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5.xml" ContentType="application/vnd.openxmlformats-officedocument.presentationml.tags+xml"/>
  <Override PartName="/ppt/tags/tag9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7" r:id="rId2"/>
    <p:sldId id="264" r:id="rId3"/>
    <p:sldId id="265" r:id="rId4"/>
    <p:sldId id="266" r:id="rId5"/>
    <p:sldId id="258" r:id="rId6"/>
    <p:sldId id="259" r:id="rId7"/>
    <p:sldId id="261" r:id="rId8"/>
    <p:sldId id="268" r:id="rId9"/>
    <p:sldId id="269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F3F69-1185-4031-B0EE-3A229435AC7F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11453-2AD7-4DF5-ABD9-D6CC4F7C36F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98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altLang="fr-FR" smtClean="0"/>
          </a:p>
        </p:txBody>
      </p:sp>
    </p:spTree>
    <p:extLst>
      <p:ext uri="{BB962C8B-B14F-4D97-AF65-F5344CB8AC3E}">
        <p14:creationId xmlns:p14="http://schemas.microsoft.com/office/powerpoint/2010/main" val="143385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F6643E7-D214-4815-AB25-BADA2C68737C}" type="datetimeFigureOut">
              <a:rPr lang="fr-CA" smtClean="0"/>
              <a:t>2015-11-25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11BCF6-3C36-4EC5-AE2D-623087613DD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ryLBCu097n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7.jpeg"/><Relationship Id="rId5" Type="http://schemas.openxmlformats.org/officeDocument/2006/relationships/image" Target="../media/image2.png"/><Relationship Id="rId4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hyperlink" Target="http://www.google.ca/url?sa=i&amp;rct=j&amp;q=&amp;esrc=s&amp;frm=1&amp;source=images&amp;cd=&amp;cad=rja&amp;docid=YpCbjtiAZSlFtM&amp;tbnid=MflyZNBQ7PR-OM:&amp;ved=0CAUQjRw&amp;url=http://documentationcapitale.ca/index.cfm?Repertoire_No=-751102913&amp;voir=centre_detail&amp;Id=1883&amp;ei=yc1BUbXEMMaw2QWdyoDoDg&amp;bvm=bv.43287494,d.dmg&amp;psig=AFQjCNHW7JX829MuCLqicBPWR1CNzaxFTw&amp;ust=13633534155947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7504" y="260648"/>
            <a:ext cx="8784976" cy="2491071"/>
          </a:xfrm>
        </p:spPr>
        <p:txBody>
          <a:bodyPr rtlCol="0">
            <a:noAutofit/>
          </a:bodyPr>
          <a:lstStyle/>
          <a:p>
            <a:pPr lvl="0"/>
            <a:r>
              <a:rPr lang="fr-CA" sz="4800" dirty="0" smtClean="0">
                <a:solidFill>
                  <a:srgbClr val="FF66FF"/>
                </a:solidFill>
              </a:rPr>
              <a:t>DROIT CRIMINEL ET </a:t>
            </a:r>
            <a:r>
              <a:rPr lang="fr-CA" sz="4800" dirty="0" smtClean="0">
                <a:solidFill>
                  <a:srgbClr val="FF66FF"/>
                </a:solidFill>
              </a:rPr>
              <a:t>VIOLENCE </a:t>
            </a:r>
            <a:r>
              <a:rPr lang="fr-CA" sz="4800" dirty="0" smtClean="0">
                <a:solidFill>
                  <a:srgbClr val="FF66FF"/>
                </a:solidFill>
              </a:rPr>
              <a:t>FAITE AUX FEMMES</a:t>
            </a:r>
            <a:endParaRPr lang="fr-CA" sz="4800" dirty="0">
              <a:solidFill>
                <a:srgbClr val="FF66FF"/>
              </a:solidFill>
            </a:endParaRPr>
          </a:p>
        </p:txBody>
      </p:sp>
      <p:sp>
        <p:nvSpPr>
          <p:cNvPr id="512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827584" y="6342856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5125" name="Picture 6" descr="http://www.documentationcapitale.ca/images/Logo_AJEF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" y="5733256"/>
            <a:ext cx="2857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data:image/jpeg;base64,/9j/4AAQSkZJRgABAQAAAQABAAD/2wCEAAkGBhQSEBUUEhQUFRUUFhUUFRQVFhcVFBUUFRYVFBQVFBQXHCYeFxkjGhQUHy8gIycpLCwsFR4xNTAqNSYrLCkBCQoKDgwOFw8PFCkcHBwpKSkpKSwpKSkpKSkpKSkpKSkpLCkpKSkpKSkpKSkpKSkpKSkpKSwsKSksKSkpLCkpKf/AABEIAP8AxQMBIgACEQEDEQH/xAAcAAABBQEBAQAAAAAAAAAAAAABAAIDBAUGBwj/xAA9EAABAwEFBQcDAgYBAwUAAAABAAIRAwQFEiExBkFRYXEigZGhscHwEzLRQuEHFBUjUmKSM3KCFjRjwvH/xAAZAQEBAQEBAQAAAAAAAAAAAAAAAQIDBAX/xAAiEQEBAAIBBQEAAwEAAAAAAAAAAQIRIQMSEzFRQQQiYRT/2gAMAwEAAhEDEQA/APFgkkkiCkgigSKCKBJJJIEkihCApJIwgCSMJIAgnIQgCMJIoAlCSSBIIpIAkklCBJJQkgaikigCKSKAIopIBCMIwn0qBcYAQRwnfTVypSbSGebvRZ1auXaoCag6oGqo0kDw9OZU4qMK1Rs2L7c+I3oqWnZQ8dl2fAqKpQLTBELQs9hBiJ9HA8jv6FTmmftqZjc72P5Q0xIShXLRYi3MaeY/ZVYUQIShGEoVDUoRhJAEE6EIQBJGEUDEYRhEBFBKEYRhEBKE6EYUBo0S4gDUrYZTFNkDXzJUd2WU958grlamOgAOZ4byrFc/bWmZJ+clXaI17loWqniM7tw5DiqFVuaCMotCLacqejSIOY7uXJCRD9MjPd6q/ZaMjE0xGu+O5T0rEC2NWnyPso7LQdTfGYPkQs721rTYoM4jM+B59PRTYZEEJlKoCNIjd7hCtViPXjyI4oIrRZ8pHj+yyLVZ4zHeOBWw2tvHf7qvbGCctD8/CqaY0JQpatOCmQjJkJQnQhCBqSKUKgIJyCAwhCKMKAQkAiiAgUJ9JkkBNhWrCO1PJFarXYWRMSR4fPdUrbaZ5DWOX6R84J1d+YHd+fdUMRfUgcUi1asrsjqmV7pLnZLZsd0nIkdP2C6K5rkl8uGm78rNybmG3Ctuxzci0+Gi0KdhBAnLgd3P/wDF7JY9l6b83sB/IWRfv8LQ7t2ephOoB0J3ZrMy26XDTzqjY+GvkU59IO5Hd1RvSzVrM/BVaWkeHUHgqNS0zmO9bjlVp9OWkjVsSPnzxWe6tI81Yo2zOT0dzbxHMa9yrXhQIdI3z/yGsdRmoGNr5qXHLY8O75HcqDn5T8lS0q8Ge9A60sloPDL54qmr8/cDpu+dFSc2DC0xTYQToShEMhKE6EoQMhJOhJA2EUUoQCE4BIJwCABWrMIz6KvCsnIx80hFhlerqVf2XsGJ2I8Vk2l+RXX7NUYYziQFm+nTGcuvstkEDJbFgswxaKnZ6tNjRieAdwPqVrWKsxwGF0nkuF29c06GwURCvimsyx2geC0BXyVlZsZt97NUrUwtqtnLJ0CW9CvFtsdhK9gcXDt0ScngacnDcvfRU4qC3Br2FrmhwORBzBHNa2xcdvl11WDjbpOfI8OitCsHN11y6EfaV123mwP0Ca9mBNI/czXDP/1XnrHYSRuPkdy3OXKzXtJaRB5O9fnqo6L/ACKle/E3P4fnuqtN2a1GK0Pq7+g9R+EKzc/nRRB3z51Vl7eyOXuB+6JVaEk8hAoyZCScgqGookIIGwiAnAIhqABqICcAnAIAGphq9o/OKnYMx1VSqIPefdFh2CR1P4Xa3dZzIaHYctQuQsQlzRxI9V3b7qeRjYNOCza6YxuULjpOAzdPEmSobTslaGHFZy6OpJ/Zc3aNpalJ2AB2M5ADLP8A2cQYHQKv/wCu7XQqvZUqYSxuhxnE7I4BnAOepEZKTGtXLH46KhtTarO7DVE57xv6rs7g2kFcZa7x+Fx11X2LU1or04Lxia6IkaHTXMajwW3s1ZG06xYOojeFjKOuF/13dav2Z5Lk782yFEkanhoF1l4WcNpTyXk14UG1Kr3uBwtPprmpJurbxws2nbG0WgGnRpCHZHLWeq42/tha7Gmq5sA5kDOOa0LdtFWs5phpNnp1QS2oGYjhGWIDV2fRU7rt94WpuL6rngvbSLXH/MSDpEa7ty6yWOFsyv1yDXFroKD9Z4rtNs/4fVbNQFoL2vEgPAaW4S7IEZ5icu9cS13rKsu+WcsbjdVZ3ePoCrdN0tPd5T+VTB9vZT03adyMnwgQnwlCrKIhCFIQhCCOEk8tRQNARhOARwoAAjCdhRAQBuqqWgev5V5oVa1M16+5lFizdrYqU+rfUL23Z2zD6emq8QsVTNp4OHkR+F7TspaJaFy6j0dLlj7RbIvNX6jdRpGUdFjVri+rUL69I1H5CSHAnm4sIBXslGzhwzCFW4wdMlJlWrhNvOmXfia1rmQKYH0wJaWR/jmte5KOK0tMAZAHhPFdJablaxhO/is65WzWEDfn7Jll+N44z26e96X9mOS8+ddLSx1N7SWl0nMiYMwSM4lejX1/0suC5Wz1A4gbz6qW6qYzuxc5etxmuxralJtRrPsBBIaDqBBkLMsVymzVaQa0tZiJjRsxw3nmZ0XptGwFployO5Zm2vYo03xGGqMXIOBHrCZZXS4YzujH2uofXsbmbi0iOcZeYC8AtVmNOoWncSCvo6kRUZlBBC8v/iHskKY+uzWf7jRvb/nHEK9O64X+Rhvn44RmZ8PZWAMwomMg+CsTm3r5Lq8aXCmkKUhNIRhGQhhUkIQqIyElJCSBiKIajhRCCICIanYVA3cfm9Q1xk7/ALvcqes3JRRLHHnl4/ujcQ0gcPzfmvR9jb4yBncF55S+0/OC2NmbSWx83wplNx06eWq99um8Jid63jamtHacBwkrza4bY9zSQ0kN15K5aL9LKlVlWQS0YA4atwgDDu+4nRcJdPXcJly7G86zTRcQQYBWHstRLajsWuXmJTLqtbXMh0GdZVl9gbix06jmOy0ggxpIPsQm/wBO3U1t0tvZLFxVKhFYEHR8EciPyrF9vtbqeGjVpYv9muaD3gujwXNXRSt7KtNlej2TUaX1Wua9gaDmSRoI4gK5cpjj2zT1GlELF2ms4q2d9N2j2kdDqCOYMLRNcAZEEeKxrzteWamVMMeXD7NXgWAsqO7TCWuHMZLUvEtqtiJEb/wuUvi0/TtzSDlV7LuGIDI+ULt7ouuWhzspGU8OizHourHiu0FzGzVi2Ow4l1PkN7Z5H2WeB2un7Bez7XbNMtFFzcgRm129rhv6Lxh1MtLg6cQMRwIMFejG7fO6mHbVqEC1TFiaWrTzoSE1SlqaWqhkJJ5aggQajCICICBAIhqcGpwaoK9syaoKR/tnqPyp7eOyOf4VSm7slG4ex3Y7/wAyruz9SW8wSs6o7snr+Ey57XgfyKp+vW9k9qm02vpPEE5NO44vxJ8F3D7qp2ulgcOYIyLTxaV53ZrLStVia1sMr082O0xZ6TvBz81a2f2pq2OoKdpa5nM/aebSvPlOX0Mcrpu1bhtdkzDP5imP1U/+qB/tTP3f+JPRGxbRteYxQQc2kFrgeDmnMHkV1Nn2ma5ogyHZiFFe10We1CarGz+l7SW1BPBw9NFNfFlv7Ge69cRhgMcfeVcs9rIHay5rIr7C16fas9o+oBpTqnC7ue3I94Co2i31qP8A7mk9gH6iJp/829nxKLuX06n+Ya7mOX5Qr2Zu8A9ViWC+GPHZ8REeS0f6k0fcgjtVmoyC6jSJGYJYwkcwYyKFa2mIblzGSq3pa8Th9MzA0UFntE5GFKaSVrVkZJPVeObV2Q07S/g/teOvn6r1S3clwW2dmJAfvaYJ5HTzhbw4rj1ZuMdug6IFqfQ+0dES1dngQlqZCmc1MhBHCSeQigYGohqfCICANangIhqc1qCjeWjVTZoenqrl7fpVGzb+iNxHVd2T3+yonVXa2h6e6qP1WoV0ezV6V/qAUgX4QXOaNwGpHkvXLkvWz2+kadoa0zqDk5p4g7ivE9nL4dZazarCRGRje06iDquttlqxu/mLM4B2royDjO9u5cs5y9HSy/rp0t7XbWu1ww4q1nmWuGbmA6tcB6rQsW3TXgAOwjr5H5uVXZ7bYVoa8gO0c08d+q1qtisVYxVohjicqlPsHrLct41XOvTN63G/d9/yM3BXnXm3WdcoXG2nYKoBistqxR+irw5Pb7hZz7ZarK4C00y0aB4zaejxkom3oX9Os9TM0ac8Q0A95GaqWy7qTRDWx3k+qxbDtGAJM9/4Wmb2a5mIQUWRn1bLBkFJtJrGF7iBykSVWq2lxcYzG6FE+zkmT3SotqWucTZmPJYjrrFfEzUOBE/ha7qYmDwiVfuuyNYfnJRNSvM7VszVouwQXRpGsE5SFUdYKk/Y7/iV6vedkBfjGse8+y0adia/MtHhx0W/LXC/x5b7eK/02p/g/wD4lSMuKs7SmfJe3C6WHVo55bo0TXXY1oyAE8vnFPLfif8APj9ePUtkLQ4ZNHj+El7M2ygDLTwSTyZL4cHz9CcAki1d3iOa1Pa1JoUjQgyL2+8dFRo5eB9Fevgf3O4flUaZ90dIiq7+nuqwYrJ9io6DZIViVJZqUg9VJRrupnskjiNx6hWbvo9nvKNpsyza3AbbcRn7XcRvWvY78qsyJLhzP5XPGmr1kvAsEOGIc9R3rNjpMtO4u7bxzIBlvXTxXT2HbXECHAPaRmBDgeoXC3barNVEOyO8aH91p07hY3+5ZqsnfTO8f6nisWOsydMbVRcOy3Dy/ZZdoynA/D35KKrScRI7JjxVapY24ZfWDTw1lTTfdwu2R9QaP+dFf/qFQfcJHHesGzMaDlVHeCPVadC1v0MPHp+U0zK0LJa6btSRyWvQc0CQcljGi2JdhEbpCz7RbXNyZoVnTpLHTm3guieJWtYrTiJI4+i4+6LI49p2/PXRaFpvoUuxTzdv4BZa4dQLUATPzX8qGrbpHTT8/OC5WnbHRmSXfDqnG3mYzSJp0gtROpSXN/1ApKjyyFIxqiL4VetnqV63y5NtDEBqQO9MfeDRpJ+cVQFNEtRqYq1rrF7iSIn9gq1I+v5T6xzKZSHzxUVFOfilZt/IJpOafR1PQKjbu2j2D1KfWpZK7c1CQR3+SktNkgrnXRz76ab9NX69nUAaiKpar1hvp7PukjrBULqajNNB0p2vaWiMQdzEqBt6PqGZb0C551NRm1Fiaa7/AK7Jtvy7Sr1LQSezl5Lmm351Ug2hjmnbV746NtPFriVuxufoxxw7zw71xlTaKoeSfR2nqMGRP5U7KeSO/rWx+mMxote7KDWtnedZXlTdpnF0unuW3Yts6YHameazcK6TqR6QbQwbxqqNe3tB3fMl53eG2xd9kwsuptI8/qKTp0vWj1Q21vFJeVjaJ/8AkUFrx1PNGhKibn86p0oUdT09yuzzpA1NIyUjdEwnslRWVVGpUdEqWocndR6KGn7KIj/UpqA1+blC37lZsmvUoO22SshdOWgHp+xW1brnymFH/DOo1xewntYWuA4tBhx7svFeg1rpaQclxy9u+OtPIrXd/JZFazkL1C8rh1MLmbdc3JJS4uNcEgFs2i643KkbEVpjSn9JZt5MW26kQsO8KwLoG5ajFUy1Brc1YDMkaVLtLbGkbKUpPoH50V1lKAUn702umZGqar1azZHqqn0iqyYgphQJS/lXIaQpK8bsKSpprylS+7x9iosWaeD2h1HnIWW040TKpyKeN6jraFBlPOvWfb8pjU+oMj1QY33UEDNSrtiZn3T6qpSGqv2YfceUeRQbN03g+z1GVKZhzII4HLMHiDJHevcbgvqna6DarI0h7ZzY4atPzMQvAqLpGenpwWpcO0VWxVcdPNpgPYfte32PAqZY7axy09vvKgMOSxq90B25C6tpKdqYHsd1afuaeBC1K960aLMVV7WN4uMT3bz0XD9ej8cZel0YRosdtgaGl7yGtGpOQWjtJt9RdIoNL/8AZ3Zb4anyXCW28alY9t08Gj7R0Hut441zyzg3xeAeS2kIboXaF3TgFz1ejB6rXFPgqtspwV19ON5U2H54qagzefmaiYFYo6dwQB2QPzMqManu9E5+h6pNb6qCzTbMBO/ksu9Ns/3DqFqOHv7KigyxqWpZxIVkBR1TmqInU5KShrVHEw3dr3pKiFyfOY7vIhNJ0+aq5YrvNRpIexuEj7zhEHKZ6wiEN6itByJWi+6iJ7dIw3GYeD/kY69nzCZarpycPq0tAQS6AQS4axkezMcxxUVzjvnkg12vQrT/AKKST/doCP8A5NZxQNP9O6Qo/wCkHDP1KWfZ+/MZkScsh2T4hQZ9nbl3q7R+zqfwp6dyEDKrQPP6nInPJD6WFobMxvGhziemiCdlPspoqjQ6c9R0Knbooq9CVVNa0gyx3nhKeXuP3OJj/J0qg6m4H8hSU6bzub1hEWXOH/d0yb4p7KZOuQ4BKlZt7iT6KV7kUCBoFSvEeQV1oVO3NySjPGR7/dT09OqhcM1Ow5D5vCyiOvqhOff+Eqz5JPHPzQcMx83BBZs/3f8AkFqvdp09QFjtdB7x7FdRatnLRSoU6tRhDXiQP1NbGJpeB9oLRInviQqM6VXrP15Zq/TuyqQ5wpVDhjFDHZEkATlqSR4hZldhxYSCCMyCIPIELQVFmXM5nqUki46DdqigruG7j6q3YbcGDOmx8mRi3GICr1WfjvT7JWpgEVGOcdxa/DHdBniiL4vMYWj6VORPajPMOHT9UzyCZbL0ZhMUKQ0Iidzp365SO9U3VAT2QQI0JnPqoLY7IdVFTvvdhGdnozrPa7zr0UTrzbgc36FITIBzkYjIjodOiqPbl3BR7h1Cg0nXozI/y9LIk785DgA7dALgdP0halK+gKbG/QonA6mZLczgiQ7iDK5t+7u9Vo0ftHWfRIVsXjegrBsUqdOC89gROIgwekZKkExpRBVU4hFqASlAS5NQRQOVe1MkfOSnBQdnPQ+iDFeZd85KRh071Gz7in02adPULKGVNUX6pV26dD88k6oM/nNBPYrWKVVr8DX4cw1+bcUdlzm/qAMHCcjEGRIPaUv4kVS2mDTZNJ4qNcH1RiqAOl1QY+3Je4lsxJ3DJcGdVLSqfPFUdvW25qGngLBg+maUfUqYsJwyRUmQ6GgSNwznOebvG8DXqvrOEOqumJJ3BozOZyEyeKhqmQBx+eiY12WLcNOnFaQ4ENGZ/dJNYyczv8gk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2" name="Picture 8" descr="http://stuffqueerpeopleneedtoknow.files.wordpress.com/2012/05/stop-violenc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59"/>
            <a:ext cx="1873967" cy="18739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2.gstatic.com/images?q=tbn:ANd9GcSgnD21vsFBBnkRId-RsoOidijlPMrj3Hxbjy_R1gKPrxMxHwIUN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73842"/>
            <a:ext cx="2376264" cy="16162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6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852936"/>
            <a:ext cx="8352928" cy="3909819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r-CA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Meurtre de </a:t>
            </a:r>
            <a:r>
              <a:rPr lang="fr-CA" sz="40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Donna Jones </a:t>
            </a:r>
            <a:r>
              <a:rPr lang="fr-CA" sz="40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 Ottawa </a:t>
            </a:r>
            <a:endParaRPr lang="fr-CA" sz="40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1152128"/>
          </a:xfrm>
        </p:spPr>
        <p:txBody>
          <a:bodyPr>
            <a:normAutofit/>
          </a:bodyPr>
          <a:lstStyle/>
          <a:p>
            <a:r>
              <a:rPr lang="en-CA" sz="3600" b="1" dirty="0" err="1"/>
              <a:t>Meurtre</a:t>
            </a:r>
            <a:r>
              <a:rPr lang="en-CA" sz="3600" b="1" dirty="0"/>
              <a:t> conjugal</a:t>
            </a:r>
            <a:endParaRPr lang="fr-CA" sz="3600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15362" name="Picture 2" descr="http://images.lpcdn.ca/641x427/201306/08/700697-victime-donna-jones-meurtrier-mar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493536" cy="23290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img.src.ca/2013/05/31/635x357/130531_855i3_donna_jones_victime_sn63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4327029" cy="24326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7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07604" y="317142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500" b="1" dirty="0">
                <a:solidFill>
                  <a:srgbClr val="FF3399"/>
                </a:solidFill>
              </a:rPr>
              <a:t>T</a:t>
            </a:r>
            <a:r>
              <a:rPr lang="fr-FR" sz="3500" b="1" dirty="0" smtClean="0">
                <a:solidFill>
                  <a:srgbClr val="FF3399"/>
                </a:solidFill>
              </a:rPr>
              <a:t>entative </a:t>
            </a:r>
            <a:r>
              <a:rPr lang="fr-FR" sz="3500" b="1" dirty="0">
                <a:solidFill>
                  <a:srgbClr val="FF3399"/>
                </a:solidFill>
              </a:rPr>
              <a:t>de meurtre </a:t>
            </a:r>
            <a:r>
              <a:rPr lang="fr-FR" sz="3500" dirty="0">
                <a:solidFill>
                  <a:srgbClr val="FF3399"/>
                </a:solidFill>
              </a:rPr>
              <a:t>de</a:t>
            </a:r>
            <a:r>
              <a:rPr lang="fr-FR" sz="3500" b="1" dirty="0">
                <a:solidFill>
                  <a:srgbClr val="FF3399"/>
                </a:solidFill>
              </a:rPr>
              <a:t> Julie Ann David </a:t>
            </a:r>
            <a:r>
              <a:rPr lang="fr-FR" sz="3500" dirty="0" smtClean="0">
                <a:solidFill>
                  <a:srgbClr val="FF3399"/>
                </a:solidFill>
              </a:rPr>
              <a:t>à Cornwall (Ontario)</a:t>
            </a:r>
            <a:endParaRPr lang="fr-CA" sz="3500" b="1" dirty="0">
              <a:solidFill>
                <a:srgbClr val="FF3399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Tentative de meurtre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39347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500" dirty="0" smtClean="0">
                <a:solidFill>
                  <a:srgbClr val="7030A0"/>
                </a:solidFill>
              </a:rPr>
              <a:t>Harcèlement </a:t>
            </a:r>
            <a:r>
              <a:rPr lang="fr-FR" sz="3500" dirty="0">
                <a:solidFill>
                  <a:srgbClr val="7030A0"/>
                </a:solidFill>
              </a:rPr>
              <a:t>criminel de </a:t>
            </a:r>
            <a:r>
              <a:rPr lang="fr-FR" sz="3500" b="1" dirty="0">
                <a:solidFill>
                  <a:srgbClr val="7030A0"/>
                </a:solidFill>
              </a:rPr>
              <a:t>Kristen </a:t>
            </a:r>
            <a:r>
              <a:rPr lang="fr-FR" sz="3500" b="1" dirty="0" err="1">
                <a:solidFill>
                  <a:srgbClr val="7030A0"/>
                </a:solidFill>
              </a:rPr>
              <a:t>Emmet</a:t>
            </a:r>
            <a:r>
              <a:rPr lang="fr-FR" sz="3500" dirty="0">
                <a:solidFill>
                  <a:srgbClr val="7030A0"/>
                </a:solidFill>
              </a:rPr>
              <a:t> par Dwayne Bates à </a:t>
            </a:r>
            <a:r>
              <a:rPr lang="fr-FR" sz="3500" dirty="0" err="1" smtClean="0">
                <a:solidFill>
                  <a:srgbClr val="7030A0"/>
                </a:solidFill>
              </a:rPr>
              <a:t>Collingwood</a:t>
            </a:r>
            <a:r>
              <a:rPr lang="fr-FR" sz="3500" dirty="0">
                <a:solidFill>
                  <a:srgbClr val="7030A0"/>
                </a:solidFill>
              </a:rPr>
              <a:t> </a:t>
            </a:r>
            <a:r>
              <a:rPr lang="fr-FR" sz="3500" dirty="0" smtClean="0">
                <a:solidFill>
                  <a:srgbClr val="7030A0"/>
                </a:solidFill>
              </a:rPr>
              <a:t> (Ontario)</a:t>
            </a:r>
            <a:endParaRPr lang="fr-CA" sz="3500" dirty="0">
              <a:solidFill>
                <a:srgbClr val="7030A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Harcèlement criminel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28426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317142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500" dirty="0">
                <a:solidFill>
                  <a:srgbClr val="FFC000"/>
                </a:solidFill>
              </a:rPr>
              <a:t>Menaces de mort à </a:t>
            </a:r>
            <a:r>
              <a:rPr lang="fr-FR" sz="3500" b="1" dirty="0" err="1">
                <a:solidFill>
                  <a:srgbClr val="FFC000"/>
                </a:solidFill>
              </a:rPr>
              <a:t>Cheri</a:t>
            </a:r>
            <a:r>
              <a:rPr lang="fr-FR" sz="3500" b="1" dirty="0">
                <a:solidFill>
                  <a:srgbClr val="FFC000"/>
                </a:solidFill>
              </a:rPr>
              <a:t> Davis</a:t>
            </a:r>
            <a:r>
              <a:rPr lang="fr-FR" sz="3500" dirty="0">
                <a:solidFill>
                  <a:srgbClr val="FFC000"/>
                </a:solidFill>
              </a:rPr>
              <a:t> par M. </a:t>
            </a:r>
            <a:r>
              <a:rPr lang="fr-FR" sz="3500" dirty="0" smtClean="0">
                <a:solidFill>
                  <a:srgbClr val="FFC000"/>
                </a:solidFill>
              </a:rPr>
              <a:t>Meade </a:t>
            </a:r>
            <a:r>
              <a:rPr lang="fr-FR" sz="3500" dirty="0">
                <a:solidFill>
                  <a:srgbClr val="FFC000"/>
                </a:solidFill>
              </a:rPr>
              <a:t>à </a:t>
            </a:r>
            <a:r>
              <a:rPr lang="fr-FR" sz="3500" dirty="0" smtClean="0">
                <a:solidFill>
                  <a:srgbClr val="FFC000"/>
                </a:solidFill>
              </a:rPr>
              <a:t>Markham</a:t>
            </a:r>
            <a:r>
              <a:rPr lang="fr-FR" sz="3500" dirty="0">
                <a:solidFill>
                  <a:srgbClr val="FFC000"/>
                </a:solidFill>
              </a:rPr>
              <a:t> </a:t>
            </a:r>
            <a:r>
              <a:rPr lang="fr-FR" sz="3500" dirty="0" smtClean="0">
                <a:solidFill>
                  <a:srgbClr val="FFC000"/>
                </a:solidFill>
              </a:rPr>
              <a:t>(Ontario)</a:t>
            </a:r>
            <a:endParaRPr lang="fr-CA" sz="3500" dirty="0">
              <a:solidFill>
                <a:srgbClr val="FFC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Menaces de mort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18228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3019024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fr-FR" sz="3500" dirty="0">
                <a:solidFill>
                  <a:srgbClr val="002060"/>
                </a:solidFill>
              </a:rPr>
              <a:t>Agression sexuelle d’une victime par </a:t>
            </a:r>
            <a:r>
              <a:rPr lang="fr-FR" sz="3500" b="1" dirty="0">
                <a:solidFill>
                  <a:srgbClr val="002060"/>
                </a:solidFill>
              </a:rPr>
              <a:t>Paul James Squires</a:t>
            </a:r>
            <a:r>
              <a:rPr lang="fr-FR" sz="3500" dirty="0">
                <a:solidFill>
                  <a:srgbClr val="002060"/>
                </a:solidFill>
              </a:rPr>
              <a:t> à </a:t>
            </a:r>
            <a:r>
              <a:rPr lang="fr-FR" sz="3500" dirty="0" smtClean="0">
                <a:solidFill>
                  <a:srgbClr val="002060"/>
                </a:solidFill>
              </a:rPr>
              <a:t>Terre-Neuve </a:t>
            </a:r>
            <a:endParaRPr lang="fr-CA" sz="3500" dirty="0">
              <a:solidFill>
                <a:srgbClr val="002060"/>
              </a:solidFill>
            </a:endParaRP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Agression sexuelle et viol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25327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Voies de fait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17410" name="Picture 2" descr="http://coutureetassocies.com/wp-content/uploads/2011/06/VOIES-DE-FAI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2762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www.radioscoop.com/imgs/142319_640_36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93096"/>
            <a:ext cx="28575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http://images.lpcdn.ca/641x427/201310/11/75600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3648167" cy="243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7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07604" y="340730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500" dirty="0">
                <a:solidFill>
                  <a:srgbClr val="FF0000"/>
                </a:solidFill>
              </a:rPr>
              <a:t>Extorsion de </a:t>
            </a:r>
            <a:r>
              <a:rPr lang="fr-FR" sz="3500" b="1" dirty="0" err="1">
                <a:solidFill>
                  <a:srgbClr val="FF0000"/>
                </a:solidFill>
              </a:rPr>
              <a:t>M.O</a:t>
            </a:r>
            <a:r>
              <a:rPr lang="fr-FR" sz="3500" b="1" dirty="0">
                <a:solidFill>
                  <a:srgbClr val="FF0000"/>
                </a:solidFill>
              </a:rPr>
              <a:t>. </a:t>
            </a:r>
            <a:r>
              <a:rPr lang="fr-FR" sz="3500" b="1" dirty="0" smtClean="0">
                <a:solidFill>
                  <a:srgbClr val="FF0000"/>
                </a:solidFill>
              </a:rPr>
              <a:t>par </a:t>
            </a:r>
            <a:r>
              <a:rPr lang="fr-FR" sz="3500" b="1" dirty="0" err="1" smtClean="0">
                <a:solidFill>
                  <a:srgbClr val="FF0000"/>
                </a:solidFill>
              </a:rPr>
              <a:t>D.G.S</a:t>
            </a:r>
            <a:r>
              <a:rPr lang="fr-FR" sz="3500" dirty="0">
                <a:solidFill>
                  <a:srgbClr val="FF0000"/>
                </a:solidFill>
              </a:rPr>
              <a:t>. en </a:t>
            </a:r>
            <a:r>
              <a:rPr lang="fr-FR" sz="3500" dirty="0" smtClean="0">
                <a:solidFill>
                  <a:srgbClr val="FF0000"/>
                </a:solidFill>
              </a:rPr>
              <a:t>Ontario</a:t>
            </a:r>
            <a:endParaRPr lang="fr-CA" sz="3500" dirty="0">
              <a:solidFill>
                <a:srgbClr val="FF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Extorsion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253278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83568" y="2636912"/>
            <a:ext cx="7552349" cy="291377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fr-CA" dirty="0" smtClean="0">
                <a:solidFill>
                  <a:srgbClr val="7030A0"/>
                </a:solidFill>
              </a:rPr>
              <a:t>« Tout </a:t>
            </a:r>
            <a:r>
              <a:rPr lang="fr-CA" dirty="0">
                <a:solidFill>
                  <a:srgbClr val="7030A0"/>
                </a:solidFill>
              </a:rPr>
              <a:t>acte de violence fondé sur l’appartenance au sexe féminin, causant ou susceptible de causer aux femmes des </a:t>
            </a:r>
            <a:r>
              <a:rPr lang="fr-CA" b="1" dirty="0">
                <a:solidFill>
                  <a:srgbClr val="7030A0"/>
                </a:solidFill>
              </a:rPr>
              <a:t>dommages ou des souffrances physiques</a:t>
            </a:r>
            <a:r>
              <a:rPr lang="fr-CA" dirty="0">
                <a:solidFill>
                  <a:srgbClr val="7030A0"/>
                </a:solidFill>
              </a:rPr>
              <a:t>, </a:t>
            </a:r>
            <a:r>
              <a:rPr lang="fr-CA" b="1" dirty="0">
                <a:solidFill>
                  <a:srgbClr val="7030A0"/>
                </a:solidFill>
              </a:rPr>
              <a:t>sexuelles</a:t>
            </a:r>
            <a:r>
              <a:rPr lang="fr-CA" dirty="0">
                <a:solidFill>
                  <a:srgbClr val="7030A0"/>
                </a:solidFill>
              </a:rPr>
              <a:t> ou </a:t>
            </a:r>
            <a:r>
              <a:rPr lang="fr-CA" b="1" dirty="0">
                <a:solidFill>
                  <a:srgbClr val="7030A0"/>
                </a:solidFill>
              </a:rPr>
              <a:t>psychologiques</a:t>
            </a:r>
            <a:r>
              <a:rPr lang="fr-CA" dirty="0">
                <a:solidFill>
                  <a:srgbClr val="7030A0"/>
                </a:solidFill>
              </a:rPr>
              <a:t> et comprenant la menace de tels actes, la contrainte ou la privation arbitraire de liberté, que ce soit dans la vie publique ou la vie </a:t>
            </a:r>
            <a:r>
              <a:rPr lang="fr-CA" dirty="0" smtClean="0">
                <a:solidFill>
                  <a:srgbClr val="7030A0"/>
                </a:solidFill>
              </a:rPr>
              <a:t>privée ».</a:t>
            </a:r>
            <a:endParaRPr lang="fr-CA" dirty="0">
              <a:solidFill>
                <a:srgbClr val="7030A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Définition: violence faite aux femmes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11266" name="Picture 2" descr="http://iyms.info/iyms/wp-content/uploads/2012/02/Violence-image_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88012"/>
            <a:ext cx="2704352" cy="185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3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CA" sz="2400" b="1" dirty="0" smtClean="0">
                <a:solidFill>
                  <a:srgbClr val="FF3399"/>
                </a:solidFill>
              </a:rPr>
              <a:t>Violence </a:t>
            </a:r>
            <a:r>
              <a:rPr lang="fr-CA" sz="2400" b="1" dirty="0">
                <a:solidFill>
                  <a:srgbClr val="FF3399"/>
                </a:solidFill>
              </a:rPr>
              <a:t>psychologique </a:t>
            </a:r>
          </a:p>
          <a:p>
            <a:pPr lvl="1"/>
            <a:r>
              <a:rPr lang="fr-CA" sz="2400" b="1" dirty="0" smtClean="0">
                <a:solidFill>
                  <a:srgbClr val="FF3399"/>
                </a:solidFill>
              </a:rPr>
              <a:t>Violence </a:t>
            </a:r>
            <a:r>
              <a:rPr lang="fr-CA" sz="2400" b="1" dirty="0">
                <a:solidFill>
                  <a:srgbClr val="FF3399"/>
                </a:solidFill>
              </a:rPr>
              <a:t>verbale</a:t>
            </a:r>
            <a:r>
              <a:rPr lang="fr-CA" sz="2400" dirty="0">
                <a:solidFill>
                  <a:srgbClr val="FF3399"/>
                </a:solidFill>
              </a:rPr>
              <a:t> </a:t>
            </a:r>
            <a:endParaRPr lang="fr-CA" sz="2400" dirty="0" smtClean="0">
              <a:solidFill>
                <a:srgbClr val="FF3399"/>
              </a:solidFill>
            </a:endParaRPr>
          </a:p>
          <a:p>
            <a:pPr lvl="1"/>
            <a:r>
              <a:rPr lang="fr-CA" sz="2400" b="1" dirty="0" smtClean="0">
                <a:solidFill>
                  <a:srgbClr val="FF3399"/>
                </a:solidFill>
              </a:rPr>
              <a:t>Violence </a:t>
            </a:r>
            <a:r>
              <a:rPr lang="fr-CA" sz="2400" b="1" dirty="0">
                <a:solidFill>
                  <a:srgbClr val="FF3399"/>
                </a:solidFill>
              </a:rPr>
              <a:t>économique </a:t>
            </a:r>
            <a:endParaRPr lang="fr-CA" sz="2400" dirty="0">
              <a:solidFill>
                <a:srgbClr val="FF3399"/>
              </a:solidFill>
            </a:endParaRPr>
          </a:p>
          <a:p>
            <a:pPr lvl="1"/>
            <a:r>
              <a:rPr lang="fr-CA" sz="2400" b="1" dirty="0">
                <a:solidFill>
                  <a:srgbClr val="FF3399"/>
                </a:solidFill>
              </a:rPr>
              <a:t>Violence physique</a:t>
            </a:r>
            <a:r>
              <a:rPr lang="fr-CA" sz="2400" dirty="0">
                <a:solidFill>
                  <a:srgbClr val="FF3399"/>
                </a:solidFill>
              </a:rPr>
              <a:t> </a:t>
            </a:r>
            <a:endParaRPr lang="fr-CA" sz="2400" dirty="0" smtClean="0">
              <a:solidFill>
                <a:srgbClr val="FF3399"/>
              </a:solidFill>
            </a:endParaRPr>
          </a:p>
          <a:p>
            <a:pPr lvl="1"/>
            <a:r>
              <a:rPr lang="fr-CA" sz="2400" b="1" dirty="0" smtClean="0">
                <a:solidFill>
                  <a:srgbClr val="FF3399"/>
                </a:solidFill>
              </a:rPr>
              <a:t>Violence </a:t>
            </a:r>
            <a:r>
              <a:rPr lang="fr-CA" sz="2400" b="1" dirty="0">
                <a:solidFill>
                  <a:srgbClr val="FF3399"/>
                </a:solidFill>
              </a:rPr>
              <a:t>sexuelle</a:t>
            </a:r>
            <a:r>
              <a:rPr lang="fr-CA" sz="2400" dirty="0">
                <a:solidFill>
                  <a:srgbClr val="FF3399"/>
                </a:solidFill>
              </a:rPr>
              <a:t> </a:t>
            </a:r>
            <a:endParaRPr lang="fr-CA" sz="2400" dirty="0" smtClean="0">
              <a:solidFill>
                <a:srgbClr val="FF3399"/>
              </a:solidFill>
            </a:endParaRPr>
          </a:p>
          <a:p>
            <a:pPr lvl="1"/>
            <a:r>
              <a:rPr lang="fr-CA" sz="2400" b="1" dirty="0">
                <a:solidFill>
                  <a:srgbClr val="FF3399"/>
                </a:solidFill>
              </a:rPr>
              <a:t>V</a:t>
            </a:r>
            <a:r>
              <a:rPr lang="fr-CA" sz="2400" b="1" dirty="0" smtClean="0">
                <a:solidFill>
                  <a:srgbClr val="FF3399"/>
                </a:solidFill>
              </a:rPr>
              <a:t>iolence </a:t>
            </a:r>
            <a:r>
              <a:rPr lang="fr-CA" sz="2400" b="1" dirty="0">
                <a:solidFill>
                  <a:srgbClr val="FF3399"/>
                </a:solidFill>
              </a:rPr>
              <a:t>spirituelle</a:t>
            </a:r>
            <a:r>
              <a:rPr lang="fr-CA" sz="2400" dirty="0">
                <a:solidFill>
                  <a:srgbClr val="FF3399"/>
                </a:solidFill>
              </a:rPr>
              <a:t> </a:t>
            </a:r>
            <a:endParaRPr lang="fr-CA" sz="2400" dirty="0" smtClean="0">
              <a:solidFill>
                <a:srgbClr val="FF3399"/>
              </a:solidFill>
            </a:endParaRPr>
          </a:p>
          <a:p>
            <a:pPr lvl="1"/>
            <a:r>
              <a:rPr lang="fr-CA" sz="2400" b="1" dirty="0" smtClean="0">
                <a:solidFill>
                  <a:srgbClr val="FF3399"/>
                </a:solidFill>
              </a:rPr>
              <a:t>Meurtre conjugal</a:t>
            </a:r>
            <a:endParaRPr lang="fr-CA" dirty="0">
              <a:solidFill>
                <a:srgbClr val="FF3399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/>
              <a:t>Types </a:t>
            </a:r>
            <a:r>
              <a:rPr lang="fr-CA" b="1" dirty="0"/>
              <a:t>de violence faite aux femmes</a:t>
            </a:r>
            <a:endParaRPr lang="fr-CA" dirty="0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5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http://2.bp.blogspot.com/_JEN5e4k7Kt8/Sw07qpxseYI/AAAAAAAAAB4/YlMVH_NrVuE/s320/violenc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67629"/>
            <a:ext cx="2440837" cy="19837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1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041565"/>
          </a:xfrm>
        </p:spPr>
        <p:txBody>
          <a:bodyPr/>
          <a:lstStyle/>
          <a:p>
            <a:pPr marL="0" indent="0" algn="ctr">
              <a:buNone/>
            </a:pPr>
            <a:r>
              <a:rPr lang="en-CA" b="1" i="1" dirty="0" smtClean="0"/>
              <a:t>911 </a:t>
            </a:r>
            <a:r>
              <a:rPr lang="en-CA" b="1" i="1" dirty="0"/>
              <a:t>domestic violence call from a child witnessing </a:t>
            </a:r>
            <a:r>
              <a:rPr lang="en-CA" b="1" i="1" dirty="0" smtClean="0"/>
              <a:t>abuse: </a:t>
            </a:r>
            <a:r>
              <a:rPr lang="fr-CA" b="1" u="sng" dirty="0" smtClean="0">
                <a:hlinkClick r:id="rId3"/>
              </a:rPr>
              <a:t>http</a:t>
            </a:r>
            <a:r>
              <a:rPr lang="fr-CA" b="1" u="sng" dirty="0">
                <a:hlinkClick r:id="rId3"/>
              </a:rPr>
              <a:t>://</a:t>
            </a:r>
            <a:r>
              <a:rPr lang="fr-CA" b="1" u="sng" dirty="0" smtClean="0">
                <a:hlinkClick r:id="rId3"/>
              </a:rPr>
              <a:t>youtu.be/ryLBCu097ns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Vidéo </a:t>
            </a:r>
            <a:r>
              <a:rPr lang="fr-CA" dirty="0" err="1" smtClean="0"/>
              <a:t>YouTube</a:t>
            </a:r>
            <a:endParaRPr lang="fr-CA" dirty="0"/>
          </a:p>
        </p:txBody>
      </p:sp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5" name="Picture 8" descr="http://www.documentationcapitale.ca/images/Logo_AJEFO.png">
            <a:hlinkClick r:id="rId4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://img.src.ca/2011/10/17/635x357/111017_v99x0_violence-famille-drame_sn63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785897" cy="2128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1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048832"/>
          </a:xfrm>
        </p:spPr>
        <p:txBody>
          <a:bodyPr>
            <a:normAutofit fontScale="92500"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le monde, </a:t>
            </a:r>
            <a:r>
              <a:rPr lang="fr-CA" sz="2800" b="1" dirty="0">
                <a:solidFill>
                  <a:srgbClr val="FF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femme sur 3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aura été maltraitée au cours de sa vie, souvent par quelqu’un de son entourage.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certains pays, jusqu’à </a:t>
            </a:r>
            <a:r>
              <a:rPr lang="fr-CA" sz="28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69 % des femmes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 été agressées physiquement par leur compagnon.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Canada, en 2000, les femmes et les filles représentaient </a:t>
            </a:r>
            <a:r>
              <a:rPr lang="fr-CA" sz="28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86 % de toutes les victimes d’agressions sexuelles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78 % de toutes les victimes de harcèlement criminel et de harcèlement sexuel et 67 % de toutes les victimes d’enlèvement ou de prises d’otage</a:t>
            </a:r>
            <a:r>
              <a:rPr lang="fr-C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La violence en </a:t>
            </a:r>
            <a:r>
              <a:rPr lang="en-CA" b="1" dirty="0" err="1" smtClean="0"/>
              <a:t>chiffres</a:t>
            </a:r>
            <a:endParaRPr lang="fr-CA" b="1" dirty="0"/>
          </a:p>
        </p:txBody>
      </p:sp>
      <p:pic>
        <p:nvPicPr>
          <p:cNvPr id="4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sp>
        <p:nvSpPr>
          <p:cNvPr id="6" name="AutoShape 2" descr="data:image/jpeg;base64,/9j/4AAQSkZJRgABAQAAAQABAAD/2wCEAAkGBhISEBUUExIVFRUUFRgVFRcVFxcUGBYYFxYXFBYSFxgcHCYeGBojGRcWHy8gIycpLC0sFSAxNTAqNSYrLCkBCQoKDgwOGg8PGi0kHyUsLCwsLCwsLCwtMCwsKS0sNCksLCwpLywsLCwsLCwsLCwsLCwvLyksLCwpLCwsLywpKf/AABEIAOEA4QMBIgACEQEDEQH/xAAcAAEAAgMBAQEAAAAAAAAAAAAABQYDBAcBAgj/xABGEAACAQICBwQGBggEBgMAAAABAgADEQQFBhIhMUFhcQdRgZETIjKhscEjQlJyktEUFUNigsLh8CQzU6IWVIOTstIIF7P/xAAaAQABBQEAAAAAAAAAAAAAAAAAAQIDBAUG/8QANhEAAgIBAQUFBgUDBQAAAAAAAAECAxEEBRIhMUETUWGRoSIycYGx4SPB0fDxFBVCBjNDUlP/2gAMAwEAAhEDEQA/AO4xEQAREQASAwmlK1cyqYSnZhQo69Vu6ozqFpjotyeZA4GQXab2jpgKZpUiGxTr6o3ikD+0bn3Dx3b6r2BU2etjKzEkkUwWO0kszsxJ79g85G5+0ootw077KVsvkdmmlm2c0cMmvWqBF4X3k9ygbSekyZjj0oUXqubLTUsfDgOZ3eM4Fn+e1cXXarUO/wBleCLwQf3tiWWbpmXXdmvE6ZX7XcIDZadZudlX4teZsF2r4JzZxUp82W481JPunHIkHbSKf9VYfpHB42nVQPTdXU7mUgiZpwHRfSirgqwdCShP0lO+xx8mHAzu+BxqVqSVEN0dQynkfnLEJ7xdpuVi8TPERJCcxYnEqi6zGw+PISCxWfO3s+qPMz4zzElqurwXZ47yf77pHyWMTSooioqUuZlfFOd7sfEzxcS43Ow8TMU9jy3uruJHDZ7UX2vWHPYfOTmDxyVBdT1B3iVKZMPiGRgy7x7+RjHFMr26aMl7PBlxiY8PXDqGG4i/9JkkRltY4CIiAho5jmYpNSXeatQUwOu0nwHxm9KFm2a+mzagim60XC/xXu5+A8JfZLOG6l4iCIiRCiIiACJ81HCgk7gCT4bZzXNu3jBUwfQUqtZuFwKS+JNz7o1yS5ktdU7PcWTpZM5fp/2yU6AajgmFSrtDVd9On93g7e4c905tpX2m43HXV39HSP7KldVI7mO9/HZylTkE7eiNXT7PS9qzyMuKxT1HZ6jFnYkszG5JO8kzuvYLgdXAVan+rXNuiKo+JacFn6c7L8D6LKcKLWLIah/6jF/gREpXtEu0ZbtWO9mHtUrFcvIH1qiKely3xAnGJ+gdKsk/S8JUo7mIuhPB1N1vyvs8ZwTGYN6TtTqKUdTYqdhH5jnEvTzk47Vxe9kwxLt2faV4TCqy16dmLXFULrm1gNQ8QBy75vaRZjl+YV6dGiurUqEqK4TUGsQdRSN7gtYEkbL7IzcTWckSrTjlS49xzudY7Ic0L4epRJ/ynDL917m34gT4zluNwT0ajU6g1XRirDmPlLz2Osf0msOBpA+Ti3xMWrhIXTtqxHWIiJdNYq+c0itZudiPL85hwOHD1FU7ATt8BeWTH5etVbHYRuPd/SRAyKqG2Fdm43I+UlUuBpV3xcMN4ZNLgaYFtRbdAZHY/IgRensP2eB6d0kcLScD131jyAEzyPLRSVkoSymUoiJtZoQaz23X9/H3zVAk5sReUmWPID9D/EflJKa2XYb0dNV47z1O0zZkD5mNY05toSi552h216dFCGBK+kJGyxtrKO/rLbnWN9Dh6tT7KEjray+8icXlvTVKeXIhbJ/QigXx1M79XWc+CkX8yJ1aUPs0wG2rWPKmv/k38svkZqZZn8BUIiJWFEREAI3SPM1w+ErVnIASmx28Tqmy9SbCflHD4SpVbVRGdjuCKWJ6AT9fVKYYWIBHcRcT5pYZE9lVX7oA+EjnDeLum1SoT4ZbOAaM9iuMxBDYj/DU/wB71qhHJOH8RHSbPano1gstw9Chh0vVqEu9RzrOUXYB3KCx4AezO9T8x9p2f/peZVnBulM+hp/dS4JHVtY+MjnFQiXNNdZqLct8F0KrP1xkWHFPC0EH1KVNfJAJ+SaQ9YdRP2BhxZFHco+EKeobTfCK+JkmjmmR4fEi1akj23EjaOjbx4TeiWDFaT5lOrdlWAY3AqLyVzb3gyQyXQLB4VxUp0yXHss7FivMcAedpYZhxeLSkjO7BUQEsTuAEZuRXHAzs4Ljg5H2tUFXHKV3vRUt1DMoPkBJTsbwnrYirwslMe9j8pS9J87OLxVStYgE2QcQi7FHXj1M7DoJkZwuCRGFnf6SpyZvq+AsPCQQ9qzKKdS37nJciwxES0aAiIgB8s4Ei81zCoBZUYDixHw7upktPCIqY+ElF5ayUuS+Q4NWJcm5U7B3czNXNsIKdSw3EXHLvEw4HFmm4YbtxHeJK+K4GrPNlfs9S3RPEYEAjcdonshMcqPaPj9XDrTB21GufuptPv1ZzlVJNhtJ2AfKTmmmbenxTapulP1F529o+d/KbOgWT+mxHpG9mjZurH2R4bT4Calf4VWWMfFl8yDLRhsMlM2BAu3Njtb37PCSQM5r2h5mKmIWmpuKS2ax2axNyPAATZ7Oc3YVWoMxKsusgJ3MN4HUfCVZUNw7RvxHZ6HQoiJVFEREAEREAKz2i6SfoWX1agNqjD0dLv13uAR0F2/hn5fnRO2jSv8AScZ6BGvSw11NtzVT7Z8Ni+B75zuVLZZZ0Whp7OvL5viZcIPpE+8vxE/YAn4/wjWqIe5l+In7AU7I+nqVNp/4/P8AI9iJV9MdOqeCGotnrkXCX2LfczngOW88t8nbSWWY0pKKyyazjOqOFpmpWcKvDiWP2VG8mcc0x03qY1tUApRU3VOLHgznieW4e+QubZzVxNQ1K1Qu3DuUfZUbgJp3lSdrlwRm3ahz4LkbeVY4UayVDTWpqHWCvfVJG4m2+x225S8J2yVeOGpnpUYfymc8iMjNx5EULJQ91nTKXbKPrYU/w1B81k3kfabh8TVSkKdVHqGy3CsL2J2kHuB4TjEtvZdhNfMVP+mjv7tQf+UkjZJtInrvscksnaoiaOb4z0dPYfWbYPmZcXE1IxcnhG9BMqq5vWH1z4gH5THXx9RxZnJHduHujtxlpaOWeLM+cYsPU2blFge/vM0YmShh2drKLn+9pknI0IpQjjuLDkdQmiORI/vzkVpppIMPSNND9LUFh+4p2Fzz4D+kncHhfR0woO4bTzO8yt47s9p1XLmvVLMbktqt8hEr3N7MuRi2vMm0c2n1TqspupIPeCR8Jdq3Zi31cQD95CPgxmpU7NsQN1SkfFh8poq+t9SLDKlMmGxLU3V0JVlNwRwM9xWH9G7ISCVYqSu0EjYbTJgMrq1yRSps5AubW2dSdklbWOIhYafaPihvWkeqsPg0uOi2kBxdIsU1Cp1Tbap43EpuD7OsS4Bdkpg7wSWYeA2X8Z0HK8tShSWmm5R4k8WPMmZ97qxiPMcsm3ERKY4THXpllZQxUkEBhvW4trDmN8yRAD874/sWzMVG1USqNY2cVFBYX9ohiCCd88o9iWZtvSkv3qo/lBn6JiRdjE0P7jbjocHo9geNI9avh1PWo38k7dldGolCmtUqaioquVvqlgACRfbYzaiOjBR5Fe7UTuxviRjaMYQuznD02ZiWZmUMSTxJN5JxHYyVmk+ZoDIMN/y9H/tp+UxvozhDvw1H/tr+Uk4hhCbq7iBq6C4Bt+Fp+AK/AzUq9meXn9iR0qVPzlpiJuR7hHXB9EU1uyjA91Uf9T+kk9H9CsNg6jPR19Zl1TrNrbLg7NnISfiChFdBFVBPKQmji8pWo12Zr9RYdNk3oj84JoycXlEQdHF+23unn/Di/bPkJMRF3mS/1FneRlPIKY36x6m3wm/Rw6oLKoA5TJERtsjlZKXNiIiIME0s5rOmHqNTUs4Q6oXabnYCOm/wm7EVPDA4W6kGxuDxvsPjOi9n+RVKKtVqer6QAKh32FyGPdv3S01MHTZtYopYbiVBI8Zmlq3U78d1IakIiJUHCIiACIiACIkDpXjXRUCMV1ibkbDsG68g1F6ordj6ElVbsmoononOhmFUftH/ABGbNHSDEL+0J+8A3xmPHblT96LXky89nT6NF8iVCnphVG9UPmPnNjC6UVqjBUpKSeZ8z3CWo7W00mkm8/BkL0Vq4vHmWeJ8072F7X423X5T6mqUxPGYAXJsBvJkDpNphRwYsfXqkXVAfex+qPfOXZ3pTiMUfpHsvBF2IPDj1N4CpHS807QcHRJAc1WHCn6w/F7PkZAVu1n7GG8Wf5BfnOexAXB3rJ8zXEUEqrucXt3Hcy+BBHhNyVbs2oMuBXWBGs7st/smwB6XBlpgNEwYjHU6ZAeoiFt2swW9t9r75nlC7Sav0lFe5WPmQPlK2qu7GtzRc0WmWpuVbeM5+heExaHc6nowMyBpxET7FZhuY+ZmWtr98PX7G4/9PrpZ6fc7ZE4qMXU+2/4j+c+v1hV/1H/E35x393X/AE9fsM/sEv8A09PudoicZXMqw3Van42/OZMPj8SzBUq1SzGwAdrk92+KtrRf+D8xr2DJce0Xl9zsUSOyHAPRoKtRy7n1mJJbafqgngN0kZsQbcU2sHP2RUZNJ5XeIiI4YIiIAIiIAJEaUYbWw5PFCG+R9x90l5HaQPbDVOlvMgStq4qVE0+5/QmobVkcd6IDRvL6VYVFcXIsQbkEDaNnjN6toch9mow6gH8pWKGIZDdGKndcGxm1Tzuup2VW8Tf4zlKNTpVUoXV5a6r9o2bKrt9yhLHgTVLQ0X9aqbchb3kycwOXU6K2Rbd53k9TIHLtLjcCsP4l+Y/KWWnUDAEG4O0EcZv6COjl7VC4+q8/yMzUu9cLHw9D6kZpFnS4XDvVO0jYg+0x2KPmeQMk5zPtUzPWq06AOxF12+82weSj/dNUqIpWLxb1Xao7azMbsTxMxRLHoVoscXVu+yjTI1z9o8KY+fLrAce6MaD1cWNcn0dL7RFy33Rx67pfss7P8HRsShqMONQ63+3YvulipUgqhVAAAsANgAG4CfUBuTwCwsJ7EQEE1sTltKobvTRzuuygm3dtmzERpPgx0ZOLyngiqmiuEbfQTwBHwmq+g2DP7Nh0dh85PxIXp6nzivJE8dXfHlOXmyp5loFhxRc09ZXAJUliRs22IPfOeTpOmWki0aZpIb1XFjb6ineTzI3DxlAyzLXr1VpoNp48AOLHkJga+FfaqFS49cHV7Ksu7GVl8uHNN93f8D4wOBes4SmpZjwHxJ4DnOl6N6LJhRrGzVSNrcB+6vcOfGbeSZFTw1PVQXJ9pjvY/IcpJTT0egVPtz4y+hi7R2pLUZrr4R9X9vDzERE0zFEREAEREAEREAEwYzBrVTVa9iQTbZuN7TPEbKKknF8hU2nlGChgaaCyoo6ARXwNNxZkU9R85niJ2cMbuFgXelnOSnZ9o/6Ia6XKX2g7SvjxEzaKZmQ3omOw7V5HeR4/KWPMEBpODu1Gv5Sh5bUK1qZ7nX4i85rVVrRauE6uCfNfU1qZPUUyjPmjok4rpvWLY+vyYL+FQJ2qcW04w5TH1r/WYMOjKDOoMhEJRpFmCqLliAB3kmwHnOrVs5w+VYZKPt1Qtyi7yx3ux+qCfhObZFjFo4mnVcXFMl7d5VWKj8WrJLLNG8XmFVqpFg5u1V7hdvBeLdBsgOZv4ntQxbH1FpIO7VLHzJ+U3sq7VH1gMRSUrxancEc9Uk385OYDs1waLZw1VuLMxXyCkW9855pXkowuKekpJXYyX36rcD0Nx4QE4Ha8PiFdFdCGVgCpG4g7QZkld7Pw36vo6379vu67WligNE+TUHePOY8ZhhUpuh+spXpcWvOWY3RjFUydakzW+svrg89nzlPVaidOHGGV+/A0dFo69TlSsUWvX1R1gGQelmkX6LSAXbUe4W+4W3uendOZsaiGx11PPWWfFWuzW1mZrbBrEm3nMy3ajlBxjHD+P2NqjYcYzUpS3l3Y5+p5VqszFmJLE3JO0k95l47PjRSk7s6B2fVszAHVABG87iSfKUWSmE0YxVVQyUWKsLgkqtx37SJn6WcoWb8Y7zNXXVQsp7Oc91P4eR1P9YUv9RPxL+c+kxtMmwdCTuAYE/GcyGhOM/0h+NP/AGlj0M0Zq0KrvWQA6oCG6ta59bdu2Wm7Vqr5zUXW0u/j+hzOo0Omqrc43JtdFj9S4RETSMUREQAREQAREQARMGMxiUkLObAeZ5DvMqiaV1RUZthUn2TwHIyjqddVpmozfPu6eJYq007U3EuUSs/8Z7P8rb97+kjsdpLWqCwIQdy7/Pf5SvZtfTRWYvL8F+pLHQ2t8VgldJs6AU0kNydjkcB9nqZBZLh9fEUx3MGPRdvy981qGHZ21VUsTwEuWRZIKC3ba7b+4D7ImPTG3aOpVkl7K8sLp8S9Nw0tW6ub/eSWlH7StHDVQYimLtTFnA3lN+t/Cb+B5S8QROuMQ/PINts6FkXagAoTEobgW16YG3mV4eHlN/SDs1pVWL0GFJjtKkXQnvAG1fDZylXqdmuNBsFptzDi3vAMB3Bl0qdpOCC3DOx7ghv77CUaoKua4+6rqg2B4inTXiT37/EyVy7srqkg1qqIOIS7t5kAD3y/ZPklHC09SkthxO9mPex4wDkbWEwq06aogsqKFA5AWEyxEBomlmmb0sOmtUYDuG9m5AcZuMtwRe3MbxK1j9BKVVixq1dY8WYP8RILpWKP4ayyzpo0yl+NJpeCKVpBnz4qprHYq7EXuHee8mRtKkzEKoJJ2AAXJ6CW5+ziprgCqpTiSCGH8O4+ctuT6P0cMtkX1uLnax8eA5CYUNBfdNu3h3v9DqLNqaXT1KNPHuS/P95K3o7oJYipieop7x/GePSXUCexN2jTwojuwRzGp1VmplvWP5dEIiJOVRERABERABERABERACMzPIUrHWLMDyNx5HYPCRT6GHhVHiv9ZaJ8VayqLswUd5Nh5yjbs/T3S3pR4/NFmvU2wW7FlZXQxuNUeC/1m5h9EaQ9pmb/AGj3bffJbD46nU9iorfdYH4TPGw2ZpYP3PPLHT1V/JvHoYcNhEpiyKFHIfHvmaIl+MVFYSKrbfFiIiKIImrVzFF436bZj/W6dze7847dYxziupvRNWnmSHjbrNlWvuiNNDk0+R7EREFEREAERMOMxiUqbVKjBURSzMdwAFyYAZokXoznP6XhaeI1dUVQWA7l1mC356oElICtNPDEREBBERABERABERABERACr6UaTtSb0VI2a3rNv1b/AFRztKjWxVSqfWZnPAEltvITJmzE4iqTv9I3xM2tGMalLEK1TdYi5+qTuPy8ZaS3VwOoqqjRTmMcvGfFkcC9Nr+sjDqpEv2jOffpCFW/zE3/ALw+0PnI/TerSamhBUvrerYgnVsb+G6VvI8aaWIRuGsA3Rth/PwjWt+OSGcVrKN9rD6HT4iJXOdEiMyxhJKjcN/MyXldrrZmv3n4yStcSC5tI38HlqsgJJN+7hNCvS1WK90+qOKZfZNpjZiTc7SZKk88SCTi0sI8m9lVchtXgfjNGbWWf5o8fhFlyEg8SRNxESqXxETVzLM6WHptVrVFpou9mNh05nkNsBUs8EbLMALnYBvnBu1jtKGKY4XDN9Ah+kcftmG4D9wHzO3gJg7RO1l8YGoYbWp4fcx3PV6/ZT93jx7pz3D0S7qo3swUdSbCVrLM8EbWk0e5+JZz6I/U2guGNPLMIp3ihTv4qG+clq+NRNjMAZ5hqQpUVXhTQDwVbfKVTEVy7FjvJ/sSltHX/wBHGKisyf0MacsybLH+vaN9566pm5QxKuLqwPSUyZKGIZG1lNj/AHsMx6dvWqX4sU14c/qMyXOJqZdmAqrfcw3j5jlNudVVbG2CnB5TFEREkAREQAREQA57pdlxp4gtb1anrA8/rDz2+MhJ0jSDF4daerX2htyja3Ud3Wc8xQTWPoy2rw1wAemw2MtQllHTaG6VlaUly69GYpkwtEu6qN7MAPE2mOWDRPFYdKgNS4qHYrG2oL/A8zHN4Raum4Qcksl9iIlM48TTxuXh9o2N7jNyIqeOQjipLDIJ8vqD6t+m2eLgKh+qfcJPRJO0ZD2EStETNgXtUXrbz2T6zFLVG57fOYKZsR1El5or+7Iski9INJsNgqYqYmp6NWOqvqs1za9gFB4CSk5J/wDIHMFFHDUb+sajVLdyqurfxLe6U5vCya2nrVligz6z/t7pKCuEoM7cHq+oo5hR6zeNpyjSHSrFY6pr4iqXt7K7kXkqjYOu+auWZNXxLalCi9Vu5FLW6ncPGdQ0W7CHYB8dU1Bv9FSILdGfcOgv1lbM5m3u6fS8evmzkcsGgGA9NmeFS1x6ZWI5J9IfcpmvpcKAxtZMOgWjTc00AJNwnqliSSSSwJvzll7E8NrZsh/06VRvcE/mjIr2sE9s/wAFy8DvWd1dWif3rDz3+4GVcCT2kj+qg7yT5D+sisuw+vVVTuvc9BtnNbWzdrFWvBef8nKn0corW9g+785qspBsRY9xl2mpmGXLVXuYbj8jylzUbCShmmTz3PqGCtYLFGm4YeI7xxEtyOCARuIuPGUt1IJB3g2PhLLkVW9Efukj5/OR7CvlGcqHy5/Nfv0BEjEROrFEREAEwY7FilTZzuUE9e4eczyB00qEYU24uoPTaflFisvBLTDtLIxfVlGxuMaq7O5uzHy7gOQmGJb9DcmptTNV1DHWIW+0ADjbvv8ACWpNRR1N1sdPXvNcCoROgZxopSqqSihKm8EbAT3EbvGUCohUkEWINiO4jYRCMlIbp9TC9Zj5F70Pzc1aRpsbtT3c14Hw3eUsM5po5jfRYlDwY6jdG2fGx8J0uQWLDMLaFKrtyuT4iJ4zW2ma5zGn9r4xiTZntpczZiYkxKHcw85liAnkhc1/zPATUE2cxa9Q8rD3TWlqPJFGfvMsi7pq4vKaFUg1KNOoQLAuiuQN9gSN02aZ2DpPqVS+m1yMdGgqCyqFHcoAHkJC6c59+h4CvWvZgmrT++/qp5E38JPTiXbzpJrVaWDQ7Kf0tW322FkU9FJP8YjJy3YljTVdral5nJibzpfYIl8xqnuwzf8A6UxOaTqPYAn+NxB7qFvOov5SrX7yN7V/7MjrGku9Oh+U1Mje1ZeYI939JI6RYe6Bvsmx6H+vxkAjkEEbwbicxtCTo1/aPvT+XD9DmC7RI3CZ5TZfWOq3G+7wMwY/PlsRT2k/W3AdO8zpZbR00a+0318OvkKRGPYGq5G7WMnNHl+iPNj8BK4BLfgMPqU1XiBt6naZz+xou3Uyt6cfNv8AkRGxEROvFEREAEjdIcvNbDug9r2l6jbbx3eMkoip4Hwm4SUl0OREWli0Y0lWgDTqA6hNww26pO8EcRJzPdE0rEuh1Kh3/Zbr3HnKfjcjr0j69Nrd49YeYljMZrB0UbqdXDdl5dfkXPFaYYZVurFzwUAjzJGyULE4gu7Od7MWNuZvMV56I6MFHkTafSwozu9e89Q7RbvnW13CUTRzRl6jq9RStNTfbsLEbQAO7nLxiFYqQtrnvkVjTeDJ2pbGUlGPHGSLzLF6x1RuHvM0ptHLKnd7xPP1bU+z7x+cenFI5ySk3lo1Zlp4hl3MR4zMMsqdw8xPf1VU5ecN6IKEu41Wa5ud5nzNtssqDhfoRPlcBUP1T7ou8hNyXcTOHa6KeQ+EyTDg6BRACb/3umaVnzLy5Gjneb08Lh6leobJTUsefco5k2A6z8pZvmb4mvUrVDd6rlz4ncOQGzwn6F7WNGMVjcGqYY3K1AzU7hfSCxA9YkC6nbY7/ATjn/1Rmv8Ayjfjp/8AtK1uW8YNrZ7rhFyclllSnUewCp/jMQO+hfyqL+ch8P2MZo2+iifeqp/KTLr2cdmePy/GitUagaZRkcK7FrEAgj1ADZgOMZCMlJPBY1V9UqpRUlk6tVphgQdxFjKnjsC1JrHdwPePzlumOtQVxZhcSvtDQR1ceHCS5P8AJnPFMiT9XRxSfVcjqLzJh9H0U3YluW4eU5tbG1TlhpfHK/n0EwaeR5cWb0jDYPZ5nv6CWCeAWns6vR6SOlr3I/N97FEREuAIiIAIiIAJ5PYgBVc93xo77Q6CIk3+Jsf8BaoiJCY4iIgAiIgAiIgAiIgAnzEQA+oiIAIiIAIiIAIiIAIiIAIiI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7172" name="Picture 4" descr="http://img.over-blog.com/300x300/2/57/45/87/divers/maenf04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5038"/>
            <a:ext cx="1201316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Canada, en 2002, les femmes représentaient </a:t>
            </a:r>
            <a:r>
              <a:rPr lang="fr-CA" sz="28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85 %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toutes les victimes de violence faite aux femmes, les femmes âgées de </a:t>
            </a:r>
            <a:r>
              <a:rPr lang="fr-CA" sz="2800" b="1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à 34 ans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étant les plus touchées.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Canada, en 2002, les </a:t>
            </a:r>
            <a:r>
              <a:rPr lang="fr-CA" sz="2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filles représentaient 79 %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l’ensemble des victimes d’agressions sexuelles commises par un membre de la parenté, les taux les plus élevés étant chez les </a:t>
            </a:r>
            <a:r>
              <a:rPr lang="fr-CA" sz="2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filles âgées de 11 à 14 ans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CA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moyenne, </a:t>
            </a:r>
            <a:r>
              <a:rPr lang="fr-CA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Canadienne sur deux</a:t>
            </a:r>
            <a:r>
              <a:rPr lang="fr-CA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été victime d’au moins un acte de violence physique ou sexuelle </a:t>
            </a:r>
            <a:r>
              <a:rPr lang="fr-CA" sz="28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depuis l’âge de 16 ans. </a:t>
            </a:r>
            <a:endParaRPr lang="fr-CA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CA" sz="28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fr-CA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06090"/>
          </a:xfrm>
        </p:spPr>
        <p:txBody>
          <a:bodyPr>
            <a:normAutofit/>
          </a:bodyPr>
          <a:lstStyle/>
          <a:p>
            <a:r>
              <a:rPr lang="en-CA" sz="3600" b="1" dirty="0"/>
              <a:t>La violence en </a:t>
            </a:r>
            <a:r>
              <a:rPr lang="en-CA" sz="3600" b="1" dirty="0" err="1"/>
              <a:t>chiffres</a:t>
            </a:r>
            <a:endParaRPr lang="fr-CA" sz="3600" b="1" dirty="0"/>
          </a:p>
        </p:txBody>
      </p:sp>
      <p:pic>
        <p:nvPicPr>
          <p:cNvPr id="5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pic>
        <p:nvPicPr>
          <p:cNvPr id="7" name="Picture 4" descr="http://img.over-blog.com/300x300/2/57/45/87/divers/maenf04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5038"/>
            <a:ext cx="1201316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0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16176"/>
            <a:ext cx="8373616" cy="3960440"/>
          </a:xfrm>
        </p:spPr>
        <p:txBody>
          <a:bodyPr>
            <a:normAutofit fontScale="77500" lnSpcReduction="20000"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Canada, la police a déclaré </a:t>
            </a:r>
            <a:r>
              <a:rPr lang="fr-CA" sz="2800" b="1" dirty="0">
                <a:solidFill>
                  <a:srgbClr val="FF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</a:t>
            </a:r>
            <a:r>
              <a:rPr lang="fr-CA" sz="3400" b="1" dirty="0">
                <a:solidFill>
                  <a:srgbClr val="FF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meurtres entre conjoints en 2004. Pendant la même année les meurtres de conjoints qui n’habitaient pas ensemble </a:t>
            </a:r>
            <a:r>
              <a:rPr lang="fr-CA" sz="2800" b="1" dirty="0">
                <a:solidFill>
                  <a:srgbClr val="FF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fr-CA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CA" sz="2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 </a:t>
            </a:r>
            <a:r>
              <a:rPr lang="fr-CA" sz="29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</a:t>
            </a: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femmes ont été victimes de meurtre conjugal chaque année en Ontario entre 1975 et 2004.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fr-CA" sz="29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CA" sz="29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en Ontario, parmi les décès en raison de violence conjugale, </a:t>
            </a:r>
            <a:r>
              <a:rPr lang="fr-CA" sz="29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87 %</a:t>
            </a: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ont eu lieu dans le cadre d’une séparation confirmée ou annoncée. </a:t>
            </a:r>
            <a:endParaRPr lang="fr-CA" sz="29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15 avril 2002, le Canada comptait </a:t>
            </a:r>
            <a:r>
              <a:rPr lang="fr-CA" sz="29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6 286 </a:t>
            </a: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personnes résidant dans </a:t>
            </a:r>
            <a:r>
              <a:rPr lang="fr-CA" sz="29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482</a:t>
            </a:r>
            <a:r>
              <a:rPr lang="fr-CA" sz="2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maisons d’hébergement, dont 52 % étaient des femmes et 48 % des enfants à charge. 73 % de ces femmes avaient subi de la violence.</a:t>
            </a:r>
          </a:p>
          <a:p>
            <a:pPr marL="0" lvl="0" indent="0">
              <a:buNone/>
            </a:pPr>
            <a:endParaRPr lang="fr-CA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La violence en </a:t>
            </a:r>
            <a:r>
              <a:rPr lang="en-CA" sz="3600" b="1" dirty="0" err="1" smtClean="0"/>
              <a:t>chiffres</a:t>
            </a:r>
            <a:endParaRPr lang="fr-CA" sz="3600" dirty="0"/>
          </a:p>
        </p:txBody>
      </p:sp>
      <p:pic>
        <p:nvPicPr>
          <p:cNvPr id="5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  <p:sp>
        <p:nvSpPr>
          <p:cNvPr id="7" name="AutoShape 2" descr="data:image/jpeg;base64,/9j/4AAQSkZJRgABAQAAAQABAAD/2wCEAAkGBhISEBUUExIVFRUUFRgVFRcVFxcUGBYYFxYXFBYSFxgcHCYeGBojGRcWHy8gIycpLC0sFSAxNTAqNSYrLCkBCQoKDgwOGg8PGi0kHyUsLCwsLCwsLCwtMCwsKS0sNCksLCwpLywsLCwsLCwsLCwsLCwvLyksLCwpLCwsLywpKf/AABEIAOEA4QMBIgACEQEDEQH/xAAcAAEAAgMBAQEAAAAAAAAAAAAABQYDBAcBAgj/xABGEAACAQICBwQGBggEBgMAAAABAgADEQQFBhIhMUFhcQdRgZETIjKhscEjQlJyktEUFUNigsLh8CQzU6IWVIOTstIIF7P/xAAaAQABBQEAAAAAAAAAAAAAAAAAAQIDBAUG/8QANhEAAgIBAQUFBgUDBQAAAAAAAAECAxEEBRIhMUETUWGRoSIycYGx4SPB0fDxFBVCBjNDUlP/2gAMAwEAAhEDEQA/AO4xEQAREQASAwmlK1cyqYSnZhQo69Vu6ozqFpjotyeZA4GQXab2jpgKZpUiGxTr6o3ikD+0bn3Dx3b6r2BU2etjKzEkkUwWO0kszsxJ79g85G5+0ootw077KVsvkdmmlm2c0cMmvWqBF4X3k9ygbSekyZjj0oUXqubLTUsfDgOZ3eM4Fn+e1cXXarUO/wBleCLwQf3tiWWbpmXXdmvE6ZX7XcIDZadZudlX4teZsF2r4JzZxUp82W481JPunHIkHbSKf9VYfpHB42nVQPTdXU7mUgiZpwHRfSirgqwdCShP0lO+xx8mHAzu+BxqVqSVEN0dQynkfnLEJ7xdpuVi8TPERJCcxYnEqi6zGw+PISCxWfO3s+qPMz4zzElqurwXZ47yf77pHyWMTSooioqUuZlfFOd7sfEzxcS43Ow8TMU9jy3uruJHDZ7UX2vWHPYfOTmDxyVBdT1B3iVKZMPiGRgy7x7+RjHFMr26aMl7PBlxiY8PXDqGG4i/9JkkRltY4CIiAho5jmYpNSXeatQUwOu0nwHxm9KFm2a+mzagim60XC/xXu5+A8JfZLOG6l4iCIiRCiIiACJ81HCgk7gCT4bZzXNu3jBUwfQUqtZuFwKS+JNz7o1yS5ktdU7PcWTpZM5fp/2yU6AajgmFSrtDVd9On93g7e4c905tpX2m43HXV39HSP7KldVI7mO9/HZylTkE7eiNXT7PS9qzyMuKxT1HZ6jFnYkszG5JO8kzuvYLgdXAVan+rXNuiKo+JacFn6c7L8D6LKcKLWLIah/6jF/gREpXtEu0ZbtWO9mHtUrFcvIH1qiKely3xAnGJ+gdKsk/S8JUo7mIuhPB1N1vyvs8ZwTGYN6TtTqKUdTYqdhH5jnEvTzk47Vxe9kwxLt2faV4TCqy16dmLXFULrm1gNQ8QBy75vaRZjl+YV6dGiurUqEqK4TUGsQdRSN7gtYEkbL7IzcTWckSrTjlS49xzudY7Ic0L4epRJ/ynDL917m34gT4zluNwT0ajU6g1XRirDmPlLz2Osf0msOBpA+Ti3xMWrhIXTtqxHWIiJdNYq+c0itZudiPL85hwOHD1FU7ATt8BeWTH5etVbHYRuPd/SRAyKqG2Fdm43I+UlUuBpV3xcMN4ZNLgaYFtRbdAZHY/IgRensP2eB6d0kcLScD131jyAEzyPLRSVkoSymUoiJtZoQaz23X9/H3zVAk5sReUmWPID9D/EflJKa2XYb0dNV47z1O0zZkD5mNY05toSi552h216dFCGBK+kJGyxtrKO/rLbnWN9Dh6tT7KEjray+8icXlvTVKeXIhbJ/QigXx1M79XWc+CkX8yJ1aUPs0wG2rWPKmv/k38svkZqZZn8BUIiJWFEREAI3SPM1w+ErVnIASmx28Tqmy9SbCflHD4SpVbVRGdjuCKWJ6AT9fVKYYWIBHcRcT5pYZE9lVX7oA+EjnDeLum1SoT4ZbOAaM9iuMxBDYj/DU/wB71qhHJOH8RHSbPano1gstw9Chh0vVqEu9RzrOUXYB3KCx4AezO9T8x9p2f/peZVnBulM+hp/dS4JHVtY+MjnFQiXNNdZqLct8F0KrP1xkWHFPC0EH1KVNfJAJ+SaQ9YdRP2BhxZFHco+EKeobTfCK+JkmjmmR4fEi1akj23EjaOjbx4TeiWDFaT5lOrdlWAY3AqLyVzb3gyQyXQLB4VxUp0yXHss7FivMcAedpYZhxeLSkjO7BUQEsTuAEZuRXHAzs4Ljg5H2tUFXHKV3vRUt1DMoPkBJTsbwnrYirwslMe9j8pS9J87OLxVStYgE2QcQi7FHXj1M7DoJkZwuCRGFnf6SpyZvq+AsPCQQ9qzKKdS37nJciwxES0aAiIgB8s4Ei81zCoBZUYDixHw7upktPCIqY+ElF5ayUuS+Q4NWJcm5U7B3czNXNsIKdSw3EXHLvEw4HFmm4YbtxHeJK+K4GrPNlfs9S3RPEYEAjcdonshMcqPaPj9XDrTB21GufuptPv1ZzlVJNhtJ2AfKTmmmbenxTapulP1F529o+d/KbOgWT+mxHpG9mjZurH2R4bT4Calf4VWWMfFl8yDLRhsMlM2BAu3Njtb37PCSQM5r2h5mKmIWmpuKS2ax2axNyPAATZ7Oc3YVWoMxKsusgJ3MN4HUfCVZUNw7RvxHZ6HQoiJVFEREAEREAKz2i6SfoWX1agNqjD0dLv13uAR0F2/hn5fnRO2jSv8AScZ6BGvSw11NtzVT7Z8Ni+B75zuVLZZZ0Whp7OvL5viZcIPpE+8vxE/YAn4/wjWqIe5l+In7AU7I+nqVNp/4/P8AI9iJV9MdOqeCGotnrkXCX2LfczngOW88t8nbSWWY0pKKyyazjOqOFpmpWcKvDiWP2VG8mcc0x03qY1tUApRU3VOLHgznieW4e+QubZzVxNQ1K1Qu3DuUfZUbgJp3lSdrlwRm3ahz4LkbeVY4UayVDTWpqHWCvfVJG4m2+x225S8J2yVeOGpnpUYfymc8iMjNx5EULJQ91nTKXbKPrYU/w1B81k3kfabh8TVSkKdVHqGy3CsL2J2kHuB4TjEtvZdhNfMVP+mjv7tQf+UkjZJtInrvscksnaoiaOb4z0dPYfWbYPmZcXE1IxcnhG9BMqq5vWH1z4gH5THXx9RxZnJHduHujtxlpaOWeLM+cYsPU2blFge/vM0YmShh2drKLn+9pknI0IpQjjuLDkdQmiORI/vzkVpppIMPSNND9LUFh+4p2Fzz4D+kncHhfR0woO4bTzO8yt47s9p1XLmvVLMbktqt8hEr3N7MuRi2vMm0c2n1TqspupIPeCR8Jdq3Zi31cQD95CPgxmpU7NsQN1SkfFh8poq+t9SLDKlMmGxLU3V0JVlNwRwM9xWH9G7ISCVYqSu0EjYbTJgMrq1yRSps5AubW2dSdklbWOIhYafaPihvWkeqsPg0uOi2kBxdIsU1Cp1Tbap43EpuD7OsS4Bdkpg7wSWYeA2X8Z0HK8tShSWmm5R4k8WPMmZ97qxiPMcsm3ERKY4THXpllZQxUkEBhvW4trDmN8yRAD874/sWzMVG1USqNY2cVFBYX9ohiCCd88o9iWZtvSkv3qo/lBn6JiRdjE0P7jbjocHo9geNI9avh1PWo38k7dldGolCmtUqaioquVvqlgACRfbYzaiOjBR5Fe7UTuxviRjaMYQuznD02ZiWZmUMSTxJN5JxHYyVmk+ZoDIMN/y9H/tp+UxvozhDvw1H/tr+Uk4hhCbq7iBq6C4Bt+Fp+AK/AzUq9meXn9iR0qVPzlpiJuR7hHXB9EU1uyjA91Uf9T+kk9H9CsNg6jPR19Zl1TrNrbLg7NnISfiChFdBFVBPKQmji8pWo12Zr9RYdNk3oj84JoycXlEQdHF+23unn/Di/bPkJMRF3mS/1FneRlPIKY36x6m3wm/Rw6oLKoA5TJERtsjlZKXNiIiIME0s5rOmHqNTUs4Q6oXabnYCOm/wm7EVPDA4W6kGxuDxvsPjOi9n+RVKKtVqer6QAKh32FyGPdv3S01MHTZtYopYbiVBI8Zmlq3U78d1IakIiJUHCIiACIiACIkDpXjXRUCMV1ibkbDsG68g1F6ordj6ElVbsmoononOhmFUftH/ABGbNHSDEL+0J+8A3xmPHblT96LXky89nT6NF8iVCnphVG9UPmPnNjC6UVqjBUpKSeZ8z3CWo7W00mkm8/BkL0Vq4vHmWeJ8072F7X423X5T6mqUxPGYAXJsBvJkDpNphRwYsfXqkXVAfex+qPfOXZ3pTiMUfpHsvBF2IPDj1N4CpHS807QcHRJAc1WHCn6w/F7PkZAVu1n7GG8Wf5BfnOexAXB3rJ8zXEUEqrucXt3Hcy+BBHhNyVbs2oMuBXWBGs7st/smwB6XBlpgNEwYjHU6ZAeoiFt2swW9t9r75nlC7Sav0lFe5WPmQPlK2qu7GtzRc0WmWpuVbeM5+heExaHc6nowMyBpxET7FZhuY+ZmWtr98PX7G4/9PrpZ6fc7ZE4qMXU+2/4j+c+v1hV/1H/E35x393X/AE9fsM/sEv8A09PudoicZXMqw3Van42/OZMPj8SzBUq1SzGwAdrk92+KtrRf+D8xr2DJce0Xl9zsUSOyHAPRoKtRy7n1mJJbafqgngN0kZsQbcU2sHP2RUZNJ5XeIiI4YIiIAIiIAJEaUYbWw5PFCG+R9x90l5HaQPbDVOlvMgStq4qVE0+5/QmobVkcd6IDRvL6VYVFcXIsQbkEDaNnjN6toch9mow6gH8pWKGIZDdGKndcGxm1Tzuup2VW8Tf4zlKNTpVUoXV5a6r9o2bKrt9yhLHgTVLQ0X9aqbchb3kycwOXU6K2Rbd53k9TIHLtLjcCsP4l+Y/KWWnUDAEG4O0EcZv6COjl7VC4+q8/yMzUu9cLHw9D6kZpFnS4XDvVO0jYg+0x2KPmeQMk5zPtUzPWq06AOxF12+82weSj/dNUqIpWLxb1Xao7azMbsTxMxRLHoVoscXVu+yjTI1z9o8KY+fLrAce6MaD1cWNcn0dL7RFy33Rx67pfss7P8HRsShqMONQ63+3YvulipUgqhVAAAsANgAG4CfUBuTwCwsJ7EQEE1sTltKobvTRzuuygm3dtmzERpPgx0ZOLyngiqmiuEbfQTwBHwmq+g2DP7Nh0dh85PxIXp6nzivJE8dXfHlOXmyp5loFhxRc09ZXAJUliRs22IPfOeTpOmWki0aZpIb1XFjb6ineTzI3DxlAyzLXr1VpoNp48AOLHkJga+FfaqFS49cHV7Ksu7GVl8uHNN93f8D4wOBes4SmpZjwHxJ4DnOl6N6LJhRrGzVSNrcB+6vcOfGbeSZFTw1PVQXJ9pjvY/IcpJTT0egVPtz4y+hi7R2pLUZrr4R9X9vDzERE0zFEREAEREAEREAEwYzBrVTVa9iQTbZuN7TPEbKKknF8hU2nlGChgaaCyoo6ARXwNNxZkU9R85niJ2cMbuFgXelnOSnZ9o/6Ia6XKX2g7SvjxEzaKZmQ3omOw7V5HeR4/KWPMEBpODu1Gv5Sh5bUK1qZ7nX4i85rVVrRauE6uCfNfU1qZPUUyjPmjok4rpvWLY+vyYL+FQJ2qcW04w5TH1r/WYMOjKDOoMhEJRpFmCqLliAB3kmwHnOrVs5w+VYZKPt1Qtyi7yx3ux+qCfhObZFjFo4mnVcXFMl7d5VWKj8WrJLLNG8XmFVqpFg5u1V7hdvBeLdBsgOZv4ntQxbH1FpIO7VLHzJ+U3sq7VH1gMRSUrxancEc9Uk385OYDs1waLZw1VuLMxXyCkW9855pXkowuKekpJXYyX36rcD0Nx4QE4Ha8PiFdFdCGVgCpG4g7QZkld7Pw36vo6379vu67WligNE+TUHePOY8ZhhUpuh+spXpcWvOWY3RjFUydakzW+svrg89nzlPVaidOHGGV+/A0dFo69TlSsUWvX1R1gGQelmkX6LSAXbUe4W+4W3uendOZsaiGx11PPWWfFWuzW1mZrbBrEm3nMy3ajlBxjHD+P2NqjYcYzUpS3l3Y5+p5VqszFmJLE3JO0k95l47PjRSk7s6B2fVszAHVABG87iSfKUWSmE0YxVVQyUWKsLgkqtx37SJn6WcoWb8Y7zNXXVQsp7Oc91P4eR1P9YUv9RPxL+c+kxtMmwdCTuAYE/GcyGhOM/0h+NP/AGlj0M0Zq0KrvWQA6oCG6ta59bdu2Wm7Vqr5zUXW0u/j+hzOo0Omqrc43JtdFj9S4RETSMUREQAREQAREQARMGMxiUkLObAeZ5DvMqiaV1RUZthUn2TwHIyjqddVpmozfPu6eJYq007U3EuUSs/8Z7P8rb97+kjsdpLWqCwIQdy7/Pf5SvZtfTRWYvL8F+pLHQ2t8VgldJs6AU0kNydjkcB9nqZBZLh9fEUx3MGPRdvy981qGHZ21VUsTwEuWRZIKC3ba7b+4D7ImPTG3aOpVkl7K8sLp8S9Nw0tW6ub/eSWlH7StHDVQYimLtTFnA3lN+t/Cb+B5S8QROuMQ/PINts6FkXagAoTEobgW16YG3mV4eHlN/SDs1pVWL0GFJjtKkXQnvAG1fDZylXqdmuNBsFptzDi3vAMB3Bl0qdpOCC3DOx7ghv77CUaoKua4+6rqg2B4inTXiT37/EyVy7srqkg1qqIOIS7t5kAD3y/ZPklHC09SkthxO9mPex4wDkbWEwq06aogsqKFA5AWEyxEBomlmmb0sOmtUYDuG9m5AcZuMtwRe3MbxK1j9BKVVixq1dY8WYP8RILpWKP4ayyzpo0yl+NJpeCKVpBnz4qprHYq7EXuHee8mRtKkzEKoJJ2AAXJ6CW5+ziprgCqpTiSCGH8O4+ctuT6P0cMtkX1uLnax8eA5CYUNBfdNu3h3v9DqLNqaXT1KNPHuS/P95K3o7oJYipieop7x/GePSXUCexN2jTwojuwRzGp1VmplvWP5dEIiJOVRERABERABERABERACMzPIUrHWLMDyNx5HYPCRT6GHhVHiv9ZaJ8VayqLswUd5Nh5yjbs/T3S3pR4/NFmvU2wW7FlZXQxuNUeC/1m5h9EaQ9pmb/AGj3bffJbD46nU9iorfdYH4TPGw2ZpYP3PPLHT1V/JvHoYcNhEpiyKFHIfHvmaIl+MVFYSKrbfFiIiKIImrVzFF436bZj/W6dze7847dYxziupvRNWnmSHjbrNlWvuiNNDk0+R7EREFEREAERMOMxiUqbVKjBURSzMdwAFyYAZokXoznP6XhaeI1dUVQWA7l1mC356oElICtNPDEREBBERABERABERABERACr6UaTtSb0VI2a3rNv1b/AFRztKjWxVSqfWZnPAEltvITJmzE4iqTv9I3xM2tGMalLEK1TdYi5+qTuPy8ZaS3VwOoqqjRTmMcvGfFkcC9Nr+sjDqpEv2jOffpCFW/zE3/ALw+0PnI/TerSamhBUvrerYgnVsb+G6VvI8aaWIRuGsA3Rth/PwjWt+OSGcVrKN9rD6HT4iJXOdEiMyxhJKjcN/MyXldrrZmv3n4yStcSC5tI38HlqsgJJN+7hNCvS1WK90+qOKZfZNpjZiTc7SZKk88SCTi0sI8m9lVchtXgfjNGbWWf5o8fhFlyEg8SRNxESqXxETVzLM6WHptVrVFpou9mNh05nkNsBUs8EbLMALnYBvnBu1jtKGKY4XDN9Ah+kcftmG4D9wHzO3gJg7RO1l8YGoYbWp4fcx3PV6/ZT93jx7pz3D0S7qo3swUdSbCVrLM8EbWk0e5+JZz6I/U2guGNPLMIp3ihTv4qG+clq+NRNjMAZ5hqQpUVXhTQDwVbfKVTEVy7FjvJ/sSltHX/wBHGKisyf0MacsybLH+vaN9566pm5QxKuLqwPSUyZKGIZG1lNj/AHsMx6dvWqX4sU14c/qMyXOJqZdmAqrfcw3j5jlNudVVbG2CnB5TFEREkAREQAREQA57pdlxp4gtb1anrA8/rDz2+MhJ0jSDF4daerX2htyja3Ud3Wc8xQTWPoy2rw1wAemw2MtQllHTaG6VlaUly69GYpkwtEu6qN7MAPE2mOWDRPFYdKgNS4qHYrG2oL/A8zHN4Raum4Qcksl9iIlM48TTxuXh9o2N7jNyIqeOQjipLDIJ8vqD6t+m2eLgKh+qfcJPRJO0ZD2EStETNgXtUXrbz2T6zFLVG57fOYKZsR1El5or+7Iski9INJsNgqYqYmp6NWOqvqs1za9gFB4CSk5J/wDIHMFFHDUb+sajVLdyqurfxLe6U5vCya2nrVligz6z/t7pKCuEoM7cHq+oo5hR6zeNpyjSHSrFY6pr4iqXt7K7kXkqjYOu+auWZNXxLalCi9Vu5FLW6ncPGdQ0W7CHYB8dU1Bv9FSILdGfcOgv1lbM5m3u6fS8evmzkcsGgGA9NmeFS1x6ZWI5J9IfcpmvpcKAxtZMOgWjTc00AJNwnqliSSSSwJvzll7E8NrZsh/06VRvcE/mjIr2sE9s/wAFy8DvWd1dWif3rDz3+4GVcCT2kj+qg7yT5D+sisuw+vVVTuvc9BtnNbWzdrFWvBef8nKn0corW9g+785qspBsRY9xl2mpmGXLVXuYbj8jylzUbCShmmTz3PqGCtYLFGm4YeI7xxEtyOCARuIuPGUt1IJB3g2PhLLkVW9Efukj5/OR7CvlGcqHy5/Nfv0BEjEROrFEREAEwY7FilTZzuUE9e4eczyB00qEYU24uoPTaflFisvBLTDtLIxfVlGxuMaq7O5uzHy7gOQmGJb9DcmptTNV1DHWIW+0ADjbvv8ACWpNRR1N1sdPXvNcCoROgZxopSqqSihKm8EbAT3EbvGUCohUkEWINiO4jYRCMlIbp9TC9Zj5F70Pzc1aRpsbtT3c14Hw3eUsM5po5jfRYlDwY6jdG2fGx8J0uQWLDMLaFKrtyuT4iJ4zW2ma5zGn9r4xiTZntpczZiYkxKHcw85liAnkhc1/zPATUE2cxa9Q8rD3TWlqPJFGfvMsi7pq4vKaFUg1KNOoQLAuiuQN9gSN02aZ2DpPqVS+m1yMdGgqCyqFHcoAHkJC6c59+h4CvWvZgmrT++/qp5E38JPTiXbzpJrVaWDQ7Kf0tW322FkU9FJP8YjJy3YljTVdral5nJibzpfYIl8xqnuwzf8A6UxOaTqPYAn+NxB7qFvOov5SrX7yN7V/7MjrGku9Oh+U1Mje1ZeYI939JI6RYe6Bvsmx6H+vxkAjkEEbwbicxtCTo1/aPvT+XD9DmC7RI3CZ5TZfWOq3G+7wMwY/PlsRT2k/W3AdO8zpZbR00a+0318OvkKRGPYGq5G7WMnNHl+iPNj8BK4BLfgMPqU1XiBt6naZz+xou3Uyt6cfNv8AkRGxEROvFEREAEjdIcvNbDug9r2l6jbbx3eMkoip4Hwm4SUl0OREWli0Y0lWgDTqA6hNww26pO8EcRJzPdE0rEuh1Kh3/Zbr3HnKfjcjr0j69Nrd49YeYljMZrB0UbqdXDdl5dfkXPFaYYZVurFzwUAjzJGyULE4gu7Od7MWNuZvMV56I6MFHkTafSwozu9e89Q7RbvnW13CUTRzRl6jq9RStNTfbsLEbQAO7nLxiFYqQtrnvkVjTeDJ2pbGUlGPHGSLzLF6x1RuHvM0ptHLKnd7xPP1bU+z7x+cenFI5ySk3lo1Zlp4hl3MR4zMMsqdw8xPf1VU5ecN6IKEu41Wa5ud5nzNtssqDhfoRPlcBUP1T7ou8hNyXcTOHa6KeQ+EyTDg6BRACb/3umaVnzLy5Gjneb08Lh6leobJTUsefco5k2A6z8pZvmb4mvUrVDd6rlz4ncOQGzwn6F7WNGMVjcGqYY3K1AzU7hfSCxA9YkC6nbY7/ATjn/1Rmv8Ayjfjp/8AtK1uW8YNrZ7rhFyclllSnUewCp/jMQO+hfyqL+ch8P2MZo2+iifeqp/KTLr2cdmePy/GitUagaZRkcK7FrEAgj1ADZgOMZCMlJPBY1V9UqpRUlk6tVphgQdxFjKnjsC1JrHdwPePzlumOtQVxZhcSvtDQR1ceHCS5P8AJnPFMiT9XRxSfVcjqLzJh9H0U3YluW4eU5tbG1TlhpfHK/n0EwaeR5cWb0jDYPZ5nv6CWCeAWns6vR6SOlr3I/N97FEREuAIiIAIiIAJ5PYgBVc93xo77Q6CIk3+Jsf8BaoiJCY4iIgAiIgAiIgAiIgAnzEQA+oiIAIiIAIiIAIiIAIiIAIiI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AutoShape 4" descr="data:image/jpeg;base64,/9j/4AAQSkZJRgABAQAAAQABAAD/2wCEAAkGBhISEBUUExIVFRUUFRgVFRcVFxcUGBYYFxYXFBYSFxgcHCYeGBojGRcWHy8gIycpLC0sFSAxNTAqNSYrLCkBCQoKDgwOGg8PGi0kHyUsLCwsLCwsLCwtMCwsKS0sNCksLCwpLywsLCwsLCwsLCwsLCwvLyksLCwpLCwsLywpKf/AABEIAOEA4QMBIgACEQEDEQH/xAAcAAEAAgMBAQEAAAAAAAAAAAAABQYDBAcBAgj/xABGEAACAQICBwQGBggEBgMAAAABAgADEQQFBhIhMUFhcQdRgZETIjKhscEjQlJyktEUFUNigsLh8CQzU6IWVIOTstIIF7P/xAAaAQABBQEAAAAAAAAAAAAAAAAAAQIDBAUG/8QANhEAAgIBAQUFBgUDBQAAAAAAAAECAxEEBRIhMUETUWGRoSIycYGx4SPB0fDxFBVCBjNDUlP/2gAMAwEAAhEDEQA/AO4xEQAREQASAwmlK1cyqYSnZhQo69Vu6ozqFpjotyeZA4GQXab2jpgKZpUiGxTr6o3ikD+0bn3Dx3b6r2BU2etjKzEkkUwWO0kszsxJ79g85G5+0ootw077KVsvkdmmlm2c0cMmvWqBF4X3k9ygbSekyZjj0oUXqubLTUsfDgOZ3eM4Fn+e1cXXarUO/wBleCLwQf3tiWWbpmXXdmvE6ZX7XcIDZadZudlX4teZsF2r4JzZxUp82W481JPunHIkHbSKf9VYfpHB42nVQPTdXU7mUgiZpwHRfSirgqwdCShP0lO+xx8mHAzu+BxqVqSVEN0dQynkfnLEJ7xdpuVi8TPERJCcxYnEqi6zGw+PISCxWfO3s+qPMz4zzElqurwXZ47yf77pHyWMTSooioqUuZlfFOd7sfEzxcS43Ow8TMU9jy3uruJHDZ7UX2vWHPYfOTmDxyVBdT1B3iVKZMPiGRgy7x7+RjHFMr26aMl7PBlxiY8PXDqGG4i/9JkkRltY4CIiAho5jmYpNSXeatQUwOu0nwHxm9KFm2a+mzagim60XC/xXu5+A8JfZLOG6l4iCIiRCiIiACJ81HCgk7gCT4bZzXNu3jBUwfQUqtZuFwKS+JNz7o1yS5ktdU7PcWTpZM5fp/2yU6AajgmFSrtDVd9On93g7e4c905tpX2m43HXV39HSP7KldVI7mO9/HZylTkE7eiNXT7PS9qzyMuKxT1HZ6jFnYkszG5JO8kzuvYLgdXAVan+rXNuiKo+JacFn6c7L8D6LKcKLWLIah/6jF/gREpXtEu0ZbtWO9mHtUrFcvIH1qiKely3xAnGJ+gdKsk/S8JUo7mIuhPB1N1vyvs8ZwTGYN6TtTqKUdTYqdhH5jnEvTzk47Vxe9kwxLt2faV4TCqy16dmLXFULrm1gNQ8QBy75vaRZjl+YV6dGiurUqEqK4TUGsQdRSN7gtYEkbL7IzcTWckSrTjlS49xzudY7Ic0L4epRJ/ynDL917m34gT4zluNwT0ajU6g1XRirDmPlLz2Osf0msOBpA+Ti3xMWrhIXTtqxHWIiJdNYq+c0itZudiPL85hwOHD1FU7ATt8BeWTH5etVbHYRuPd/SRAyKqG2Fdm43I+UlUuBpV3xcMN4ZNLgaYFtRbdAZHY/IgRensP2eB6d0kcLScD131jyAEzyPLRSVkoSymUoiJtZoQaz23X9/H3zVAk5sReUmWPID9D/EflJKa2XYb0dNV47z1O0zZkD5mNY05toSi552h216dFCGBK+kJGyxtrKO/rLbnWN9Dh6tT7KEjray+8icXlvTVKeXIhbJ/QigXx1M79XWc+CkX8yJ1aUPs0wG2rWPKmv/k38svkZqZZn8BUIiJWFEREAI3SPM1w+ErVnIASmx28Tqmy9SbCflHD4SpVbVRGdjuCKWJ6AT9fVKYYWIBHcRcT5pYZE9lVX7oA+EjnDeLum1SoT4ZbOAaM9iuMxBDYj/DU/wB71qhHJOH8RHSbPano1gstw9Chh0vVqEu9RzrOUXYB3KCx4AezO9T8x9p2f/peZVnBulM+hp/dS4JHVtY+MjnFQiXNNdZqLct8F0KrP1xkWHFPC0EH1KVNfJAJ+SaQ9YdRP2BhxZFHco+EKeobTfCK+JkmjmmR4fEi1akj23EjaOjbx4TeiWDFaT5lOrdlWAY3AqLyVzb3gyQyXQLB4VxUp0yXHss7FivMcAedpYZhxeLSkjO7BUQEsTuAEZuRXHAzs4Ljg5H2tUFXHKV3vRUt1DMoPkBJTsbwnrYirwslMe9j8pS9J87OLxVStYgE2QcQi7FHXj1M7DoJkZwuCRGFnf6SpyZvq+AsPCQQ9qzKKdS37nJciwxES0aAiIgB8s4Ei81zCoBZUYDixHw7upktPCIqY+ElF5ayUuS+Q4NWJcm5U7B3czNXNsIKdSw3EXHLvEw4HFmm4YbtxHeJK+K4GrPNlfs9S3RPEYEAjcdonshMcqPaPj9XDrTB21GufuptPv1ZzlVJNhtJ2AfKTmmmbenxTapulP1F529o+d/KbOgWT+mxHpG9mjZurH2R4bT4Calf4VWWMfFl8yDLRhsMlM2BAu3Njtb37PCSQM5r2h5mKmIWmpuKS2ax2axNyPAATZ7Oc3YVWoMxKsusgJ3MN4HUfCVZUNw7RvxHZ6HQoiJVFEREAEREAKz2i6SfoWX1agNqjD0dLv13uAR0F2/hn5fnRO2jSv8AScZ6BGvSw11NtzVT7Z8Ni+B75zuVLZZZ0Whp7OvL5viZcIPpE+8vxE/YAn4/wjWqIe5l+In7AU7I+nqVNp/4/P8AI9iJV9MdOqeCGotnrkXCX2LfczngOW88t8nbSWWY0pKKyyazjOqOFpmpWcKvDiWP2VG8mcc0x03qY1tUApRU3VOLHgznieW4e+QubZzVxNQ1K1Qu3DuUfZUbgJp3lSdrlwRm3ahz4LkbeVY4UayVDTWpqHWCvfVJG4m2+x225S8J2yVeOGpnpUYfymc8iMjNx5EULJQ91nTKXbKPrYU/w1B81k3kfabh8TVSkKdVHqGy3CsL2J2kHuB4TjEtvZdhNfMVP+mjv7tQf+UkjZJtInrvscksnaoiaOb4z0dPYfWbYPmZcXE1IxcnhG9BMqq5vWH1z4gH5THXx9RxZnJHduHujtxlpaOWeLM+cYsPU2blFge/vM0YmShh2drKLn+9pknI0IpQjjuLDkdQmiORI/vzkVpppIMPSNND9LUFh+4p2Fzz4D+kncHhfR0woO4bTzO8yt47s9p1XLmvVLMbktqt8hEr3N7MuRi2vMm0c2n1TqspupIPeCR8Jdq3Zi31cQD95CPgxmpU7NsQN1SkfFh8poq+t9SLDKlMmGxLU3V0JVlNwRwM9xWH9G7ISCVYqSu0EjYbTJgMrq1yRSps5AubW2dSdklbWOIhYafaPihvWkeqsPg0uOi2kBxdIsU1Cp1Tbap43EpuD7OsS4Bdkpg7wSWYeA2X8Z0HK8tShSWmm5R4k8WPMmZ97qxiPMcsm3ERKY4THXpllZQxUkEBhvW4trDmN8yRAD874/sWzMVG1USqNY2cVFBYX9ohiCCd88o9iWZtvSkv3qo/lBn6JiRdjE0P7jbjocHo9geNI9avh1PWo38k7dldGolCmtUqaioquVvqlgACRfbYzaiOjBR5Fe7UTuxviRjaMYQuznD02ZiWZmUMSTxJN5JxHYyVmk+ZoDIMN/y9H/tp+UxvozhDvw1H/tr+Uk4hhCbq7iBq6C4Bt+Fp+AK/AzUq9meXn9iR0qVPzlpiJuR7hHXB9EU1uyjA91Uf9T+kk9H9CsNg6jPR19Zl1TrNrbLg7NnISfiChFdBFVBPKQmji8pWo12Zr9RYdNk3oj84JoycXlEQdHF+23unn/Di/bPkJMRF3mS/1FneRlPIKY36x6m3wm/Rw6oLKoA5TJERtsjlZKXNiIiIME0s5rOmHqNTUs4Q6oXabnYCOm/wm7EVPDA4W6kGxuDxvsPjOi9n+RVKKtVqer6QAKh32FyGPdv3S01MHTZtYopYbiVBI8Zmlq3U78d1IakIiJUHCIiACIiACIkDpXjXRUCMV1ibkbDsG68g1F6ordj6ElVbsmoononOhmFUftH/ABGbNHSDEL+0J+8A3xmPHblT96LXky89nT6NF8iVCnphVG9UPmPnNjC6UVqjBUpKSeZ8z3CWo7W00mkm8/BkL0Vq4vHmWeJ8072F7X423X5T6mqUxPGYAXJsBvJkDpNphRwYsfXqkXVAfex+qPfOXZ3pTiMUfpHsvBF2IPDj1N4CpHS807QcHRJAc1WHCn6w/F7PkZAVu1n7GG8Wf5BfnOexAXB3rJ8zXEUEqrucXt3Hcy+BBHhNyVbs2oMuBXWBGs7st/smwB6XBlpgNEwYjHU6ZAeoiFt2swW9t9r75nlC7Sav0lFe5WPmQPlK2qu7GtzRc0WmWpuVbeM5+heExaHc6nowMyBpxET7FZhuY+ZmWtr98PX7G4/9PrpZ6fc7ZE4qMXU+2/4j+c+v1hV/1H/E35x393X/AE9fsM/sEv8A09PudoicZXMqw3Van42/OZMPj8SzBUq1SzGwAdrk92+KtrRf+D8xr2DJce0Xl9zsUSOyHAPRoKtRy7n1mJJbafqgngN0kZsQbcU2sHP2RUZNJ5XeIiI4YIiIAIiIAJEaUYbWw5PFCG+R9x90l5HaQPbDVOlvMgStq4qVE0+5/QmobVkcd6IDRvL6VYVFcXIsQbkEDaNnjN6toch9mow6gH8pWKGIZDdGKndcGxm1Tzuup2VW8Tf4zlKNTpVUoXV5a6r9o2bKrt9yhLHgTVLQ0X9aqbchb3kycwOXU6K2Rbd53k9TIHLtLjcCsP4l+Y/KWWnUDAEG4O0EcZv6COjl7VC4+q8/yMzUu9cLHw9D6kZpFnS4XDvVO0jYg+0x2KPmeQMk5zPtUzPWq06AOxF12+82weSj/dNUqIpWLxb1Xao7azMbsTxMxRLHoVoscXVu+yjTI1z9o8KY+fLrAce6MaD1cWNcn0dL7RFy33Rx67pfss7P8HRsShqMONQ63+3YvulipUgqhVAAAsANgAG4CfUBuTwCwsJ7EQEE1sTltKobvTRzuuygm3dtmzERpPgx0ZOLyngiqmiuEbfQTwBHwmq+g2DP7Nh0dh85PxIXp6nzivJE8dXfHlOXmyp5loFhxRc09ZXAJUliRs22IPfOeTpOmWki0aZpIb1XFjb6ineTzI3DxlAyzLXr1VpoNp48AOLHkJga+FfaqFS49cHV7Ksu7GVl8uHNN93f8D4wOBes4SmpZjwHxJ4DnOl6N6LJhRrGzVSNrcB+6vcOfGbeSZFTw1PVQXJ9pjvY/IcpJTT0egVPtz4y+hi7R2pLUZrr4R9X9vDzERE0zFEREAEREAEREAEwYzBrVTVa9iQTbZuN7TPEbKKknF8hU2nlGChgaaCyoo6ARXwNNxZkU9R85niJ2cMbuFgXelnOSnZ9o/6Ia6XKX2g7SvjxEzaKZmQ3omOw7V5HeR4/KWPMEBpODu1Gv5Sh5bUK1qZ7nX4i85rVVrRauE6uCfNfU1qZPUUyjPmjok4rpvWLY+vyYL+FQJ2qcW04w5TH1r/WYMOjKDOoMhEJRpFmCqLliAB3kmwHnOrVs5w+VYZKPt1Qtyi7yx3ux+qCfhObZFjFo4mnVcXFMl7d5VWKj8WrJLLNG8XmFVqpFg5u1V7hdvBeLdBsgOZv4ntQxbH1FpIO7VLHzJ+U3sq7VH1gMRSUrxancEc9Uk385OYDs1waLZw1VuLMxXyCkW9855pXkowuKekpJXYyX36rcD0Nx4QE4Ha8PiFdFdCGVgCpG4g7QZkld7Pw36vo6379vu67WligNE+TUHePOY8ZhhUpuh+spXpcWvOWY3RjFUydakzW+svrg89nzlPVaidOHGGV+/A0dFo69TlSsUWvX1R1gGQelmkX6LSAXbUe4W+4W3uendOZsaiGx11PPWWfFWuzW1mZrbBrEm3nMy3ajlBxjHD+P2NqjYcYzUpS3l3Y5+p5VqszFmJLE3JO0k95l47PjRSk7s6B2fVszAHVABG87iSfKUWSmE0YxVVQyUWKsLgkqtx37SJn6WcoWb8Y7zNXXVQsp7Oc91P4eR1P9YUv9RPxL+c+kxtMmwdCTuAYE/GcyGhOM/0h+NP/AGlj0M0Zq0KrvWQA6oCG6ta59bdu2Wm7Vqr5zUXW0u/j+hzOo0Omqrc43JtdFj9S4RETSMUREQAREQAREQARMGMxiUkLObAeZ5DvMqiaV1RUZthUn2TwHIyjqddVpmozfPu6eJYq007U3EuUSs/8Z7P8rb97+kjsdpLWqCwIQdy7/Pf5SvZtfTRWYvL8F+pLHQ2t8VgldJs6AU0kNydjkcB9nqZBZLh9fEUx3MGPRdvy981qGHZ21VUsTwEuWRZIKC3ba7b+4D7ImPTG3aOpVkl7K8sLp8S9Nw0tW6ub/eSWlH7StHDVQYimLtTFnA3lN+t/Cb+B5S8QROuMQ/PINts6FkXagAoTEobgW16YG3mV4eHlN/SDs1pVWL0GFJjtKkXQnvAG1fDZylXqdmuNBsFptzDi3vAMB3Bl0qdpOCC3DOx7ghv77CUaoKua4+6rqg2B4inTXiT37/EyVy7srqkg1qqIOIS7t5kAD3y/ZPklHC09SkthxO9mPex4wDkbWEwq06aogsqKFA5AWEyxEBomlmmb0sOmtUYDuG9m5AcZuMtwRe3MbxK1j9BKVVixq1dY8WYP8RILpWKP4ayyzpo0yl+NJpeCKVpBnz4qprHYq7EXuHee8mRtKkzEKoJJ2AAXJ6CW5+ziprgCqpTiSCGH8O4+ctuT6P0cMtkX1uLnax8eA5CYUNBfdNu3h3v9DqLNqaXT1KNPHuS/P95K3o7oJYipieop7x/GePSXUCexN2jTwojuwRzGp1VmplvWP5dEIiJOVRERABERABERABERACMzPIUrHWLMDyNx5HYPCRT6GHhVHiv9ZaJ8VayqLswUd5Nh5yjbs/T3S3pR4/NFmvU2wW7FlZXQxuNUeC/1m5h9EaQ9pmb/AGj3bffJbD46nU9iorfdYH4TPGw2ZpYP3PPLHT1V/JvHoYcNhEpiyKFHIfHvmaIl+MVFYSKrbfFiIiKIImrVzFF436bZj/W6dze7847dYxziupvRNWnmSHjbrNlWvuiNNDk0+R7EREFEREAERMOMxiUqbVKjBURSzMdwAFyYAZokXoznP6XhaeI1dUVQWA7l1mC356oElICtNPDEREBBERABERABERABERACr6UaTtSb0VI2a3rNv1b/AFRztKjWxVSqfWZnPAEltvITJmzE4iqTv9I3xM2tGMalLEK1TdYi5+qTuPy8ZaS3VwOoqqjRTmMcvGfFkcC9Nr+sjDqpEv2jOffpCFW/zE3/ALw+0PnI/TerSamhBUvrerYgnVsb+G6VvI8aaWIRuGsA3Rth/PwjWt+OSGcVrKN9rD6HT4iJXOdEiMyxhJKjcN/MyXldrrZmv3n4yStcSC5tI38HlqsgJJN+7hNCvS1WK90+qOKZfZNpjZiTc7SZKk88SCTi0sI8m9lVchtXgfjNGbWWf5o8fhFlyEg8SRNxESqXxETVzLM6WHptVrVFpou9mNh05nkNsBUs8EbLMALnYBvnBu1jtKGKY4XDN9Ah+kcftmG4D9wHzO3gJg7RO1l8YGoYbWp4fcx3PV6/ZT93jx7pz3D0S7qo3swUdSbCVrLM8EbWk0e5+JZz6I/U2guGNPLMIp3ihTv4qG+clq+NRNjMAZ5hqQpUVXhTQDwVbfKVTEVy7FjvJ/sSltHX/wBHGKisyf0MacsybLH+vaN9566pm5QxKuLqwPSUyZKGIZG1lNj/AHsMx6dvWqX4sU14c/qMyXOJqZdmAqrfcw3j5jlNudVVbG2CnB5TFEREkAREQAREQA57pdlxp4gtb1anrA8/rDz2+MhJ0jSDF4daerX2htyja3Ud3Wc8xQTWPoy2rw1wAemw2MtQllHTaG6VlaUly69GYpkwtEu6qN7MAPE2mOWDRPFYdKgNS4qHYrG2oL/A8zHN4Raum4Qcksl9iIlM48TTxuXh9o2N7jNyIqeOQjipLDIJ8vqD6t+m2eLgKh+qfcJPRJO0ZD2EStETNgXtUXrbz2T6zFLVG57fOYKZsR1El5or+7Iski9INJsNgqYqYmp6NWOqvqs1za9gFB4CSk5J/wDIHMFFHDUb+sajVLdyqurfxLe6U5vCya2nrVligz6z/t7pKCuEoM7cHq+oo5hR6zeNpyjSHSrFY6pr4iqXt7K7kXkqjYOu+auWZNXxLalCi9Vu5FLW6ncPGdQ0W7CHYB8dU1Bv9FSILdGfcOgv1lbM5m3u6fS8evmzkcsGgGA9NmeFS1x6ZWI5J9IfcpmvpcKAxtZMOgWjTc00AJNwnqliSSSSwJvzll7E8NrZsh/06VRvcE/mjIr2sE9s/wAFy8DvWd1dWif3rDz3+4GVcCT2kj+qg7yT5D+sisuw+vVVTuvc9BtnNbWzdrFWvBef8nKn0corW9g+785qspBsRY9xl2mpmGXLVXuYbj8jylzUbCShmmTz3PqGCtYLFGm4YeI7xxEtyOCARuIuPGUt1IJB3g2PhLLkVW9Efukj5/OR7CvlGcqHy5/Nfv0BEjEROrFEREAEwY7FilTZzuUE9e4eczyB00qEYU24uoPTaflFisvBLTDtLIxfVlGxuMaq7O5uzHy7gOQmGJb9DcmptTNV1DHWIW+0ADjbvv8ACWpNRR1N1sdPXvNcCoROgZxopSqqSihKm8EbAT3EbvGUCohUkEWINiO4jYRCMlIbp9TC9Zj5F70Pzc1aRpsbtT3c14Hw3eUsM5po5jfRYlDwY6jdG2fGx8J0uQWLDMLaFKrtyuT4iJ4zW2ma5zGn9r4xiTZntpczZiYkxKHcw85liAnkhc1/zPATUE2cxa9Q8rD3TWlqPJFGfvMsi7pq4vKaFUg1KNOoQLAuiuQN9gSN02aZ2DpPqVS+m1yMdGgqCyqFHcoAHkJC6c59+h4CvWvZgmrT++/qp5E38JPTiXbzpJrVaWDQ7Kf0tW322FkU9FJP8YjJy3YljTVdral5nJibzpfYIl8xqnuwzf8A6UxOaTqPYAn+NxB7qFvOov5SrX7yN7V/7MjrGku9Oh+U1Mje1ZeYI939JI6RYe6Bvsmx6H+vxkAjkEEbwbicxtCTo1/aPvT+XD9DmC7RI3CZ5TZfWOq3G+7wMwY/PlsRT2k/W3AdO8zpZbR00a+0318OvkKRGPYGq5G7WMnNHl+iPNj8BK4BLfgMPqU1XiBt6naZz+xou3Uyt6cfNv8AkRGxEROvFEREAEjdIcvNbDug9r2l6jbbx3eMkoip4Hwm4SUl0OREWli0Y0lWgDTqA6hNww26pO8EcRJzPdE0rEuh1Kh3/Zbr3HnKfjcjr0j69Nrd49YeYljMZrB0UbqdXDdl5dfkXPFaYYZVurFzwUAjzJGyULE4gu7Od7MWNuZvMV56I6MFHkTafSwozu9e89Q7RbvnW13CUTRzRl6jq9RStNTfbsLEbQAO7nLxiFYqQtrnvkVjTeDJ2pbGUlGPHGSLzLF6x1RuHvM0ptHLKnd7xPP1bU+z7x+cenFI5ySk3lo1Zlp4hl3MR4zMMsqdw8xPf1VU5ecN6IKEu41Wa5ud5nzNtssqDhfoRPlcBUP1T7ou8hNyXcTOHa6KeQ+EyTDg6BRACb/3umaVnzLy5Gjneb08Lh6leobJTUsefco5k2A6z8pZvmb4mvUrVDd6rlz4ncOQGzwn6F7WNGMVjcGqYY3K1AzU7hfSCxA9YkC6nbY7/ATjn/1Rmv8Ayjfjp/8AtK1uW8YNrZ7rhFyclllSnUewCp/jMQO+hfyqL+ch8P2MZo2+iifeqp/KTLr2cdmePy/GitUagaZRkcK7FrEAgj1ADZgOMZCMlJPBY1V9UqpRUlk6tVphgQdxFjKnjsC1JrHdwPePzlumOtQVxZhcSvtDQR1ceHCS5P8AJnPFMiT9XRxSfVcjqLzJh9H0U3YluW4eU5tbG1TlhpfHK/n0EwaeR5cWb0jDYPZ5nv6CWCeAWns6vR6SOlr3I/N97FEREuAIiIAIiIAJ5PYgBVc93xo77Q6CIk3+Jsf8BaoiJCY4iIgAiIgAiIgAiIgAnzEQA+oiIAIiIAIiIAIiIAIiIAIiIA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Picture 4" descr="http://img.over-blog.com/300x300/2/57/45/87/divers/maenf04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5038"/>
            <a:ext cx="1201316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03848" y="2708920"/>
            <a:ext cx="5112568" cy="3450696"/>
          </a:xfrm>
        </p:spPr>
        <p:txBody>
          <a:bodyPr/>
          <a:lstStyle/>
          <a:p>
            <a:pPr marL="457200" lvl="0" indent="-457200">
              <a:buClrTx/>
              <a:buFont typeface="+mj-lt"/>
              <a:buAutoNum type="arabicPeriod"/>
            </a:pPr>
            <a:r>
              <a:rPr lang="fr-CA" sz="4000" b="1" dirty="0">
                <a:solidFill>
                  <a:schemeClr val="tx1"/>
                </a:solidFill>
              </a:rPr>
              <a:t>Climat de </a:t>
            </a:r>
            <a:r>
              <a:rPr lang="fr-CA" sz="4000" b="1" dirty="0" smtClean="0">
                <a:solidFill>
                  <a:schemeClr val="tx1"/>
                </a:solidFill>
              </a:rPr>
              <a:t>tension</a:t>
            </a: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fr-CA" sz="4000" b="1" dirty="0" smtClean="0">
                <a:solidFill>
                  <a:schemeClr val="tx1"/>
                </a:solidFill>
              </a:rPr>
              <a:t>Agression</a:t>
            </a:r>
            <a:endParaRPr lang="fr-CA" sz="4000" b="1" dirty="0">
              <a:solidFill>
                <a:schemeClr val="tx1"/>
              </a:solidFill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fr-CA" sz="4000" b="1" dirty="0" smtClean="0">
                <a:solidFill>
                  <a:schemeClr val="tx1"/>
                </a:solidFill>
              </a:rPr>
              <a:t>Déresponsabilisation </a:t>
            </a:r>
            <a:endParaRPr lang="fr-CA" sz="4000" b="1" dirty="0">
              <a:solidFill>
                <a:schemeClr val="tx1"/>
              </a:solidFill>
            </a:endParaRPr>
          </a:p>
          <a:p>
            <a:pPr marL="457200" lvl="0" indent="-457200">
              <a:buClrTx/>
              <a:buFont typeface="+mj-lt"/>
              <a:buAutoNum type="arabicPeriod"/>
            </a:pPr>
            <a:r>
              <a:rPr lang="fr-CA" sz="4000" b="1" dirty="0" smtClean="0">
                <a:solidFill>
                  <a:schemeClr val="tx1"/>
                </a:solidFill>
              </a:rPr>
              <a:t>Rémission</a:t>
            </a:r>
            <a:endParaRPr lang="fr-CA" sz="4000" b="1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C</a:t>
            </a:r>
            <a:r>
              <a:rPr lang="fr-CA" b="1" dirty="0" smtClean="0"/>
              <a:t>ycle </a:t>
            </a:r>
            <a:r>
              <a:rPr lang="fr-CA" b="1" dirty="0"/>
              <a:t>de la violence faite aux femmes </a:t>
            </a:r>
            <a:endParaRPr lang="fr-CA" dirty="0"/>
          </a:p>
        </p:txBody>
      </p:sp>
      <p:pic>
        <p:nvPicPr>
          <p:cNvPr id="5" name="Picture 8" descr="http://www.documentationcapitale.ca/images/Logo_AJEFO.png">
            <a:hlinkClick r:id="rId3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https://encrypted-tbn1.gstatic.com/images?q=tbn:ANd9GcRG4Wit4x7VtyiOW-gxNYi4iZun2QKX-U6XOA8w7QFksWK1LVrK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5" y="3095126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4761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kristiholl.net/writers-blog/wp-content/uploads/2013/08/cycle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29829"/>
            <a:ext cx="5112568" cy="512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3292181"/>
            <a:ext cx="7408333" cy="3450696"/>
          </a:xfrm>
        </p:spPr>
        <p:txBody>
          <a:bodyPr/>
          <a:lstStyle/>
          <a:p>
            <a:pPr marL="0" indent="0" algn="just">
              <a:buNone/>
            </a:pPr>
            <a:r>
              <a:rPr lang="fr-CA" b="1" dirty="0">
                <a:solidFill>
                  <a:schemeClr val="tx1"/>
                </a:solidFill>
              </a:rPr>
              <a:t>« </a:t>
            </a:r>
            <a:r>
              <a:rPr lang="fr-CA" b="1" dirty="0" smtClean="0">
                <a:solidFill>
                  <a:schemeClr val="tx1"/>
                </a:solidFill>
              </a:rPr>
              <a:t>La </a:t>
            </a:r>
            <a:r>
              <a:rPr lang="fr-CA" b="1" dirty="0">
                <a:solidFill>
                  <a:schemeClr val="tx1"/>
                </a:solidFill>
              </a:rPr>
              <a:t>violence faite aux femmes se produit dans le cadre de </a:t>
            </a:r>
            <a:r>
              <a:rPr lang="fr-CA" b="1" dirty="0">
                <a:solidFill>
                  <a:srgbClr val="FF3399"/>
                </a:solidFill>
              </a:rPr>
              <a:t>relations intimes, amoureuses, présentes ou passées. </a:t>
            </a:r>
            <a:r>
              <a:rPr lang="fr-CA" b="1" dirty="0">
                <a:solidFill>
                  <a:schemeClr val="tx1"/>
                </a:solidFill>
              </a:rPr>
              <a:t>Pour les femmes, il s’agit donc d’un investissement affectif qui permet à l’agresseur de faire </a:t>
            </a:r>
            <a:r>
              <a:rPr lang="fr-CA" b="1" dirty="0">
                <a:solidFill>
                  <a:srgbClr val="00B0F0"/>
                </a:solidFill>
              </a:rPr>
              <a:t>tourner</a:t>
            </a:r>
            <a:r>
              <a:rPr lang="fr-CA" b="1" dirty="0">
                <a:solidFill>
                  <a:schemeClr val="tx1"/>
                </a:solidFill>
              </a:rPr>
              <a:t> le cycle de la violence et de mettre en place son escalade ».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b="1" dirty="0"/>
              <a:t>Mettre fin au cycle de la violence faite aux femmes </a:t>
            </a:r>
            <a:endParaRPr lang="fr-CA" dirty="0"/>
          </a:p>
        </p:txBody>
      </p:sp>
      <p:pic>
        <p:nvPicPr>
          <p:cNvPr id="4" name="Picture 8" descr="http://www.documentationcapitale.ca/images/Logo_AJEFO.png">
            <a:hlinkClick r:id="rId4"/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469720"/>
            <a:ext cx="151216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xfrm>
            <a:off x="1907704" y="6496901"/>
            <a:ext cx="2016224" cy="2660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fr-FR" sz="1000" b="1" dirty="0" smtClean="0"/>
              <a:t>Copyright AJEFO 2015 </a:t>
            </a:r>
            <a:endParaRPr lang="en-US" alt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4459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CA37E11D1248B4B2CB0FEC758BBD" ma:contentTypeVersion="2" ma:contentTypeDescription="Crée un document." ma:contentTypeScope="" ma:versionID="9cf3726424cd10a6c4924607cbafeedf">
  <xsd:schema xmlns:xsd="http://www.w3.org/2001/XMLSchema" xmlns:xs="http://www.w3.org/2001/XMLSchema" xmlns:p="http://schemas.microsoft.com/office/2006/metadata/properties" xmlns:ns2="f32d96e7-13d9-4f18-bdf0-ee3eec613f8c" targetNamespace="http://schemas.microsoft.com/office/2006/metadata/properties" ma:root="true" ma:fieldsID="fb4699d72d0a4678c0fd26197fd302bd" ns2:_="">
    <xsd:import namespace="f32d96e7-13d9-4f18-bdf0-ee3eec613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d96e7-13d9-4f18-bdf0-ee3eec613f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306C5B-374E-4B42-9F7A-5FCD4D830CF8}"/>
</file>

<file path=customXml/itemProps2.xml><?xml version="1.0" encoding="utf-8"?>
<ds:datastoreItem xmlns:ds="http://schemas.openxmlformats.org/officeDocument/2006/customXml" ds:itemID="{0AE90C62-3691-448E-A22D-B1FDAAEAA7AE}"/>
</file>

<file path=customXml/itemProps3.xml><?xml version="1.0" encoding="utf-8"?>
<ds:datastoreItem xmlns:ds="http://schemas.openxmlformats.org/officeDocument/2006/customXml" ds:itemID="{BFA873DF-E95F-4B92-A508-DFCDC865EBE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</TotalTime>
  <Words>353</Words>
  <Application>Microsoft Office PowerPoint</Application>
  <PresentationFormat>Affichage à l'écran (4:3)</PresentationFormat>
  <Paragraphs>63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Vagues</vt:lpstr>
      <vt:lpstr>DROIT CRIMINEL ET VIOLENCE FAITE AUX FEMMES</vt:lpstr>
      <vt:lpstr>Définition: violence faite aux femmes</vt:lpstr>
      <vt:lpstr>Types de violence faite aux femmes</vt:lpstr>
      <vt:lpstr>Vidéo YouTube</vt:lpstr>
      <vt:lpstr>La violence en chiffres</vt:lpstr>
      <vt:lpstr>La violence en chiffres</vt:lpstr>
      <vt:lpstr>La violence en chiffres</vt:lpstr>
      <vt:lpstr>Cycle de la violence faite aux femmes </vt:lpstr>
      <vt:lpstr>Mettre fin au cycle de la violence faite aux femmes </vt:lpstr>
      <vt:lpstr>Meurtre conjugal</vt:lpstr>
      <vt:lpstr>Tentative de meurtre</vt:lpstr>
      <vt:lpstr>Harcèlement criminel</vt:lpstr>
      <vt:lpstr>Menaces de mort</vt:lpstr>
      <vt:lpstr>Agression sexuelle et viol</vt:lpstr>
      <vt:lpstr>Voies de fait</vt:lpstr>
      <vt:lpstr>Extorsion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violence  faite aux femmes Quelques statistiques</dc:title>
  <dc:creator>Marie-Renee Sirois</dc:creator>
  <cp:lastModifiedBy>Safiatou Diallo</cp:lastModifiedBy>
  <cp:revision>29</cp:revision>
  <dcterms:created xsi:type="dcterms:W3CDTF">2013-09-24T15:44:07Z</dcterms:created>
  <dcterms:modified xsi:type="dcterms:W3CDTF">2015-11-25T18:46:34Z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0x010100FC0DCA37E11D1248B4B2CB0FEC758BBD</vt:lpwstr>
  </property>
</Properties>
</file>