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6.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3.xml" ContentType="application/vnd.openxmlformats-officedocument.presentationml.notesSlide+xml"/>
  <Override PartName="/ppt/slideMasters/slideMaster3.xml" ContentType="application/vnd.openxmlformats-officedocument.presentationml.slideMaster+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0.xml" ContentType="application/vnd.openxmlformats-officedocument.presentationml.notesSlide+xml"/>
  <Override PartName="/ppt/slideMasters/slideMaster2.xml" ContentType="application/vnd.openxmlformats-officedocument.presentationml.slideMaster+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30.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notesMasters/notesMaster1.xml" ContentType="application/vnd.openxmlformats-officedocument.presentationml.notesMaster+xml"/>
  <Override PartName="/ppt/theme/theme4.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38.xml" ContentType="application/vnd.openxmlformats-officedocument.presentationml.tags+xml"/>
  <Override PartName="/ppt/tags/tag83.xml" ContentType="application/vnd.openxmlformats-officedocument.presentationml.tags+xml"/>
  <Override PartName="/ppt/tags/tag37.xml" ContentType="application/vnd.openxmlformats-officedocument.presentationml.tags+xml"/>
  <Override PartName="/ppt/tags/tag36.xml" ContentType="application/vnd.openxmlformats-officedocument.presentationml.tags+xml"/>
  <Override PartName="/ppt/tags/tag40.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47.xml" ContentType="application/vnd.openxmlformats-officedocument.presentationml.tags+xml"/>
  <Override PartName="/ppt/tags/tag46.xml" ContentType="application/vnd.openxmlformats-officedocument.presentationml.tags+xml"/>
  <Override PartName="/ppt/tags/tag45.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39.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9.xml" ContentType="application/vnd.openxmlformats-officedocument.presentationml.tags+xml"/>
  <Override PartName="/ppt/tags/tag8.xml" ContentType="application/vnd.openxmlformats-officedocument.presentationml.tags+xml"/>
  <Override PartName="/ppt/tags/tag7.xml" ContentType="application/vnd.openxmlformats-officedocument.presentationml.tag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53.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docProps/core.xml" ContentType="application/vnd.openxmlformats-package.core-properties+xml"/>
  <Override PartName="/ppt/tags/tag104.xml" ContentType="application/vnd.openxmlformats-officedocument.presentationml.tags+xml"/>
  <Override PartName="/ppt/tags/tag103.xml" ContentType="application/vnd.openxmlformats-officedocument.presentationml.tags+xml"/>
  <Override PartName="/ppt/tags/tag102.xml" ContentType="application/vnd.openxmlformats-officedocument.presentationml.tags+xml"/>
  <Override PartName="/ppt/tags/tag101.xml" ContentType="application/vnd.openxmlformats-officedocument.presentationml.tags+xml"/>
  <Override PartName="/ppt/tags/tag100.xml" ContentType="application/vnd.openxmlformats-officedocument.presentationml.tags+xml"/>
  <Override PartName="/ppt/tags/tag99.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12.xml" ContentType="application/vnd.openxmlformats-officedocument.presentationml.tags+xml"/>
  <Override PartName="/ppt/tags/tag111.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110.xml" ContentType="application/vnd.openxmlformats-officedocument.presentationml.tags+xml"/>
  <Override PartName="/ppt/tags/tag109.xml" ContentType="application/vnd.openxmlformats-officedocument.presentationml.tags+xml"/>
  <Override PartName="/ppt/tags/tag108.xml" ContentType="application/vnd.openxmlformats-officedocument.presentationml.tags+xml"/>
  <Override PartName="/ppt/tags/tag98.xml" ContentType="application/vnd.openxmlformats-officedocument.presentationml.tags+xml"/>
  <Override PartName="/ppt/tags/tag97.xml" ContentType="application/vnd.openxmlformats-officedocument.presentationml.tags+xml"/>
  <Override PartName="/ppt/tags/tag96.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87.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5.xml" ContentType="application/vnd.openxmlformats-officedocument.presentationml.tags+xml"/>
  <Override PartName="/ppt/tags/tag94.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93.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36.xml" ContentType="application/vnd.openxmlformats-officedocument.presentationml.tags+xml"/>
  <Override PartName="/ppt/tags/tag135.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134.xml" ContentType="application/vnd.openxmlformats-officedocument.presentationml.tags+xml"/>
  <Override PartName="/ppt/tags/tag133.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62.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132.xml" ContentType="application/vnd.openxmlformats-officedocument.presentationml.tags+xml"/>
  <Override PartName="/ppt/tags/tag131.xml" ContentType="application/vnd.openxmlformats-officedocument.presentationml.tags+xml"/>
  <Override PartName="/ppt/tags/tag130.xml" ContentType="application/vnd.openxmlformats-officedocument.presentationml.tags+xml"/>
  <Override PartName="/ppt/tags/tag119.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118.xml" ContentType="application/vnd.openxmlformats-officedocument.presentationml.tags+xml"/>
  <Override PartName="/ppt/tags/tag117.xml" ContentType="application/vnd.openxmlformats-officedocument.presentationml.tags+xml"/>
  <Override PartName="/ppt/tags/tag116.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9.xml" ContentType="application/vnd.openxmlformats-officedocument.presentationml.tags+xml"/>
  <Override PartName="/ppt/tags/tag128.xml" ContentType="application/vnd.openxmlformats-officedocument.presentationml.tags+xml"/>
  <Override PartName="/ppt/tags/tag127.xml" ContentType="application/vnd.openxmlformats-officedocument.presentationml.tags+xml"/>
  <Override PartName="/ppt/tags/tag126.xml" ContentType="application/vnd.openxmlformats-officedocument.presentationml.tags+xml"/>
  <Override PartName="/ppt/tags/tag125.xml" ContentType="application/vnd.openxmlformats-officedocument.presentationml.tags+xml"/>
  <Override PartName="/ppt/tags/tag124.xml" ContentType="application/vnd.openxmlformats-officedocument.presentationml.tags+xml"/>
  <Override PartName="/ppt/tags/tag123.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936" r:id="rId3"/>
  </p:sldMasterIdLst>
  <p:notesMasterIdLst>
    <p:notesMasterId r:id="rId28"/>
  </p:notesMasterIdLst>
  <p:sldIdLst>
    <p:sldId id="256" r:id="rId4"/>
    <p:sldId id="258" r:id="rId5"/>
    <p:sldId id="259" r:id="rId6"/>
    <p:sldId id="260" r:id="rId7"/>
    <p:sldId id="261" r:id="rId8"/>
    <p:sldId id="271" r:id="rId9"/>
    <p:sldId id="270" r:id="rId10"/>
    <p:sldId id="262" r:id="rId11"/>
    <p:sldId id="263" r:id="rId12"/>
    <p:sldId id="264" r:id="rId13"/>
    <p:sldId id="265" r:id="rId14"/>
    <p:sldId id="272" r:id="rId15"/>
    <p:sldId id="273" r:id="rId16"/>
    <p:sldId id="266" r:id="rId17"/>
    <p:sldId id="267" r:id="rId18"/>
    <p:sldId id="274" r:id="rId19"/>
    <p:sldId id="275" r:id="rId20"/>
    <p:sldId id="268" r:id="rId21"/>
    <p:sldId id="269" r:id="rId22"/>
    <p:sldId id="293" r:id="rId23"/>
    <p:sldId id="294" r:id="rId24"/>
    <p:sldId id="295" r:id="rId25"/>
    <p:sldId id="296" r:id="rId26"/>
    <p:sldId id="297" r:id="rId27"/>
  </p:sldIdLst>
  <p:sldSz cx="9144000" cy="6858000" type="screen4x3"/>
  <p:notesSz cx="6954838" cy="92408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0">
          <p15:clr>
            <a:srgbClr val="A4A3A4"/>
          </p15:clr>
        </p15:guide>
        <p15:guide id="2" pos="219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48" autoAdjust="0"/>
  </p:normalViewPr>
  <p:slideViewPr>
    <p:cSldViewPr>
      <p:cViewPr varScale="1">
        <p:scale>
          <a:sx n="88" d="100"/>
          <a:sy n="88" d="100"/>
        </p:scale>
        <p:origin x="2274" y="102"/>
      </p:cViewPr>
      <p:guideLst>
        <p:guide orient="horz" pos="2160"/>
        <p:guide pos="2880"/>
      </p:guideLst>
    </p:cSldViewPr>
  </p:slideViewPr>
  <p:notesTextViewPr>
    <p:cViewPr>
      <p:scale>
        <a:sx n="1" d="1"/>
        <a:sy n="1" d="1"/>
      </p:scale>
      <p:origin x="0" y="0"/>
    </p:cViewPr>
  </p:notesTextViewPr>
  <p:notesViewPr>
    <p:cSldViewPr>
      <p:cViewPr varScale="1">
        <p:scale>
          <a:sx n="59" d="100"/>
          <a:sy n="59" d="100"/>
        </p:scale>
        <p:origin x="-2490" y="-96"/>
      </p:cViewPr>
      <p:guideLst>
        <p:guide orient="horz" pos="2910"/>
        <p:guide pos="219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2.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3763" cy="462042"/>
          </a:xfrm>
          <a:prstGeom prst="rect">
            <a:avLst/>
          </a:prstGeom>
        </p:spPr>
        <p:txBody>
          <a:bodyPr vert="horz" lIns="92546" tIns="46273" rIns="92546" bIns="46273" rtlCol="0"/>
          <a:lstStyle>
            <a:lvl1pPr algn="l">
              <a:defRPr sz="1200"/>
            </a:lvl1pPr>
          </a:lstStyle>
          <a:p>
            <a:endParaRPr lang="fr-CA"/>
          </a:p>
        </p:txBody>
      </p:sp>
      <p:sp>
        <p:nvSpPr>
          <p:cNvPr id="3" name="Espace réservé de la date 2"/>
          <p:cNvSpPr>
            <a:spLocks noGrp="1"/>
          </p:cNvSpPr>
          <p:nvPr>
            <p:ph type="dt" idx="1"/>
          </p:nvPr>
        </p:nvSpPr>
        <p:spPr>
          <a:xfrm>
            <a:off x="3939466" y="0"/>
            <a:ext cx="3013763" cy="462042"/>
          </a:xfrm>
          <a:prstGeom prst="rect">
            <a:avLst/>
          </a:prstGeom>
        </p:spPr>
        <p:txBody>
          <a:bodyPr vert="horz" lIns="92546" tIns="46273" rIns="92546" bIns="46273" rtlCol="0"/>
          <a:lstStyle>
            <a:lvl1pPr algn="r">
              <a:defRPr sz="1200"/>
            </a:lvl1pPr>
          </a:lstStyle>
          <a:p>
            <a:fld id="{1644F906-5F55-483D-9807-61D83FE77796}" type="datetimeFigureOut">
              <a:rPr lang="fr-CA" smtClean="0"/>
              <a:pPr/>
              <a:t>2015-11-26</a:t>
            </a:fld>
            <a:endParaRPr lang="fr-CA"/>
          </a:p>
        </p:txBody>
      </p:sp>
      <p:sp>
        <p:nvSpPr>
          <p:cNvPr id="4" name="Espace réservé de l'image des diapositives 3"/>
          <p:cNvSpPr>
            <a:spLocks noGrp="1" noRot="1" noChangeAspect="1"/>
          </p:cNvSpPr>
          <p:nvPr>
            <p:ph type="sldImg" idx="2"/>
          </p:nvPr>
        </p:nvSpPr>
        <p:spPr>
          <a:xfrm>
            <a:off x="1168400" y="693738"/>
            <a:ext cx="4618038" cy="3463925"/>
          </a:xfrm>
          <a:prstGeom prst="rect">
            <a:avLst/>
          </a:prstGeom>
          <a:noFill/>
          <a:ln w="12700">
            <a:solidFill>
              <a:prstClr val="black"/>
            </a:solidFill>
          </a:ln>
        </p:spPr>
        <p:txBody>
          <a:bodyPr vert="horz" lIns="92546" tIns="46273" rIns="92546" bIns="46273" rtlCol="0" anchor="ctr"/>
          <a:lstStyle/>
          <a:p>
            <a:endParaRPr lang="fr-CA"/>
          </a:p>
        </p:txBody>
      </p:sp>
      <p:sp>
        <p:nvSpPr>
          <p:cNvPr id="5" name="Espace réservé des commentaires 4"/>
          <p:cNvSpPr>
            <a:spLocks noGrp="1"/>
          </p:cNvSpPr>
          <p:nvPr>
            <p:ph type="body" sz="quarter" idx="3"/>
          </p:nvPr>
        </p:nvSpPr>
        <p:spPr>
          <a:xfrm>
            <a:off x="695484" y="4389398"/>
            <a:ext cx="5563870" cy="4158377"/>
          </a:xfrm>
          <a:prstGeom prst="rect">
            <a:avLst/>
          </a:prstGeom>
        </p:spPr>
        <p:txBody>
          <a:bodyPr vert="horz" lIns="92546" tIns="46273" rIns="92546" bIns="46273"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777192"/>
            <a:ext cx="3013763" cy="462042"/>
          </a:xfrm>
          <a:prstGeom prst="rect">
            <a:avLst/>
          </a:prstGeom>
        </p:spPr>
        <p:txBody>
          <a:bodyPr vert="horz" lIns="92546" tIns="46273" rIns="92546" bIns="46273"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39466" y="8777192"/>
            <a:ext cx="3013763" cy="462042"/>
          </a:xfrm>
          <a:prstGeom prst="rect">
            <a:avLst/>
          </a:prstGeom>
        </p:spPr>
        <p:txBody>
          <a:bodyPr vert="horz" lIns="92546" tIns="46273" rIns="92546" bIns="46273" rtlCol="0" anchor="b"/>
          <a:lstStyle>
            <a:lvl1pPr algn="r">
              <a:defRPr sz="1200"/>
            </a:lvl1pPr>
          </a:lstStyle>
          <a:p>
            <a:fld id="{74949294-CCB7-4184-A8A1-A7FCB59D1137}" type="slidenum">
              <a:rPr lang="fr-CA" smtClean="0"/>
              <a:pPr/>
              <a:t>‹N°›</a:t>
            </a:fld>
            <a:endParaRPr lang="fr-CA"/>
          </a:p>
        </p:txBody>
      </p:sp>
    </p:spTree>
    <p:extLst>
      <p:ext uri="{BB962C8B-B14F-4D97-AF65-F5344CB8AC3E}">
        <p14:creationId xmlns:p14="http://schemas.microsoft.com/office/powerpoint/2010/main" val="3619883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ofa.gov.on.ca/fr/loi.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ontla.on.ca/web/bills/bills_detail.do?locale=fr&amp;BillID=2866&amp;detailPage=bills_detail_the_bill"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thecanadianencyclopedia.com/articles/fr/commission-royale-denquete-sur-le-bilinguisme-et-le-biculturalisme-commission-laurendeaudunt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ocol-clo.gc.ca/html/history_histoire_f.php"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apresse.ca/le-droit/actualites/201208/08/01-4563374-graham-fraser-se-lance-dans-une-vaste-operation-despionnage.php"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www.lapresse.ca/le-droit/opinions/votre-opinion/201108/10/01-4424794-clients-espions-a-ottawa-fraser-precise.php"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a:t>
            </a:fld>
            <a:endParaRPr lang="fr-CA"/>
          </a:p>
        </p:txBody>
      </p:sp>
    </p:spTree>
    <p:extLst>
      <p:ext uri="{BB962C8B-B14F-4D97-AF65-F5344CB8AC3E}">
        <p14:creationId xmlns:p14="http://schemas.microsoft.com/office/powerpoint/2010/main" val="3648987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200" b="1" u="sng" kern="1200" dirty="0" smtClean="0">
                <a:solidFill>
                  <a:schemeClr val="tx1"/>
                </a:solidFill>
                <a:effectLst/>
                <a:latin typeface="+mn-lt"/>
                <a:ea typeface="+mn-ea"/>
                <a:cs typeface="+mn-cs"/>
              </a:rPr>
              <a:t>Notes à titre d’information pour l’enseignant</a:t>
            </a:r>
            <a:r>
              <a:rPr lang="fr-CA" sz="1200" kern="1200" dirty="0" smtClean="0">
                <a:solidFill>
                  <a:schemeClr val="tx1"/>
                </a:solidFill>
                <a:effectLst/>
                <a:latin typeface="+mn-lt"/>
                <a:ea typeface="+mn-ea"/>
                <a:cs typeface="+mn-cs"/>
              </a:rPr>
              <a:t> : En 1982, le gouvernement du Canada modifie la Constitution, la loi suprême du Canada et y ajoute la </a:t>
            </a:r>
            <a:r>
              <a:rPr lang="fr-CA" sz="1200" i="1" kern="1200" dirty="0" smtClean="0">
                <a:solidFill>
                  <a:schemeClr val="tx1"/>
                </a:solidFill>
                <a:effectLst/>
                <a:latin typeface="+mn-lt"/>
                <a:ea typeface="+mn-ea"/>
                <a:cs typeface="+mn-cs"/>
              </a:rPr>
              <a:t>Charte canadienne des droits et libertés. </a:t>
            </a:r>
            <a:r>
              <a:rPr lang="fr-CA" sz="1200" kern="1200" dirty="0" smtClean="0">
                <a:solidFill>
                  <a:schemeClr val="tx1"/>
                </a:solidFill>
                <a:effectLst/>
                <a:latin typeface="+mn-lt"/>
                <a:ea typeface="+mn-ea"/>
                <a:cs typeface="+mn-cs"/>
              </a:rPr>
              <a:t>La </a:t>
            </a:r>
            <a:r>
              <a:rPr lang="fr-CA" sz="1200" i="1" kern="1200" dirty="0" smtClean="0">
                <a:solidFill>
                  <a:schemeClr val="tx1"/>
                </a:solidFill>
                <a:effectLst/>
                <a:latin typeface="+mn-lt"/>
                <a:ea typeface="+mn-ea"/>
                <a:cs typeface="+mn-cs"/>
              </a:rPr>
              <a:t>Charte</a:t>
            </a:r>
            <a:r>
              <a:rPr lang="fr-CA" sz="1200" kern="1200" dirty="0" smtClean="0">
                <a:solidFill>
                  <a:schemeClr val="tx1"/>
                </a:solidFill>
                <a:effectLst/>
                <a:latin typeface="+mn-lt"/>
                <a:ea typeface="+mn-ea"/>
                <a:cs typeface="+mn-cs"/>
              </a:rPr>
              <a:t> énumère les droits et les libertés des personnes au Canada et les protège contre les actions, politiques ou lois des gouvernements provincial, territorial ou fédéral qui pourraient ne pas respecter ces droits fondamentaux. Certains droits et libertés s’appliquent seulement aux citoyens canadiens, d’autres s’étendent aux résidents permanents et aux personnes qui visitent le Canada.</a:t>
            </a:r>
          </a:p>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10</a:t>
            </a:fld>
            <a:endParaRPr lang="fr-CA"/>
          </a:p>
        </p:txBody>
      </p:sp>
    </p:spTree>
    <p:extLst>
      <p:ext uri="{BB962C8B-B14F-4D97-AF65-F5344CB8AC3E}">
        <p14:creationId xmlns:p14="http://schemas.microsoft.com/office/powerpoint/2010/main" val="353935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11</a:t>
            </a:fld>
            <a:endParaRPr lang="fr-CA"/>
          </a:p>
        </p:txBody>
      </p:sp>
    </p:spTree>
    <p:extLst>
      <p:ext uri="{BB962C8B-B14F-4D97-AF65-F5344CB8AC3E}">
        <p14:creationId xmlns:p14="http://schemas.microsoft.com/office/powerpoint/2010/main" val="3281854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12</a:t>
            </a:fld>
            <a:endParaRPr lang="fr-CA"/>
          </a:p>
        </p:txBody>
      </p:sp>
    </p:spTree>
    <p:extLst>
      <p:ext uri="{BB962C8B-B14F-4D97-AF65-F5344CB8AC3E}">
        <p14:creationId xmlns:p14="http://schemas.microsoft.com/office/powerpoint/2010/main" val="2836531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13</a:t>
            </a:fld>
            <a:endParaRPr lang="fr-CA"/>
          </a:p>
        </p:txBody>
      </p:sp>
    </p:spTree>
    <p:extLst>
      <p:ext uri="{BB962C8B-B14F-4D97-AF65-F5344CB8AC3E}">
        <p14:creationId xmlns:p14="http://schemas.microsoft.com/office/powerpoint/2010/main" val="1513636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14</a:t>
            </a:fld>
            <a:endParaRPr lang="fr-CA"/>
          </a:p>
        </p:txBody>
      </p:sp>
    </p:spTree>
    <p:extLst>
      <p:ext uri="{BB962C8B-B14F-4D97-AF65-F5344CB8AC3E}">
        <p14:creationId xmlns:p14="http://schemas.microsoft.com/office/powerpoint/2010/main" val="1096618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600" dirty="0" smtClean="0"/>
              <a:t>Information </a:t>
            </a:r>
            <a:r>
              <a:rPr lang="en-CA" sz="1600" dirty="0" err="1" smtClean="0"/>
              <a:t>complémentaire</a:t>
            </a:r>
            <a:r>
              <a:rPr lang="en-CA" sz="1600" baseline="0" dirty="0" smtClean="0"/>
              <a:t> au </a:t>
            </a:r>
            <a:r>
              <a:rPr lang="en-CA" sz="1600" baseline="0" dirty="0" err="1" smtClean="0"/>
              <a:t>Powerpoint</a:t>
            </a:r>
            <a:r>
              <a:rPr lang="en-CA" sz="1600" baseline="0" dirty="0" smtClean="0"/>
              <a:t>: </a:t>
            </a:r>
            <a:r>
              <a:rPr lang="en-CA" sz="1600" dirty="0" err="1" smtClean="0"/>
              <a:t>L’Ontario</a:t>
            </a:r>
            <a:r>
              <a:rPr lang="en-CA" sz="1600" dirty="0" smtClean="0"/>
              <a:t> </a:t>
            </a:r>
            <a:r>
              <a:rPr lang="en-CA" sz="1600" dirty="0" err="1" smtClean="0"/>
              <a:t>n’est</a:t>
            </a:r>
            <a:r>
              <a:rPr lang="en-CA" sz="1600" dirty="0" smtClean="0"/>
              <a:t> pas </a:t>
            </a:r>
            <a:r>
              <a:rPr lang="en-CA" sz="1600" dirty="0" err="1" smtClean="0"/>
              <a:t>une</a:t>
            </a:r>
            <a:r>
              <a:rPr lang="en-CA" sz="1600" baseline="0" dirty="0" smtClean="0"/>
              <a:t> province </a:t>
            </a:r>
            <a:r>
              <a:rPr lang="en-CA" sz="1600" baseline="0" dirty="0" err="1" smtClean="0"/>
              <a:t>bilingue</a:t>
            </a:r>
            <a:r>
              <a:rPr lang="en-CA" sz="1600" baseline="0" dirty="0" smtClean="0"/>
              <a:t>, </a:t>
            </a:r>
            <a:r>
              <a:rPr lang="en-CA" sz="1600" baseline="0" dirty="0" err="1" smtClean="0"/>
              <a:t>sauf</a:t>
            </a:r>
            <a:r>
              <a:rPr lang="en-CA" sz="1600" baseline="0" dirty="0" smtClean="0"/>
              <a:t> </a:t>
            </a:r>
            <a:r>
              <a:rPr lang="en-CA" sz="1600" baseline="0" dirty="0" err="1" smtClean="0"/>
              <a:t>qu’on</a:t>
            </a:r>
            <a:r>
              <a:rPr lang="en-CA" sz="1600" baseline="0" dirty="0" smtClean="0"/>
              <a:t> </a:t>
            </a:r>
            <a:r>
              <a:rPr lang="en-CA" sz="1600" baseline="0" dirty="0" err="1" smtClean="0"/>
              <a:t>peut</a:t>
            </a:r>
            <a:r>
              <a:rPr lang="en-CA" sz="1600" baseline="0" dirty="0" smtClean="0"/>
              <a:t> </a:t>
            </a:r>
            <a:r>
              <a:rPr lang="en-CA" sz="1600" baseline="0" dirty="0" err="1" smtClean="0"/>
              <a:t>recevoir</a:t>
            </a:r>
            <a:r>
              <a:rPr lang="en-CA" sz="1600" baseline="0" dirty="0" smtClean="0"/>
              <a:t> des services en </a:t>
            </a:r>
            <a:r>
              <a:rPr lang="en-CA" sz="1600" baseline="0" dirty="0" err="1" smtClean="0"/>
              <a:t>français</a:t>
            </a:r>
            <a:r>
              <a:rPr lang="en-CA" sz="1600" baseline="0" dirty="0" smtClean="0"/>
              <a:t> </a:t>
            </a:r>
            <a:r>
              <a:rPr lang="en-CA" sz="1600" baseline="0" dirty="0" err="1" smtClean="0"/>
              <a:t>dans</a:t>
            </a:r>
            <a:r>
              <a:rPr lang="en-CA" sz="1600" baseline="0" dirty="0" smtClean="0"/>
              <a:t> 25 </a:t>
            </a:r>
            <a:r>
              <a:rPr lang="en-CA" sz="1600" baseline="0" dirty="0" err="1" smtClean="0"/>
              <a:t>régions</a:t>
            </a:r>
            <a:r>
              <a:rPr lang="en-CA" sz="1600" baseline="0" dirty="0" smtClean="0"/>
              <a:t> </a:t>
            </a:r>
            <a:r>
              <a:rPr lang="en-CA" sz="1600" baseline="0" dirty="0" err="1" smtClean="0"/>
              <a:t>désignées</a:t>
            </a:r>
            <a:r>
              <a:rPr lang="en-CA" sz="16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CA" sz="1600" baseline="0" dirty="0" smtClean="0"/>
              <a:t>Pour </a:t>
            </a:r>
            <a:r>
              <a:rPr lang="en-CA" sz="1600" baseline="0" dirty="0" err="1" smtClean="0"/>
              <a:t>que</a:t>
            </a:r>
            <a:r>
              <a:rPr lang="en-CA" sz="1600" baseline="0" dirty="0" smtClean="0"/>
              <a:t> </a:t>
            </a:r>
            <a:r>
              <a:rPr lang="en-CA" sz="1600" baseline="0" dirty="0" err="1" smtClean="0"/>
              <a:t>votre</a:t>
            </a:r>
            <a:r>
              <a:rPr lang="en-CA" sz="1600" baseline="0" dirty="0" smtClean="0"/>
              <a:t> </a:t>
            </a:r>
            <a:r>
              <a:rPr lang="en-CA" sz="1600" baseline="0" dirty="0" err="1" smtClean="0"/>
              <a:t>région</a:t>
            </a:r>
            <a:r>
              <a:rPr lang="en-CA" sz="1600" baseline="0" dirty="0" smtClean="0"/>
              <a:t> </a:t>
            </a:r>
            <a:r>
              <a:rPr lang="en-CA" sz="1600" baseline="0" dirty="0" err="1" smtClean="0"/>
              <a:t>soit</a:t>
            </a:r>
            <a:r>
              <a:rPr lang="en-CA" sz="1600" baseline="0" dirty="0" smtClean="0"/>
              <a:t> </a:t>
            </a:r>
            <a:r>
              <a:rPr lang="en-CA" sz="1600" baseline="0" dirty="0" err="1" smtClean="0"/>
              <a:t>désignée</a:t>
            </a:r>
            <a:r>
              <a:rPr lang="en-CA" sz="1600" baseline="0" dirty="0" smtClean="0"/>
              <a:t>, </a:t>
            </a:r>
            <a:r>
              <a:rPr lang="en-CA" sz="1600" baseline="0" dirty="0" err="1" smtClean="0"/>
              <a:t>elle</a:t>
            </a:r>
            <a:r>
              <a:rPr lang="en-CA" sz="1600" baseline="0" dirty="0" smtClean="0"/>
              <a:t> </a:t>
            </a:r>
            <a:r>
              <a:rPr lang="en-CA" sz="1600" baseline="0" dirty="0" err="1" smtClean="0"/>
              <a:t>doit</a:t>
            </a:r>
            <a:r>
              <a:rPr lang="en-CA" sz="1600" baseline="0" dirty="0" smtClean="0"/>
              <a:t> </a:t>
            </a:r>
            <a:r>
              <a:rPr lang="en-CA" sz="1600" baseline="0" dirty="0" err="1" smtClean="0"/>
              <a:t>compter</a:t>
            </a:r>
            <a:r>
              <a:rPr lang="en-CA" sz="1600" baseline="0" dirty="0" smtClean="0"/>
              <a:t> au </a:t>
            </a:r>
            <a:r>
              <a:rPr lang="en-CA" sz="1600" baseline="0" dirty="0" err="1" smtClean="0"/>
              <a:t>moins</a:t>
            </a:r>
            <a:r>
              <a:rPr lang="en-CA" sz="1600" baseline="0" dirty="0" smtClean="0"/>
              <a:t> 10% de </a:t>
            </a:r>
            <a:r>
              <a:rPr lang="en-CA" sz="1600" baseline="0" dirty="0" err="1" smtClean="0"/>
              <a:t>francophones</a:t>
            </a:r>
            <a:r>
              <a:rPr lang="en-CA" sz="1600" baseline="0" dirty="0" smtClean="0"/>
              <a:t> </a:t>
            </a:r>
            <a:r>
              <a:rPr lang="en-CA" sz="1600" baseline="0" dirty="0" err="1" smtClean="0"/>
              <a:t>ou</a:t>
            </a:r>
            <a:r>
              <a:rPr lang="en-CA" sz="1600" baseline="0" dirty="0" smtClean="0"/>
              <a:t> </a:t>
            </a:r>
            <a:r>
              <a:rPr lang="en-CA" sz="1600" baseline="0" dirty="0" err="1" smtClean="0"/>
              <a:t>dans</a:t>
            </a:r>
            <a:r>
              <a:rPr lang="en-CA" sz="1600" baseline="0" dirty="0" smtClean="0"/>
              <a:t> les </a:t>
            </a:r>
            <a:r>
              <a:rPr lang="en-CA" sz="1600" baseline="0" dirty="0" err="1" smtClean="0"/>
              <a:t>villes</a:t>
            </a:r>
            <a:r>
              <a:rPr lang="en-CA" sz="1600" baseline="0" dirty="0" smtClean="0"/>
              <a:t>, 5 000 </a:t>
            </a:r>
            <a:r>
              <a:rPr lang="en-CA" sz="1600" baseline="0" dirty="0" err="1" smtClean="0"/>
              <a:t>francophones</a:t>
            </a:r>
            <a:r>
              <a:rPr lang="en-CA" sz="1600" baseline="0" dirty="0" smtClean="0"/>
              <a:t>. </a:t>
            </a:r>
            <a:endParaRPr lang="fr-CA" sz="1600" dirty="0" smtClean="0"/>
          </a:p>
          <a:p>
            <a:endParaRPr lang="en-CA" sz="1600" baseline="0" dirty="0" smtClean="0"/>
          </a:p>
          <a:p>
            <a:endParaRPr lang="en-CA" sz="1600" baseline="0" dirty="0" smtClean="0"/>
          </a:p>
          <a:p>
            <a:r>
              <a:rPr lang="en-CA" sz="1600" b="1" baseline="0" dirty="0" err="1" smtClean="0"/>
              <a:t>Dans</a:t>
            </a:r>
            <a:r>
              <a:rPr lang="en-CA" sz="1600" b="1" baseline="0" dirty="0" smtClean="0"/>
              <a:t> </a:t>
            </a:r>
            <a:r>
              <a:rPr lang="en-CA" sz="1600" b="1" baseline="0" dirty="0" err="1" smtClean="0"/>
              <a:t>votre</a:t>
            </a:r>
            <a:r>
              <a:rPr lang="en-CA" sz="1600" b="1" baseline="0" dirty="0" smtClean="0"/>
              <a:t> </a:t>
            </a:r>
            <a:r>
              <a:rPr lang="en-CA" sz="1600" b="1" baseline="0" dirty="0" err="1" smtClean="0"/>
              <a:t>région</a:t>
            </a:r>
            <a:r>
              <a:rPr lang="en-CA" sz="1600" b="1" baseline="0" dirty="0" smtClean="0"/>
              <a:t> (</a:t>
            </a:r>
            <a:r>
              <a:rPr lang="en-CA" sz="1600" b="1" baseline="0" dirty="0" err="1" smtClean="0"/>
              <a:t>région</a:t>
            </a:r>
            <a:r>
              <a:rPr lang="en-CA" sz="1600" b="1" baseline="0" dirty="0" smtClean="0"/>
              <a:t> des </a:t>
            </a:r>
            <a:r>
              <a:rPr lang="en-CA" sz="1600" b="1" baseline="0" dirty="0" err="1" smtClean="0"/>
              <a:t>écoles</a:t>
            </a:r>
            <a:r>
              <a:rPr lang="en-CA" sz="1600" b="1" baseline="0" dirty="0" smtClean="0"/>
              <a:t> </a:t>
            </a:r>
            <a:r>
              <a:rPr lang="en-CA" sz="1600" b="1" baseline="0" dirty="0" err="1" smtClean="0"/>
              <a:t>invitées</a:t>
            </a:r>
            <a:r>
              <a:rPr lang="en-CA" sz="1600" b="1" baseline="0" dirty="0" smtClean="0"/>
              <a:t>), </a:t>
            </a:r>
            <a:r>
              <a:rPr lang="en-CA" sz="1600" baseline="0" dirty="0" err="1" smtClean="0"/>
              <a:t>est-ce</a:t>
            </a:r>
            <a:r>
              <a:rPr lang="en-CA" sz="1600" baseline="0" dirty="0" smtClean="0"/>
              <a:t> </a:t>
            </a:r>
            <a:r>
              <a:rPr lang="en-CA" sz="1600" baseline="0" dirty="0" err="1" smtClean="0"/>
              <a:t>qu’il</a:t>
            </a:r>
            <a:r>
              <a:rPr lang="en-CA" sz="1600" baseline="0" dirty="0" smtClean="0"/>
              <a:t> y a des services en </a:t>
            </a:r>
            <a:r>
              <a:rPr lang="en-CA" sz="1600" baseline="0" dirty="0" err="1" smtClean="0"/>
              <a:t>français</a:t>
            </a:r>
            <a:r>
              <a:rPr lang="en-CA" sz="1600" baseline="0" dirty="0" smtClean="0"/>
              <a:t> ? </a:t>
            </a:r>
            <a:r>
              <a:rPr lang="en-CA" sz="1600" baseline="0" dirty="0" err="1" smtClean="0"/>
              <a:t>Habitez-vous</a:t>
            </a:r>
            <a:r>
              <a:rPr lang="en-CA" sz="1600" baseline="0" dirty="0" smtClean="0"/>
              <a:t> </a:t>
            </a:r>
            <a:r>
              <a:rPr lang="en-CA" sz="1600" baseline="0" dirty="0" err="1" smtClean="0"/>
              <a:t>dans</a:t>
            </a:r>
            <a:r>
              <a:rPr lang="en-CA" sz="1600" baseline="0" dirty="0" smtClean="0"/>
              <a:t> </a:t>
            </a:r>
            <a:r>
              <a:rPr lang="en-CA" sz="1600" baseline="0" dirty="0" err="1" smtClean="0"/>
              <a:t>une</a:t>
            </a:r>
            <a:r>
              <a:rPr lang="en-CA" sz="1600" baseline="0" dirty="0" smtClean="0"/>
              <a:t> </a:t>
            </a:r>
            <a:r>
              <a:rPr lang="en-CA" sz="1600" baseline="0" dirty="0" err="1" smtClean="0"/>
              <a:t>région</a:t>
            </a:r>
            <a:r>
              <a:rPr lang="en-CA" sz="1600" baseline="0" dirty="0" smtClean="0"/>
              <a:t> </a:t>
            </a:r>
            <a:r>
              <a:rPr lang="en-CA" sz="1600" baseline="0" dirty="0" err="1" smtClean="0"/>
              <a:t>désignée</a:t>
            </a:r>
            <a:r>
              <a:rPr lang="en-CA" sz="1600" baseline="0" dirty="0" smtClean="0"/>
              <a:t> ?</a:t>
            </a:r>
          </a:p>
          <a:p>
            <a:endParaRPr lang="en-CA" sz="16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600" baseline="0" dirty="0" err="1" smtClean="0"/>
              <a:t>Casselman</a:t>
            </a:r>
            <a:r>
              <a:rPr lang="en-CA" sz="1600" baseline="0" dirty="0" smtClean="0"/>
              <a:t> : </a:t>
            </a:r>
            <a:r>
              <a:rPr lang="en-CA" sz="1600" baseline="0" dirty="0" err="1" smtClean="0"/>
              <a:t>oui</a:t>
            </a:r>
            <a:endParaRPr lang="en-CA" sz="16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600" baseline="0" dirty="0" smtClean="0"/>
              <a:t>Cornwall: </a:t>
            </a:r>
            <a:r>
              <a:rPr lang="en-CA" sz="1600" baseline="0" dirty="0" err="1" smtClean="0"/>
              <a:t>oui</a:t>
            </a:r>
            <a:endParaRPr lang="en-CA" sz="16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600" baseline="0" dirty="0" smtClean="0"/>
              <a:t>Kingston (</a:t>
            </a:r>
            <a:r>
              <a:rPr lang="en-CA" sz="1600" baseline="0" dirty="0" err="1" smtClean="0"/>
              <a:t>ville</a:t>
            </a:r>
            <a:r>
              <a:rPr lang="en-CA" sz="1600" baseline="0" dirty="0" smtClean="0"/>
              <a:t> </a:t>
            </a:r>
            <a:r>
              <a:rPr lang="en-CA" sz="1600" baseline="0" dirty="0" err="1" smtClean="0"/>
              <a:t>seulement</a:t>
            </a:r>
            <a:r>
              <a:rPr lang="en-CA" sz="1600" baseline="0" dirty="0" smtClean="0"/>
              <a:t>) en </a:t>
            </a:r>
            <a:r>
              <a:rPr lang="en-CA" sz="1600" baseline="0" dirty="0" err="1" smtClean="0"/>
              <a:t>partie</a:t>
            </a:r>
            <a:r>
              <a:rPr lang="en-CA" sz="1600" baseline="0" dirty="0" smtClean="0"/>
              <a:t> en </a:t>
            </a:r>
            <a:r>
              <a:rPr lang="en-CA" sz="1600" baseline="0" dirty="0" err="1" smtClean="0"/>
              <a:t>région</a:t>
            </a:r>
            <a:endParaRPr lang="en-CA" sz="1600" baseline="0" dirty="0" smtClean="0"/>
          </a:p>
          <a:p>
            <a:pPr marL="171450" indent="-171450">
              <a:buFontTx/>
              <a:buChar char="-"/>
            </a:pPr>
            <a:r>
              <a:rPr lang="en-CA" sz="1600" baseline="0" dirty="0" smtClean="0"/>
              <a:t>Nipissing (North Bay, Sturgeon Falls) : </a:t>
            </a:r>
            <a:r>
              <a:rPr lang="en-CA" sz="1600" baseline="0" dirty="0" err="1" smtClean="0"/>
              <a:t>oui</a:t>
            </a:r>
            <a:endParaRPr lang="en-CA" sz="1600" baseline="0" dirty="0" smtClean="0"/>
          </a:p>
          <a:p>
            <a:pPr marL="171450" indent="-171450">
              <a:buFontTx/>
              <a:buChar char="-"/>
            </a:pPr>
            <a:r>
              <a:rPr lang="en-CA" sz="1600" baseline="0" dirty="0" smtClean="0"/>
              <a:t>Nepean : </a:t>
            </a:r>
            <a:r>
              <a:rPr lang="en-CA" sz="1600" baseline="0" dirty="0" err="1" smtClean="0"/>
              <a:t>oui</a:t>
            </a:r>
            <a:r>
              <a:rPr lang="en-CA" sz="1600" baseline="0" dirty="0" smtClean="0"/>
              <a:t> </a:t>
            </a:r>
          </a:p>
          <a:p>
            <a:pPr marL="171450" indent="-171450">
              <a:buFontTx/>
              <a:buChar char="-"/>
            </a:pPr>
            <a:r>
              <a:rPr lang="en-CA" sz="1600" baseline="0" dirty="0" smtClean="0"/>
              <a:t>Ottawa : </a:t>
            </a:r>
            <a:r>
              <a:rPr lang="en-CA" sz="1600" baseline="0" dirty="0" err="1" smtClean="0"/>
              <a:t>oui</a:t>
            </a:r>
            <a:endParaRPr lang="en-CA" sz="1600" baseline="0" dirty="0" smtClean="0"/>
          </a:p>
          <a:p>
            <a:pPr marL="171450" indent="-171450">
              <a:buFontTx/>
              <a:buChar char="-"/>
            </a:pPr>
            <a:r>
              <a:rPr lang="en-CA" sz="1600" baseline="0" dirty="0" smtClean="0"/>
              <a:t>Pembroke : </a:t>
            </a:r>
            <a:r>
              <a:rPr lang="en-CA" sz="1600" baseline="0" dirty="0" err="1" smtClean="0"/>
              <a:t>oui</a:t>
            </a:r>
            <a:endParaRPr lang="en-CA" sz="16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600" baseline="0" dirty="0" smtClean="0"/>
              <a:t>Sudbury et district (Sudbury (Chelmsford, Val Caron, Val </a:t>
            </a:r>
            <a:r>
              <a:rPr lang="en-CA" sz="1600" baseline="0" dirty="0" err="1" smtClean="0"/>
              <a:t>Thérère</a:t>
            </a:r>
            <a:r>
              <a:rPr lang="en-CA" sz="1600" baseline="0" dirty="0" smtClean="0"/>
              <a:t>), </a:t>
            </a:r>
            <a:r>
              <a:rPr lang="en-CA" sz="1600" baseline="0" dirty="0" err="1" smtClean="0"/>
              <a:t>Rivière</a:t>
            </a:r>
            <a:r>
              <a:rPr lang="en-CA" sz="1600" baseline="0" dirty="0" smtClean="0"/>
              <a:t>-des-</a:t>
            </a:r>
            <a:r>
              <a:rPr lang="en-CA" sz="1600" baseline="0" dirty="0" err="1" smtClean="0"/>
              <a:t>français</a:t>
            </a:r>
            <a:r>
              <a:rPr lang="en-CA" sz="1600" baseline="0" dirty="0" smtClean="0"/>
              <a:t> (</a:t>
            </a:r>
            <a:r>
              <a:rPr lang="en-CA" sz="1600" baseline="0" dirty="0" err="1" smtClean="0"/>
              <a:t>Noëlville</a:t>
            </a:r>
            <a:r>
              <a:rPr lang="en-CA" sz="1600" baseline="0" dirty="0" smtClean="0"/>
              <a:t>), Espanola : </a:t>
            </a:r>
            <a:r>
              <a:rPr lang="en-CA" sz="1600" baseline="0" dirty="0" err="1" smtClean="0"/>
              <a:t>oui</a:t>
            </a:r>
            <a:endParaRPr lang="en-CA" sz="1600"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CA" sz="1600" baseline="0" dirty="0" smtClean="0"/>
              <a:t>Trenton : non</a:t>
            </a:r>
          </a:p>
          <a:p>
            <a:pPr marL="0" indent="0">
              <a:buFontTx/>
              <a:buNone/>
            </a:pPr>
            <a:endParaRPr lang="en-CA" sz="1600" baseline="0" dirty="0" smtClean="0"/>
          </a:p>
          <a:p>
            <a:pPr marL="0" indent="0">
              <a:buFontTx/>
              <a:buNone/>
            </a:pPr>
            <a:endParaRPr lang="en-CA" sz="1600" baseline="0" dirty="0" smtClean="0"/>
          </a:p>
          <a:p>
            <a:pPr marL="171450" indent="-171450">
              <a:buFontTx/>
              <a:buChar char="-"/>
            </a:pPr>
            <a:endParaRPr lang="en-CA" baseline="0" dirty="0" smtClean="0"/>
          </a:p>
          <a:p>
            <a:endParaRPr lang="en-CA" baseline="0" dirty="0" smtClean="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15</a:t>
            </a:fld>
            <a:endParaRPr lang="fr-CA"/>
          </a:p>
        </p:txBody>
      </p:sp>
    </p:spTree>
    <p:extLst>
      <p:ext uri="{BB962C8B-B14F-4D97-AF65-F5344CB8AC3E}">
        <p14:creationId xmlns:p14="http://schemas.microsoft.com/office/powerpoint/2010/main" val="2045488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16</a:t>
            </a:fld>
            <a:endParaRPr lang="fr-CA"/>
          </a:p>
        </p:txBody>
      </p:sp>
    </p:spTree>
    <p:extLst>
      <p:ext uri="{BB962C8B-B14F-4D97-AF65-F5344CB8AC3E}">
        <p14:creationId xmlns:p14="http://schemas.microsoft.com/office/powerpoint/2010/main" val="1178288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600" dirty="0" smtClean="0"/>
              <a:t>Par </a:t>
            </a:r>
            <a:r>
              <a:rPr lang="en-CA" sz="1600" dirty="0" err="1" smtClean="0"/>
              <a:t>exemple</a:t>
            </a:r>
            <a:r>
              <a:rPr lang="en-CA" sz="1600" dirty="0" smtClean="0"/>
              <a:t>, pendant </a:t>
            </a:r>
            <a:r>
              <a:rPr lang="en-CA" sz="1600" dirty="0" err="1" smtClean="0"/>
              <a:t>l’épidémie</a:t>
            </a:r>
            <a:r>
              <a:rPr lang="en-CA" sz="1600" dirty="0" smtClean="0"/>
              <a:t> de la grippe H1N1, le </a:t>
            </a:r>
            <a:r>
              <a:rPr lang="en-CA" sz="1600" dirty="0" err="1" smtClean="0"/>
              <a:t>gouvernement</a:t>
            </a:r>
            <a:r>
              <a:rPr lang="en-CA" sz="1600" dirty="0" smtClean="0"/>
              <a:t> </a:t>
            </a:r>
            <a:r>
              <a:rPr lang="en-CA" sz="1600" dirty="0" err="1" smtClean="0"/>
              <a:t>ontarien</a:t>
            </a:r>
            <a:r>
              <a:rPr lang="en-CA" sz="1600" dirty="0" smtClean="0"/>
              <a:t> </a:t>
            </a:r>
            <a:r>
              <a:rPr lang="en-CA" sz="1600" dirty="0" err="1" smtClean="0"/>
              <a:t>avait</a:t>
            </a:r>
            <a:r>
              <a:rPr lang="en-CA" sz="1600" dirty="0" smtClean="0"/>
              <a:t> </a:t>
            </a:r>
            <a:r>
              <a:rPr lang="en-CA" sz="1600" dirty="0" err="1" smtClean="0"/>
              <a:t>envoyé</a:t>
            </a:r>
            <a:r>
              <a:rPr lang="en-CA" sz="1600" dirty="0" smtClean="0"/>
              <a:t> un </a:t>
            </a:r>
            <a:r>
              <a:rPr lang="en-CA" sz="1600" dirty="0" err="1" smtClean="0"/>
              <a:t>dépliant</a:t>
            </a:r>
            <a:r>
              <a:rPr lang="en-CA" sz="1600" dirty="0" smtClean="0"/>
              <a:t> </a:t>
            </a:r>
            <a:r>
              <a:rPr lang="en-CA" sz="1600" dirty="0" err="1" smtClean="0"/>
              <a:t>d’information</a:t>
            </a:r>
            <a:r>
              <a:rPr lang="en-CA" sz="1600" dirty="0" smtClean="0"/>
              <a:t> en</a:t>
            </a:r>
            <a:r>
              <a:rPr lang="en-CA" sz="1600" baseline="0" dirty="0" smtClean="0"/>
              <a:t> </a:t>
            </a:r>
            <a:r>
              <a:rPr lang="en-CA" sz="1600" baseline="0" dirty="0" err="1" smtClean="0"/>
              <a:t>anglais</a:t>
            </a:r>
            <a:r>
              <a:rPr lang="en-CA" sz="1600" baseline="0" dirty="0" smtClean="0"/>
              <a:t> </a:t>
            </a:r>
            <a:r>
              <a:rPr lang="en-CA" sz="1600" baseline="0" dirty="0" err="1" smtClean="0"/>
              <a:t>seulement</a:t>
            </a:r>
            <a:r>
              <a:rPr lang="en-CA" sz="1600" baseline="0" dirty="0" smtClean="0"/>
              <a:t> à </a:t>
            </a:r>
            <a:r>
              <a:rPr lang="en-CA" sz="1600" baseline="0" dirty="0" err="1" smtClean="0"/>
              <a:t>tous</a:t>
            </a:r>
            <a:r>
              <a:rPr lang="en-CA" sz="1600" baseline="0" dirty="0" smtClean="0"/>
              <a:t> les </a:t>
            </a:r>
            <a:r>
              <a:rPr lang="en-CA" sz="1600" baseline="0" dirty="0" err="1" smtClean="0"/>
              <a:t>Ontariens</a:t>
            </a:r>
            <a:r>
              <a:rPr lang="en-CA" sz="1600" baseline="0" dirty="0" smtClean="0"/>
              <a:t>. À la suite de </a:t>
            </a:r>
            <a:r>
              <a:rPr lang="en-CA" sz="1600" baseline="0" dirty="0" err="1" smtClean="0"/>
              <a:t>nombreuses</a:t>
            </a:r>
            <a:r>
              <a:rPr lang="en-CA" sz="1600" baseline="0" dirty="0" smtClean="0"/>
              <a:t> </a:t>
            </a:r>
            <a:r>
              <a:rPr lang="en-CA" sz="1600" baseline="0" dirty="0" err="1" smtClean="0"/>
              <a:t>plaintes</a:t>
            </a:r>
            <a:r>
              <a:rPr lang="en-CA" sz="1600" baseline="0" dirty="0" smtClean="0"/>
              <a:t>, l</a:t>
            </a:r>
            <a:r>
              <a:rPr lang="en-CA" sz="1600" dirty="0" smtClean="0"/>
              <a:t>e </a:t>
            </a:r>
            <a:r>
              <a:rPr lang="en-CA" sz="1600" dirty="0" err="1" smtClean="0"/>
              <a:t>Commissaire</a:t>
            </a:r>
            <a:r>
              <a:rPr lang="en-CA" sz="1600" dirty="0" smtClean="0"/>
              <a:t> aux</a:t>
            </a:r>
            <a:r>
              <a:rPr lang="en-CA" sz="1600" baseline="0" dirty="0" smtClean="0"/>
              <a:t> services en </a:t>
            </a:r>
            <a:r>
              <a:rPr lang="en-CA" sz="1600" baseline="0" dirty="0" err="1" smtClean="0"/>
              <a:t>français</a:t>
            </a:r>
            <a:r>
              <a:rPr lang="en-CA" sz="1600" baseline="0" dirty="0" smtClean="0"/>
              <a:t> a </a:t>
            </a:r>
            <a:r>
              <a:rPr lang="en-CA" sz="1600" baseline="0" dirty="0" err="1" smtClean="0"/>
              <a:t>été</a:t>
            </a:r>
            <a:r>
              <a:rPr lang="en-CA" sz="1600" baseline="0" dirty="0" smtClean="0"/>
              <a:t> </a:t>
            </a:r>
            <a:r>
              <a:rPr lang="en-CA" sz="1600" baseline="0" dirty="0" err="1" smtClean="0"/>
              <a:t>voir</a:t>
            </a:r>
            <a:r>
              <a:rPr lang="en-CA" sz="1600" baseline="0" dirty="0" smtClean="0"/>
              <a:t> le </a:t>
            </a:r>
            <a:r>
              <a:rPr lang="en-CA" sz="1600" baseline="0" dirty="0" err="1" smtClean="0"/>
              <a:t>ministère</a:t>
            </a:r>
            <a:r>
              <a:rPr lang="en-CA" sz="1600" baseline="0" dirty="0" smtClean="0"/>
              <a:t> de la Santé et a </a:t>
            </a:r>
            <a:r>
              <a:rPr lang="en-CA" sz="1600" baseline="0" dirty="0" err="1" smtClean="0"/>
              <a:t>recommandé</a:t>
            </a:r>
            <a:r>
              <a:rPr lang="en-CA" sz="1600" baseline="0" dirty="0" smtClean="0"/>
              <a:t> au </a:t>
            </a:r>
            <a:r>
              <a:rPr lang="en-CA" sz="1600" baseline="0" dirty="0" err="1" smtClean="0"/>
              <a:t>gouvernement</a:t>
            </a:r>
            <a:r>
              <a:rPr lang="en-CA" sz="1600" baseline="0" dirty="0" smtClean="0"/>
              <a:t> de </a:t>
            </a:r>
            <a:r>
              <a:rPr lang="en-CA" sz="1600" baseline="0" dirty="0" err="1" smtClean="0"/>
              <a:t>l’Ontario</a:t>
            </a:r>
            <a:r>
              <a:rPr lang="en-CA" sz="1600" baseline="0" dirty="0" smtClean="0"/>
              <a:t> </a:t>
            </a:r>
            <a:r>
              <a:rPr lang="en-CA" sz="1600" baseline="0" dirty="0" err="1" smtClean="0"/>
              <a:t>d’envoyer</a:t>
            </a:r>
            <a:r>
              <a:rPr lang="en-CA" sz="1600" baseline="0" dirty="0" smtClean="0"/>
              <a:t> des </a:t>
            </a:r>
            <a:r>
              <a:rPr lang="en-CA" sz="1600" baseline="0" dirty="0" err="1" smtClean="0"/>
              <a:t>dépliants</a:t>
            </a:r>
            <a:r>
              <a:rPr lang="en-CA" sz="1600" baseline="0" dirty="0" smtClean="0"/>
              <a:t> </a:t>
            </a:r>
            <a:r>
              <a:rPr lang="en-CA" sz="1600" baseline="0" dirty="0" err="1" smtClean="0"/>
              <a:t>d’information</a:t>
            </a:r>
            <a:r>
              <a:rPr lang="en-CA" sz="1600" baseline="0" dirty="0" smtClean="0"/>
              <a:t> </a:t>
            </a:r>
            <a:r>
              <a:rPr lang="en-CA" sz="1600" baseline="0" dirty="0" err="1" smtClean="0"/>
              <a:t>bilingues</a:t>
            </a:r>
            <a:r>
              <a:rPr lang="en-CA" sz="1600" baseline="0" dirty="0" smtClean="0"/>
              <a:t>. Le </a:t>
            </a:r>
            <a:r>
              <a:rPr lang="en-CA" sz="1600" baseline="0" dirty="0" err="1" smtClean="0"/>
              <a:t>gouvernement</a:t>
            </a:r>
            <a:r>
              <a:rPr lang="en-CA" sz="1600" baseline="0" dirty="0" smtClean="0"/>
              <a:t> de </a:t>
            </a:r>
            <a:r>
              <a:rPr lang="en-CA" sz="1600" baseline="0" dirty="0" err="1" smtClean="0"/>
              <a:t>l’Ontario</a:t>
            </a:r>
            <a:r>
              <a:rPr lang="en-CA" sz="1600" baseline="0" dirty="0" smtClean="0"/>
              <a:t> a </a:t>
            </a:r>
            <a:r>
              <a:rPr lang="en-CA" sz="1600" baseline="0" dirty="0" err="1" smtClean="0"/>
              <a:t>écouté</a:t>
            </a:r>
            <a:r>
              <a:rPr lang="en-CA" sz="1600" baseline="0" dirty="0" smtClean="0"/>
              <a:t> le </a:t>
            </a:r>
            <a:r>
              <a:rPr lang="en-CA" sz="1600" baseline="0" dirty="0" err="1" smtClean="0"/>
              <a:t>Commissaire</a:t>
            </a:r>
            <a:r>
              <a:rPr lang="en-CA" sz="1600" baseline="0" dirty="0" smtClean="0"/>
              <a:t> et a </a:t>
            </a:r>
            <a:r>
              <a:rPr lang="en-CA" sz="1600" baseline="0" dirty="0" err="1" smtClean="0"/>
              <a:t>changé</a:t>
            </a:r>
            <a:r>
              <a:rPr lang="en-CA" sz="1600" baseline="0" dirty="0" smtClean="0"/>
              <a:t> les </a:t>
            </a:r>
            <a:r>
              <a:rPr lang="en-CA" sz="1600" baseline="0" dirty="0" err="1" smtClean="0"/>
              <a:t>dépliants</a:t>
            </a:r>
            <a:r>
              <a:rPr lang="en-CA" sz="1600" baseline="0" dirty="0" smtClean="0"/>
              <a:t>.</a:t>
            </a:r>
          </a:p>
          <a:p>
            <a:endParaRPr lang="en-CA" sz="1600" baseline="0" dirty="0" smtClean="0"/>
          </a:p>
          <a:p>
            <a:r>
              <a:rPr lang="en-CA" sz="1600" baseline="0" dirty="0" err="1" smtClean="0"/>
              <a:t>Cette</a:t>
            </a:r>
            <a:r>
              <a:rPr lang="en-CA" sz="1600" baseline="0" dirty="0" smtClean="0"/>
              <a:t> </a:t>
            </a:r>
            <a:r>
              <a:rPr lang="en-CA" sz="1600" baseline="0" dirty="0" err="1" smtClean="0"/>
              <a:t>fois-là</a:t>
            </a:r>
            <a:r>
              <a:rPr lang="en-CA" sz="1600" baseline="0" dirty="0" smtClean="0"/>
              <a:t>, le </a:t>
            </a:r>
            <a:r>
              <a:rPr lang="en-CA" sz="1600" baseline="0" dirty="0" err="1" smtClean="0"/>
              <a:t>Commissaire</a:t>
            </a:r>
            <a:r>
              <a:rPr lang="en-CA" sz="1600" baseline="0" dirty="0" smtClean="0"/>
              <a:t> a </a:t>
            </a:r>
            <a:r>
              <a:rPr lang="en-CA" sz="1600" baseline="0" dirty="0" err="1" smtClean="0"/>
              <a:t>outrepassé</a:t>
            </a:r>
            <a:r>
              <a:rPr lang="en-CA" sz="1600" baseline="0" dirty="0" smtClean="0"/>
              <a:t> tout le </a:t>
            </a:r>
            <a:r>
              <a:rPr lang="en-CA" sz="1600" baseline="0" dirty="0" err="1" smtClean="0"/>
              <a:t>processus</a:t>
            </a:r>
            <a:r>
              <a:rPr lang="en-CA" sz="1600" baseline="0" dirty="0" smtClean="0"/>
              <a:t> </a:t>
            </a:r>
            <a:r>
              <a:rPr lang="en-CA" sz="1600" baseline="0" dirty="0" err="1" smtClean="0"/>
              <a:t>administratif</a:t>
            </a:r>
            <a:r>
              <a:rPr lang="en-CA" sz="1600" baseline="0" dirty="0" smtClean="0"/>
              <a:t> qui </a:t>
            </a:r>
            <a:r>
              <a:rPr lang="en-CA" sz="1600" baseline="0" dirty="0" err="1" smtClean="0"/>
              <a:t>est</a:t>
            </a:r>
            <a:r>
              <a:rPr lang="en-CA" sz="1600" baseline="0" dirty="0" smtClean="0"/>
              <a:t> </a:t>
            </a:r>
            <a:r>
              <a:rPr lang="en-CA" sz="1600" baseline="0" dirty="0" err="1" smtClean="0"/>
              <a:t>normalement</a:t>
            </a:r>
            <a:r>
              <a:rPr lang="en-CA" sz="1600" baseline="0" dirty="0" smtClean="0"/>
              <a:t> </a:t>
            </a:r>
            <a:r>
              <a:rPr lang="en-CA" sz="1600" baseline="0" dirty="0" err="1" smtClean="0"/>
              <a:t>suivi</a:t>
            </a:r>
            <a:r>
              <a:rPr lang="en-CA" sz="1600" baseline="0" dirty="0" smtClean="0"/>
              <a:t> pour modifier </a:t>
            </a:r>
            <a:r>
              <a:rPr lang="en-CA" sz="1600" baseline="0" dirty="0" err="1" smtClean="0"/>
              <a:t>une</a:t>
            </a:r>
            <a:r>
              <a:rPr lang="en-CA" sz="1600" baseline="0" dirty="0" smtClean="0"/>
              <a:t> </a:t>
            </a:r>
            <a:r>
              <a:rPr lang="en-CA" sz="1600" baseline="0" dirty="0" err="1" smtClean="0"/>
              <a:t>politique</a:t>
            </a:r>
            <a:r>
              <a:rPr lang="en-CA" sz="1600" baseline="0" dirty="0" smtClean="0"/>
              <a:t> de </a:t>
            </a:r>
            <a:r>
              <a:rPr lang="en-CA" sz="1600" baseline="0" dirty="0" err="1" smtClean="0"/>
              <a:t>ce</a:t>
            </a:r>
            <a:r>
              <a:rPr lang="en-CA" sz="1600" baseline="0" dirty="0" smtClean="0"/>
              <a:t> genre-</a:t>
            </a:r>
            <a:r>
              <a:rPr lang="en-CA" sz="1600" baseline="0" dirty="0" err="1" smtClean="0"/>
              <a:t>là</a:t>
            </a:r>
            <a:r>
              <a:rPr lang="en-CA" sz="1600" baseline="0" dirty="0" smtClean="0"/>
              <a:t>. </a:t>
            </a:r>
            <a:r>
              <a:rPr lang="en-CA" sz="1600" baseline="0" dirty="0" err="1" smtClean="0"/>
              <a:t>L’impact</a:t>
            </a:r>
            <a:r>
              <a:rPr lang="en-CA" sz="1600" baseline="0" dirty="0" smtClean="0"/>
              <a:t> de </a:t>
            </a:r>
            <a:r>
              <a:rPr lang="en-CA" sz="1600" baseline="0" dirty="0" err="1" smtClean="0"/>
              <a:t>l’intervention</a:t>
            </a:r>
            <a:r>
              <a:rPr lang="en-CA" sz="1600" baseline="0" dirty="0" smtClean="0"/>
              <a:t> du </a:t>
            </a:r>
            <a:r>
              <a:rPr lang="en-CA" sz="1600" baseline="0" dirty="0" err="1" smtClean="0"/>
              <a:t>Commissaire</a:t>
            </a:r>
            <a:r>
              <a:rPr lang="en-CA" sz="1600" baseline="0" dirty="0" smtClean="0"/>
              <a:t> a </a:t>
            </a:r>
            <a:r>
              <a:rPr lang="en-CA" sz="1600" baseline="0" dirty="0" err="1" smtClean="0"/>
              <a:t>été</a:t>
            </a:r>
            <a:r>
              <a:rPr lang="en-CA" sz="1600" baseline="0" dirty="0" smtClean="0"/>
              <a:t> </a:t>
            </a:r>
            <a:r>
              <a:rPr lang="en-CA" sz="1600" baseline="0" dirty="0" err="1" smtClean="0"/>
              <a:t>immédiat</a:t>
            </a:r>
            <a:r>
              <a:rPr lang="en-CA" sz="1600" baseline="0" dirty="0" smtClean="0"/>
              <a:t>.</a:t>
            </a:r>
          </a:p>
          <a:p>
            <a:endParaRPr lang="en-CA" baseline="0" dirty="0" smtClean="0"/>
          </a:p>
          <a:p>
            <a:r>
              <a:rPr lang="fr-CA" sz="1200" b="1" u="sng" kern="1200" dirty="0" smtClean="0">
                <a:solidFill>
                  <a:schemeClr val="tx1"/>
                </a:solidFill>
                <a:effectLst/>
                <a:latin typeface="+mn-lt"/>
                <a:ea typeface="+mn-ea"/>
                <a:cs typeface="+mn-cs"/>
              </a:rPr>
              <a:t>Note explicative à titre d’information pour l’enseignant </a:t>
            </a:r>
            <a:r>
              <a:rPr lang="fr-CA" sz="1200" b="1" kern="1200" dirty="0" smtClean="0">
                <a:solidFill>
                  <a:schemeClr val="tx1"/>
                </a:solidFill>
                <a:effectLst/>
                <a:latin typeface="+mn-lt"/>
                <a:ea typeface="+mn-ea"/>
                <a:cs typeface="+mn-cs"/>
              </a:rPr>
              <a:t>: </a:t>
            </a:r>
            <a:r>
              <a:rPr lang="fr-CA" sz="1200" kern="1200" dirty="0" smtClean="0">
                <a:solidFill>
                  <a:schemeClr val="tx1"/>
                </a:solidFill>
                <a:effectLst/>
                <a:latin typeface="+mn-lt"/>
                <a:ea typeface="+mn-ea"/>
                <a:cs typeface="+mn-cs"/>
              </a:rPr>
              <a:t>Le poste de Commissaire aux services en français a été créé en 2007. Récemment (le 11 décembre 2013), </a:t>
            </a:r>
            <a:r>
              <a:rPr lang="fr-CA" sz="1200" kern="1200" dirty="0" err="1" smtClean="0">
                <a:solidFill>
                  <a:schemeClr val="tx1"/>
                </a:solidFill>
                <a:effectLst/>
                <a:latin typeface="+mn-lt"/>
                <a:ea typeface="+mn-ea"/>
                <a:cs typeface="+mn-cs"/>
              </a:rPr>
              <a:t>Queen’s</a:t>
            </a:r>
            <a:r>
              <a:rPr lang="fr-CA" sz="1200" kern="1200" dirty="0" smtClean="0">
                <a:solidFill>
                  <a:schemeClr val="tx1"/>
                </a:solidFill>
                <a:effectLst/>
                <a:latin typeface="+mn-lt"/>
                <a:ea typeface="+mn-ea"/>
                <a:cs typeface="+mn-cs"/>
              </a:rPr>
              <a:t> Park a adopté un projet de loi pour que le Commissaire aux services en français relève directement de l’Assemblée législative et non de la ministre des Affaires francophones comme c’était le cas auparavant. Ce changement lui garantit une certaine autonomie sur le plan politique</a:t>
            </a:r>
            <a:r>
              <a:rPr lang="fr-CA" sz="1200" kern="1200" baseline="0" dirty="0" smtClean="0">
                <a:solidFill>
                  <a:schemeClr val="tx1"/>
                </a:solidFill>
                <a:effectLst/>
                <a:latin typeface="+mn-lt"/>
                <a:ea typeface="+mn-ea"/>
                <a:cs typeface="+mn-cs"/>
              </a:rPr>
              <a:t> pour protéger la francophonie. C’était le seul commissaire à relever d’un ministre. Les commissaires à l’environnement, à l’intégrité et à l’information et à la protection de la vie privée relèvent tous directement de l’Assemblée législative.</a:t>
            </a:r>
            <a:endParaRPr lang="fr-CA" sz="1200" kern="1200" dirty="0" smtClean="0">
              <a:solidFill>
                <a:schemeClr val="tx1"/>
              </a:solidFill>
              <a:effectLst/>
              <a:latin typeface="+mn-lt"/>
              <a:ea typeface="+mn-ea"/>
              <a:cs typeface="+mn-cs"/>
            </a:endParaRPr>
          </a:p>
          <a:p>
            <a:endParaRPr lang="fr-CA" sz="1200" kern="1200" dirty="0" smtClean="0">
              <a:solidFill>
                <a:schemeClr val="tx1"/>
              </a:solidFill>
              <a:effectLst/>
              <a:latin typeface="+mn-lt"/>
              <a:ea typeface="+mn-ea"/>
              <a:cs typeface="+mn-cs"/>
            </a:endParaRPr>
          </a:p>
          <a:p>
            <a:r>
              <a:rPr lang="fr-CA" sz="800" kern="1200" dirty="0" smtClean="0">
                <a:solidFill>
                  <a:schemeClr val="tx1"/>
                </a:solidFill>
                <a:effectLst/>
                <a:latin typeface="+mn-lt"/>
                <a:ea typeface="+mn-ea"/>
                <a:cs typeface="+mn-cs"/>
              </a:rPr>
              <a:t>Source: Voir site internet de l’Office des Affaires francophones : </a:t>
            </a:r>
            <a:r>
              <a:rPr lang="fr-CA" sz="800" u="sng" kern="1200" dirty="0" smtClean="0">
                <a:solidFill>
                  <a:schemeClr val="tx1"/>
                </a:solidFill>
                <a:effectLst/>
                <a:latin typeface="+mn-lt"/>
                <a:ea typeface="+mn-ea"/>
                <a:cs typeface="+mn-cs"/>
                <a:hlinkClick r:id="rId3"/>
              </a:rPr>
              <a:t>http://www.ofa.gov.on.ca/fr/loi.html</a:t>
            </a:r>
            <a:r>
              <a:rPr lang="fr-CA" sz="800" kern="1200" dirty="0" smtClean="0">
                <a:solidFill>
                  <a:schemeClr val="tx1"/>
                </a:solidFill>
                <a:effectLst/>
                <a:latin typeface="+mn-lt"/>
                <a:ea typeface="+mn-ea"/>
                <a:cs typeface="+mn-cs"/>
              </a:rPr>
              <a:t> ; </a:t>
            </a:r>
            <a:r>
              <a:rPr lang="fr-CA" sz="800" u="sng" kern="1200" dirty="0" smtClean="0">
                <a:solidFill>
                  <a:schemeClr val="tx1"/>
                </a:solidFill>
                <a:effectLst/>
                <a:latin typeface="+mn-lt"/>
                <a:ea typeface="+mn-ea"/>
                <a:cs typeface="+mn-cs"/>
                <a:hlinkClick r:id="rId4"/>
              </a:rPr>
              <a:t>http</a:t>
            </a:r>
            <a:r>
              <a:rPr lang="fr-CA" sz="800" u="sng" kern="1200" smtClean="0">
                <a:solidFill>
                  <a:schemeClr val="tx1"/>
                </a:solidFill>
                <a:effectLst/>
                <a:latin typeface="+mn-lt"/>
                <a:ea typeface="+mn-ea"/>
                <a:cs typeface="+mn-cs"/>
                <a:hlinkClick r:id="rId4"/>
              </a:rPr>
              <a:t>://www.ontla.on.ca/web/bills/bills_detail.do?locale=fr&amp;BillID=2866&amp;detailPage=bills_detail_the_bill</a:t>
            </a:r>
            <a:r>
              <a:rPr lang="fr-CA" sz="800" u="none" kern="1200" baseline="0" smtClean="0">
                <a:solidFill>
                  <a:schemeClr val="tx1"/>
                </a:solidFill>
                <a:effectLst/>
                <a:latin typeface="+mn-lt"/>
                <a:ea typeface="+mn-ea"/>
                <a:cs typeface="+mn-cs"/>
              </a:rPr>
              <a:t> ; http://www.radio-canada.ca/regions/ontario/2013/12/11/011-commissaire-assemblee-legislative-autonomie.shtml. </a:t>
            </a:r>
            <a:endParaRPr lang="fr-CA" sz="8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17</a:t>
            </a:fld>
            <a:endParaRPr lang="fr-CA"/>
          </a:p>
        </p:txBody>
      </p:sp>
    </p:spTree>
    <p:extLst>
      <p:ext uri="{BB962C8B-B14F-4D97-AF65-F5344CB8AC3E}">
        <p14:creationId xmlns:p14="http://schemas.microsoft.com/office/powerpoint/2010/main" val="3989183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18</a:t>
            </a:fld>
            <a:endParaRPr lang="fr-CA"/>
          </a:p>
        </p:txBody>
      </p:sp>
    </p:spTree>
    <p:extLst>
      <p:ext uri="{BB962C8B-B14F-4D97-AF65-F5344CB8AC3E}">
        <p14:creationId xmlns:p14="http://schemas.microsoft.com/office/powerpoint/2010/main" val="140277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19</a:t>
            </a:fld>
            <a:endParaRPr lang="fr-CA"/>
          </a:p>
        </p:txBody>
      </p:sp>
    </p:spTree>
    <p:extLst>
      <p:ext uri="{BB962C8B-B14F-4D97-AF65-F5344CB8AC3E}">
        <p14:creationId xmlns:p14="http://schemas.microsoft.com/office/powerpoint/2010/main" val="3209562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dirty="0" smtClean="0"/>
              <a:t>Demandez </a:t>
            </a:r>
            <a:r>
              <a:rPr lang="fr-CA" sz="1600" dirty="0"/>
              <a:t>aux élèves s’ils connaissent ces lois ? Si oui, lesquelles ? S’ils les </a:t>
            </a:r>
            <a:r>
              <a:rPr lang="fr-CA" sz="1600" dirty="0" smtClean="0"/>
              <a:t>connaissent, </a:t>
            </a:r>
            <a:r>
              <a:rPr lang="fr-CA" sz="1600" dirty="0"/>
              <a:t>tant mieux, et bravo ! </a:t>
            </a:r>
          </a:p>
          <a:p>
            <a:endParaRPr lang="fr-CA" sz="1600" dirty="0" smtClean="0"/>
          </a:p>
          <a:p>
            <a:r>
              <a:rPr lang="fr-CA" sz="1600" dirty="0" smtClean="0"/>
              <a:t>Poser </a:t>
            </a:r>
            <a:r>
              <a:rPr lang="fr-CA" sz="1600" dirty="0"/>
              <a:t>la question suivante : mais saviez-vous que la plupart des gens ne connaissent pas les droits linguistiques ? Notre  but ici aujourd’hui n’est pas de vous transformer en experts en droits linguistiques, mais seulement de faire en sorte que si vous êtes confrontés à des situations dans votre vie où vous pouvez exiger des services en français, vous allez 1) le savoir et 2) faire le choix de les demander.</a:t>
            </a:r>
          </a:p>
          <a:p>
            <a:r>
              <a:rPr lang="fr-CA" sz="1600" dirty="0"/>
              <a:t> </a:t>
            </a:r>
          </a:p>
          <a:p>
            <a:r>
              <a:rPr lang="fr-CA" sz="1600" dirty="0"/>
              <a:t>C’est pour cette raison qu’on va voir des exemples ensemble pour vous montrer que les droits linguistiques sont plus présents dans votre vie que vous ne le pensez : </a:t>
            </a:r>
          </a:p>
          <a:p>
            <a:r>
              <a:rPr lang="fr-CA" dirty="0"/>
              <a:t> </a:t>
            </a:r>
          </a:p>
          <a:p>
            <a:r>
              <a:rPr lang="fr-CA" b="1" u="sng" dirty="0"/>
              <a:t>Notes historiques à titre d’information pour l’enseignant</a:t>
            </a:r>
            <a:r>
              <a:rPr lang="fr-CA" b="1" dirty="0"/>
              <a:t> :</a:t>
            </a:r>
            <a:r>
              <a:rPr lang="fr-CA" dirty="0"/>
              <a:t> Dans les années 1960, le gouvernement fédéral est plongé dans de profondes réflexions sur la langue et la culture. Cette réflexion a entre autres été poussée par la province du Québec qui vit la Révolution tranquille et qui demande une plus grande protection de sa langue et de sa culture. Le gouvernement fédéral lance une enquête sur le bilinguisme et le biculturalisme (Commission </a:t>
            </a:r>
            <a:r>
              <a:rPr lang="fr-CA" dirty="0" err="1"/>
              <a:t>Laurendeau-Dunton</a:t>
            </a:r>
            <a:r>
              <a:rPr lang="fr-CA" dirty="0"/>
              <a:t>). Après cette enquête, le gouvernement canadien dirigé par Pierre Elliott Trudeau, adopte la </a:t>
            </a:r>
            <a:r>
              <a:rPr lang="fr-CA" i="1" dirty="0"/>
              <a:t>Loi sur les langues officielles.</a:t>
            </a:r>
          </a:p>
          <a:p>
            <a:endParaRPr lang="fr-CA" dirty="0"/>
          </a:p>
          <a:p>
            <a:r>
              <a:rPr lang="fr-CA" sz="800" dirty="0">
                <a:solidFill>
                  <a:schemeClr val="tx1"/>
                </a:solidFill>
              </a:rPr>
              <a:t>Source: Voir site internet : </a:t>
            </a:r>
            <a:r>
              <a:rPr lang="fr-CA" sz="800" u="sng" dirty="0">
                <a:solidFill>
                  <a:schemeClr val="tx1"/>
                </a:solidFill>
                <a:hlinkClick r:id="rId3"/>
              </a:rPr>
              <a:t>http://www.thecanadianencyclopedia.com/articles/fr/commission-royale-denquete-sur-le-bilinguisme-et-le-biculturalisme-commission-laurendeaudunton</a:t>
            </a:r>
            <a:r>
              <a:rPr lang="fr-CA" sz="800" dirty="0">
                <a:solidFill>
                  <a:schemeClr val="tx1"/>
                </a:solidFill>
              </a:rPr>
              <a:t> et </a:t>
            </a:r>
            <a:r>
              <a:rPr lang="fr-CA" sz="800" u="sng" dirty="0">
                <a:solidFill>
                  <a:schemeClr val="tx1"/>
                </a:solidFill>
                <a:hlinkClick r:id="rId4"/>
              </a:rPr>
              <a:t>http://www.ocol-clo.gc.ca/html/history_histoire_f.php</a:t>
            </a:r>
            <a:r>
              <a:rPr lang="fr-CA" sz="800" dirty="0">
                <a:solidFill>
                  <a:schemeClr val="tx1"/>
                </a:solidFill>
              </a:rPr>
              <a:t>.</a:t>
            </a:r>
          </a:p>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2</a:t>
            </a:fld>
            <a:endParaRPr lang="fr-CA"/>
          </a:p>
        </p:txBody>
      </p:sp>
    </p:spTree>
    <p:extLst>
      <p:ext uri="{BB962C8B-B14F-4D97-AF65-F5344CB8AC3E}">
        <p14:creationId xmlns:p14="http://schemas.microsoft.com/office/powerpoint/2010/main" val="1608132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22</a:t>
            </a:fld>
            <a:endParaRPr lang="fr-CA"/>
          </a:p>
        </p:txBody>
      </p:sp>
    </p:spTree>
    <p:extLst>
      <p:ext uri="{BB962C8B-B14F-4D97-AF65-F5344CB8AC3E}">
        <p14:creationId xmlns:p14="http://schemas.microsoft.com/office/powerpoint/2010/main" val="3885595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u="sng" kern="1200" dirty="0" smtClean="0">
                <a:solidFill>
                  <a:schemeClr val="tx1"/>
                </a:solidFill>
                <a:effectLst/>
                <a:latin typeface="+mn-lt"/>
                <a:ea typeface="+mn-ea"/>
                <a:cs typeface="+mn-cs"/>
              </a:rPr>
              <a:t>Explication en complément au PowerPoint</a:t>
            </a:r>
            <a:r>
              <a:rPr lang="fr-CA" sz="1200" kern="1200" dirty="0" smtClean="0">
                <a:solidFill>
                  <a:schemeClr val="tx1"/>
                </a:solidFill>
                <a:effectLst/>
                <a:latin typeface="+mn-lt"/>
                <a:ea typeface="+mn-ea"/>
                <a:cs typeface="+mn-cs"/>
              </a:rPr>
              <a:t> : Avec l’art. 133 de la </a:t>
            </a:r>
            <a:r>
              <a:rPr lang="fr-CA" sz="1200" i="1" kern="1200" dirty="0" smtClean="0">
                <a:solidFill>
                  <a:schemeClr val="tx1"/>
                </a:solidFill>
                <a:effectLst/>
                <a:latin typeface="+mn-lt"/>
                <a:ea typeface="+mn-ea"/>
                <a:cs typeface="+mn-cs"/>
              </a:rPr>
              <a:t>Loi constitutionnelle de 1867</a:t>
            </a:r>
            <a:r>
              <a:rPr lang="fr-CA" sz="1200" kern="1200" dirty="0" smtClean="0">
                <a:solidFill>
                  <a:schemeClr val="tx1"/>
                </a:solidFill>
                <a:effectLst/>
                <a:latin typeface="+mn-lt"/>
                <a:ea typeface="+mn-ea"/>
                <a:cs typeface="+mn-cs"/>
              </a:rPr>
              <a:t>, le français et l’anglais deviennent les langues utilisées au Parlement du Canada et devant les tribunaux fédéraux. Mais malgré cet article, l’histoire des cent (100) prochaines années démontre que les deux langues ne sont pas reconnues également. </a:t>
            </a:r>
          </a:p>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3</a:t>
            </a:fld>
            <a:endParaRPr lang="fr-CA"/>
          </a:p>
        </p:txBody>
      </p:sp>
    </p:spTree>
    <p:extLst>
      <p:ext uri="{BB962C8B-B14F-4D97-AF65-F5344CB8AC3E}">
        <p14:creationId xmlns:p14="http://schemas.microsoft.com/office/powerpoint/2010/main" val="36694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4</a:t>
            </a:fld>
            <a:endParaRPr lang="fr-CA"/>
          </a:p>
        </p:txBody>
      </p:sp>
    </p:spTree>
    <p:extLst>
      <p:ext uri="{BB962C8B-B14F-4D97-AF65-F5344CB8AC3E}">
        <p14:creationId xmlns:p14="http://schemas.microsoft.com/office/powerpoint/2010/main" val="390718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5</a:t>
            </a:fld>
            <a:endParaRPr lang="fr-CA"/>
          </a:p>
        </p:txBody>
      </p:sp>
    </p:spTree>
    <p:extLst>
      <p:ext uri="{BB962C8B-B14F-4D97-AF65-F5344CB8AC3E}">
        <p14:creationId xmlns:p14="http://schemas.microsoft.com/office/powerpoint/2010/main" val="2737347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6</a:t>
            </a:fld>
            <a:endParaRPr lang="fr-CA"/>
          </a:p>
        </p:txBody>
      </p:sp>
    </p:spTree>
    <p:extLst>
      <p:ext uri="{BB962C8B-B14F-4D97-AF65-F5344CB8AC3E}">
        <p14:creationId xmlns:p14="http://schemas.microsoft.com/office/powerpoint/2010/main" val="217989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CA" sz="1600" dirty="0" smtClean="0"/>
              <a:t>Le </a:t>
            </a:r>
            <a:r>
              <a:rPr lang="en-CA" sz="1600" dirty="0" err="1" smtClean="0"/>
              <a:t>gouvernement</a:t>
            </a:r>
            <a:r>
              <a:rPr lang="en-CA" sz="1600" dirty="0" smtClean="0"/>
              <a:t> </a:t>
            </a:r>
            <a:r>
              <a:rPr lang="en-CA" sz="1600" dirty="0" err="1" smtClean="0"/>
              <a:t>doit</a:t>
            </a:r>
            <a:r>
              <a:rPr lang="en-CA" sz="1600" baseline="0" dirty="0" smtClean="0"/>
              <a:t> </a:t>
            </a:r>
            <a:r>
              <a:rPr lang="en-CA" sz="1600" baseline="0" dirty="0" err="1" smtClean="0"/>
              <a:t>favoriser</a:t>
            </a:r>
            <a:r>
              <a:rPr lang="en-CA" sz="1600" baseline="0" dirty="0" smtClean="0"/>
              <a:t> </a:t>
            </a:r>
            <a:r>
              <a:rPr lang="en-CA" sz="1600" baseline="0" dirty="0" err="1" smtClean="0"/>
              <a:t>l’épanouissement</a:t>
            </a:r>
            <a:r>
              <a:rPr lang="en-CA" sz="1600" baseline="0" dirty="0" smtClean="0"/>
              <a:t> des </a:t>
            </a:r>
            <a:r>
              <a:rPr lang="en-CA" sz="1600" baseline="0" dirty="0" err="1" smtClean="0"/>
              <a:t>communautés</a:t>
            </a:r>
            <a:r>
              <a:rPr lang="en-CA" sz="1600" baseline="0" dirty="0" smtClean="0"/>
              <a:t> de </a:t>
            </a:r>
            <a:r>
              <a:rPr lang="en-CA" sz="1600" baseline="0" dirty="0" err="1" smtClean="0"/>
              <a:t>langues</a:t>
            </a:r>
            <a:r>
              <a:rPr lang="en-CA" sz="1600" baseline="0" dirty="0" smtClean="0"/>
              <a:t> </a:t>
            </a:r>
            <a:r>
              <a:rPr lang="en-CA" sz="1600" baseline="0" dirty="0" err="1" smtClean="0"/>
              <a:t>officielles</a:t>
            </a:r>
            <a:r>
              <a:rPr lang="en-CA" sz="1600" baseline="0" dirty="0" smtClean="0"/>
              <a:t> : par </a:t>
            </a:r>
            <a:r>
              <a:rPr lang="en-CA" sz="1600" baseline="0" dirty="0" err="1" smtClean="0"/>
              <a:t>exemple</a:t>
            </a:r>
            <a:r>
              <a:rPr lang="en-CA" sz="1600" baseline="0" dirty="0" smtClean="0"/>
              <a:t>, </a:t>
            </a:r>
            <a:r>
              <a:rPr lang="en-CA" sz="1600" baseline="0" dirty="0" err="1" smtClean="0"/>
              <a:t>c’est</a:t>
            </a:r>
            <a:r>
              <a:rPr lang="en-CA" sz="1600" baseline="0" dirty="0" smtClean="0"/>
              <a:t> à cause de programmes et de subventions du </a:t>
            </a:r>
            <a:r>
              <a:rPr lang="en-CA" sz="1600" baseline="0" dirty="0" err="1" smtClean="0"/>
              <a:t>gouvernement</a:t>
            </a:r>
            <a:r>
              <a:rPr lang="en-CA" sz="1600" baseline="0" dirty="0" smtClean="0"/>
              <a:t> </a:t>
            </a:r>
            <a:r>
              <a:rPr lang="en-CA" sz="1600" baseline="0" dirty="0" err="1" smtClean="0"/>
              <a:t>fédéral</a:t>
            </a:r>
            <a:r>
              <a:rPr lang="en-CA" sz="1600" baseline="0" dirty="0" smtClean="0"/>
              <a:t> </a:t>
            </a:r>
            <a:r>
              <a:rPr lang="en-CA" sz="1600" baseline="0" dirty="0" err="1" smtClean="0"/>
              <a:t>que</a:t>
            </a:r>
            <a:r>
              <a:rPr lang="en-CA" sz="1600" baseline="0" dirty="0" smtClean="0"/>
              <a:t> nous </a:t>
            </a:r>
            <a:r>
              <a:rPr lang="en-CA" sz="1600" baseline="0" dirty="0" err="1" smtClean="0"/>
              <a:t>offrons</a:t>
            </a:r>
            <a:r>
              <a:rPr lang="en-CA" sz="1600" baseline="0" dirty="0" smtClean="0"/>
              <a:t> un atelier </a:t>
            </a:r>
            <a:r>
              <a:rPr lang="en-CA" sz="1600" baseline="0" dirty="0" err="1" smtClean="0"/>
              <a:t>comme</a:t>
            </a:r>
            <a:r>
              <a:rPr lang="en-CA" sz="1600" baseline="0" dirty="0" smtClean="0"/>
              <a:t> </a:t>
            </a:r>
            <a:r>
              <a:rPr lang="en-CA" sz="1600" baseline="0" dirty="0" err="1" smtClean="0"/>
              <a:t>aujourd’hui</a:t>
            </a:r>
            <a:r>
              <a:rPr lang="en-CA" sz="1600" baseline="0" dirty="0" smtClean="0"/>
              <a:t>.</a:t>
            </a:r>
          </a:p>
          <a:p>
            <a:endParaRPr lang="en-CA" baseline="0" dirty="0" smtClean="0"/>
          </a:p>
          <a:p>
            <a:r>
              <a:rPr lang="fr-CA" sz="1200" b="1" u="sng" kern="1200" dirty="0" smtClean="0">
                <a:solidFill>
                  <a:schemeClr val="tx1"/>
                </a:solidFill>
                <a:effectLst/>
                <a:latin typeface="+mn-lt"/>
                <a:ea typeface="+mn-ea"/>
                <a:cs typeface="+mn-cs"/>
              </a:rPr>
              <a:t>Notes à titre d’information pour l’enseignant</a:t>
            </a:r>
            <a:r>
              <a:rPr lang="fr-CA" sz="1200" kern="1200" dirty="0" smtClean="0">
                <a:solidFill>
                  <a:schemeClr val="tx1"/>
                </a:solidFill>
                <a:effectLst/>
                <a:latin typeface="+mn-lt"/>
                <a:ea typeface="+mn-ea"/>
                <a:cs typeface="+mn-cs"/>
              </a:rPr>
              <a:t> : Le </a:t>
            </a:r>
            <a:r>
              <a:rPr lang="fr-CA" sz="1200" i="1" kern="1200" dirty="0" smtClean="0">
                <a:solidFill>
                  <a:schemeClr val="tx1"/>
                </a:solidFill>
                <a:effectLst/>
                <a:latin typeface="+mn-lt"/>
                <a:ea typeface="+mn-ea"/>
                <a:cs typeface="+mn-cs"/>
              </a:rPr>
              <a:t>Règlement sur les langues officielles – communication avec le public et prestations des services</a:t>
            </a:r>
            <a:r>
              <a:rPr lang="fr-CA" sz="1200" kern="1200" dirty="0" smtClean="0">
                <a:solidFill>
                  <a:schemeClr val="tx1"/>
                </a:solidFill>
                <a:effectLst/>
                <a:latin typeface="+mn-lt"/>
                <a:ea typeface="+mn-ea"/>
                <a:cs typeface="+mn-cs"/>
              </a:rPr>
              <a:t> précisent comment on applique la </a:t>
            </a:r>
            <a:r>
              <a:rPr lang="fr-CA" sz="1200" i="1" kern="1200" dirty="0" smtClean="0">
                <a:solidFill>
                  <a:schemeClr val="tx1"/>
                </a:solidFill>
                <a:effectLst/>
                <a:latin typeface="+mn-lt"/>
                <a:ea typeface="+mn-ea"/>
                <a:cs typeface="+mn-cs"/>
              </a:rPr>
              <a:t>Loi sur les langues officielles </a:t>
            </a:r>
            <a:r>
              <a:rPr lang="fr-CA" sz="1200" kern="1200" dirty="0" smtClean="0">
                <a:solidFill>
                  <a:schemeClr val="tx1"/>
                </a:solidFill>
                <a:effectLst/>
                <a:latin typeface="+mn-lt"/>
                <a:ea typeface="+mn-ea"/>
                <a:cs typeface="+mn-cs"/>
              </a:rPr>
              <a:t> et les circonstances où les bureaux du gouvernement du Canada doivent offrir des services dans les deux langues officielles.</a:t>
            </a:r>
          </a:p>
          <a:p>
            <a:r>
              <a:rPr lang="fr-CA" sz="1200" kern="1200" dirty="0" smtClean="0">
                <a:solidFill>
                  <a:schemeClr val="tx1"/>
                </a:solidFill>
                <a:effectLst/>
                <a:latin typeface="+mn-lt"/>
                <a:ea typeface="+mn-ea"/>
                <a:cs typeface="+mn-cs"/>
              </a:rPr>
              <a:t> </a:t>
            </a:r>
          </a:p>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7</a:t>
            </a:fld>
            <a:endParaRPr lang="fr-CA"/>
          </a:p>
        </p:txBody>
      </p:sp>
    </p:spTree>
    <p:extLst>
      <p:ext uri="{BB962C8B-B14F-4D97-AF65-F5344CB8AC3E}">
        <p14:creationId xmlns:p14="http://schemas.microsoft.com/office/powerpoint/2010/main" val="101326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sz="1600" b="1" u="sng" kern="1200" dirty="0" smtClean="0">
                <a:solidFill>
                  <a:schemeClr val="tx1"/>
                </a:solidFill>
                <a:effectLst/>
                <a:latin typeface="+mn-lt"/>
                <a:ea typeface="+mn-ea"/>
                <a:cs typeface="+mn-cs"/>
              </a:rPr>
              <a:t>Explication en complément au PowerPoint</a:t>
            </a:r>
            <a:r>
              <a:rPr lang="fr-CA" sz="1600" kern="1200" dirty="0" smtClean="0">
                <a:solidFill>
                  <a:schemeClr val="tx1"/>
                </a:solidFill>
                <a:effectLst/>
                <a:latin typeface="+mn-lt"/>
                <a:ea typeface="+mn-ea"/>
                <a:cs typeface="+mn-cs"/>
              </a:rPr>
              <a:t> : Par exemple : si le festival Bal de neige à Ottawa n’était pas bilingue, vous pouvez être certains que le Commissaire s’en mêlerait. Le festival est financé par Patrimoine canadien</a:t>
            </a:r>
            <a:r>
              <a:rPr lang="fr-CA" sz="1600" i="1" kern="1200" dirty="0" smtClean="0">
                <a:solidFill>
                  <a:schemeClr val="tx1"/>
                </a:solidFill>
                <a:effectLst/>
                <a:latin typeface="+mn-lt"/>
                <a:ea typeface="+mn-ea"/>
                <a:cs typeface="+mn-cs"/>
              </a:rPr>
              <a:t>.</a:t>
            </a:r>
            <a:endParaRPr lang="fr-CA" sz="1600" kern="1200" dirty="0" smtClean="0">
              <a:solidFill>
                <a:schemeClr val="tx1"/>
              </a:solidFill>
              <a:effectLst/>
              <a:latin typeface="+mn-lt"/>
              <a:ea typeface="+mn-ea"/>
              <a:cs typeface="+mn-cs"/>
            </a:endParaRPr>
          </a:p>
          <a:p>
            <a:r>
              <a:rPr lang="fr-CA" sz="1600" i="1" kern="1200" dirty="0" smtClean="0">
                <a:solidFill>
                  <a:schemeClr val="tx1"/>
                </a:solidFill>
                <a:effectLst/>
                <a:latin typeface="+mn-lt"/>
                <a:ea typeface="+mn-ea"/>
                <a:cs typeface="+mn-cs"/>
              </a:rPr>
              <a:t> </a:t>
            </a:r>
            <a:endParaRPr lang="fr-CA" sz="1600" kern="1200" dirty="0" smtClean="0">
              <a:solidFill>
                <a:schemeClr val="tx1"/>
              </a:solidFill>
              <a:effectLst/>
              <a:latin typeface="+mn-lt"/>
              <a:ea typeface="+mn-ea"/>
              <a:cs typeface="+mn-cs"/>
            </a:endParaRPr>
          </a:p>
          <a:p>
            <a:r>
              <a:rPr lang="fr-CA" sz="1600" kern="1200" dirty="0" smtClean="0">
                <a:solidFill>
                  <a:schemeClr val="tx1"/>
                </a:solidFill>
                <a:effectLst/>
                <a:latin typeface="+mn-lt"/>
                <a:ea typeface="+mn-ea"/>
                <a:cs typeface="+mn-cs"/>
              </a:rPr>
              <a:t>Ça arrive aussi que le Commissaire envoie des « espions » pour vérifier que les institutions fédérales respectent la loi. C’est arrivé récemment dans les plus grands aéroports du pays. Les « espions » du Commissaire sont allés vérifier si Air Canada offrait un service bilingue égal partout.</a:t>
            </a:r>
          </a:p>
          <a:p>
            <a:r>
              <a:rPr lang="fr-CA" sz="1200" kern="1200" dirty="0" smtClean="0">
                <a:solidFill>
                  <a:schemeClr val="tx1"/>
                </a:solidFill>
                <a:effectLst/>
                <a:latin typeface="+mn-lt"/>
                <a:ea typeface="+mn-ea"/>
                <a:cs typeface="+mn-cs"/>
              </a:rPr>
              <a:t> </a:t>
            </a:r>
          </a:p>
          <a:p>
            <a:r>
              <a:rPr lang="fr-CA" sz="1200" b="1" u="sng" kern="1200" dirty="0" smtClean="0">
                <a:solidFill>
                  <a:schemeClr val="tx1"/>
                </a:solidFill>
                <a:effectLst/>
                <a:latin typeface="+mn-lt"/>
                <a:ea typeface="+mn-ea"/>
                <a:cs typeface="+mn-cs"/>
              </a:rPr>
              <a:t>Note explicative</a:t>
            </a:r>
            <a:r>
              <a:rPr lang="fr-CA" sz="1200" u="sng" kern="1200" dirty="0" smtClean="0">
                <a:solidFill>
                  <a:schemeClr val="tx1"/>
                </a:solidFill>
                <a:effectLst/>
                <a:latin typeface="+mn-lt"/>
                <a:ea typeface="+mn-ea"/>
                <a:cs typeface="+mn-cs"/>
              </a:rPr>
              <a:t> </a:t>
            </a:r>
            <a:r>
              <a:rPr lang="fr-CA" sz="1200" b="1" u="sng" kern="1200" dirty="0" smtClean="0">
                <a:solidFill>
                  <a:schemeClr val="tx1"/>
                </a:solidFill>
                <a:effectLst/>
                <a:latin typeface="+mn-lt"/>
                <a:ea typeface="+mn-ea"/>
                <a:cs typeface="+mn-cs"/>
              </a:rPr>
              <a:t>à titre d’information pour le formateur </a:t>
            </a:r>
            <a:r>
              <a:rPr lang="fr-CA" sz="1200" kern="1200" dirty="0" smtClean="0">
                <a:solidFill>
                  <a:schemeClr val="tx1"/>
                </a:solidFill>
                <a:effectLst/>
                <a:latin typeface="+mn-lt"/>
                <a:ea typeface="+mn-ea"/>
                <a:cs typeface="+mn-cs"/>
              </a:rPr>
              <a:t>: Le Commissaire aux langues officielles est nommé par commission après approbation par résolution du Sénat et de la Chambre des communes pour un mandat de sept ans (renouvelable). Il relève directement du Parlement. </a:t>
            </a:r>
          </a:p>
          <a:p>
            <a:endParaRPr lang="fr-CA" sz="1200" kern="1200" dirty="0" smtClean="0">
              <a:solidFill>
                <a:schemeClr val="tx1"/>
              </a:solidFill>
              <a:effectLst/>
              <a:latin typeface="+mn-lt"/>
              <a:ea typeface="+mn-ea"/>
              <a:cs typeface="+mn-cs"/>
            </a:endParaRPr>
          </a:p>
          <a:p>
            <a:r>
              <a:rPr lang="fr-CA" sz="800" kern="1200" dirty="0" smtClean="0">
                <a:solidFill>
                  <a:schemeClr val="tx1"/>
                </a:solidFill>
                <a:effectLst/>
                <a:latin typeface="+mn-lt"/>
                <a:ea typeface="+mn-ea"/>
                <a:cs typeface="+mn-cs"/>
              </a:rPr>
              <a:t>Source : Voir site internet : </a:t>
            </a:r>
            <a:r>
              <a:rPr lang="fr-CA" sz="800" u="sng" kern="1200" dirty="0" smtClean="0">
                <a:solidFill>
                  <a:schemeClr val="tx1"/>
                </a:solidFill>
                <a:effectLst/>
                <a:latin typeface="+mn-lt"/>
                <a:ea typeface="+mn-ea"/>
                <a:cs typeface="+mn-cs"/>
                <a:hlinkClick r:id="rId3"/>
              </a:rPr>
              <a:t>http://www.lapresse.ca/le-droit/actualites/201208/08/01-4563374-graham-fraser-se-lance-dans-une-vaste-operation-despionnage.php</a:t>
            </a:r>
            <a:r>
              <a:rPr lang="fr-CA" sz="800" kern="1200" dirty="0" smtClean="0">
                <a:solidFill>
                  <a:schemeClr val="tx1"/>
                </a:solidFill>
                <a:effectLst/>
                <a:latin typeface="+mn-lt"/>
                <a:ea typeface="+mn-ea"/>
                <a:cs typeface="+mn-cs"/>
              </a:rPr>
              <a:t> ; </a:t>
            </a:r>
            <a:r>
              <a:rPr lang="fr-CA" sz="800" u="sng" kern="1200" dirty="0" smtClean="0">
                <a:solidFill>
                  <a:schemeClr val="tx1"/>
                </a:solidFill>
                <a:effectLst/>
                <a:latin typeface="+mn-lt"/>
                <a:ea typeface="+mn-ea"/>
                <a:cs typeface="+mn-cs"/>
                <a:hlinkClick r:id="rId4"/>
              </a:rPr>
              <a:t>http://www.lapresse.ca/le-droit/opinions/votre-opinion/201108/10/01-4424794-clients-espions-a-ottawa-fraser-precise.php</a:t>
            </a:r>
            <a:r>
              <a:rPr lang="fr-CA" sz="800" kern="1200" dirty="0" smtClean="0">
                <a:solidFill>
                  <a:schemeClr val="tx1"/>
                </a:solidFill>
                <a:effectLst/>
                <a:latin typeface="+mn-lt"/>
                <a:ea typeface="+mn-ea"/>
                <a:cs typeface="+mn-cs"/>
              </a:rPr>
              <a:t> ; </a:t>
            </a:r>
          </a:p>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8</a:t>
            </a:fld>
            <a:endParaRPr lang="fr-CA"/>
          </a:p>
        </p:txBody>
      </p:sp>
    </p:spTree>
    <p:extLst>
      <p:ext uri="{BB962C8B-B14F-4D97-AF65-F5344CB8AC3E}">
        <p14:creationId xmlns:p14="http://schemas.microsoft.com/office/powerpoint/2010/main" val="15655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b="1" u="sng" kern="1200" dirty="0" smtClean="0">
                <a:solidFill>
                  <a:schemeClr val="tx1"/>
                </a:solidFill>
                <a:effectLst/>
                <a:latin typeface="+mn-lt"/>
                <a:ea typeface="+mn-ea"/>
                <a:cs typeface="+mn-cs"/>
              </a:rPr>
              <a:t>Explication en complément au PowerPoint</a:t>
            </a:r>
            <a:r>
              <a:rPr lang="fr-CA" sz="1200" kern="1200" dirty="0" smtClean="0">
                <a:solidFill>
                  <a:schemeClr val="tx1"/>
                </a:solidFill>
                <a:effectLst/>
                <a:latin typeface="+mn-lt"/>
                <a:ea typeface="+mn-ea"/>
                <a:cs typeface="+mn-cs"/>
              </a:rPr>
              <a:t> : L’art. 23 de la </a:t>
            </a:r>
            <a:r>
              <a:rPr lang="fr-CA" sz="1200" i="1" kern="1200" dirty="0" smtClean="0">
                <a:solidFill>
                  <a:schemeClr val="tx1"/>
                </a:solidFill>
                <a:effectLst/>
                <a:latin typeface="+mn-lt"/>
                <a:ea typeface="+mn-ea"/>
                <a:cs typeface="+mn-cs"/>
              </a:rPr>
              <a:t>Charte canadienne des droits et libertés </a:t>
            </a:r>
            <a:r>
              <a:rPr lang="fr-CA" sz="1200" kern="1200" dirty="0" smtClean="0">
                <a:solidFill>
                  <a:schemeClr val="tx1"/>
                </a:solidFill>
                <a:effectLst/>
                <a:latin typeface="+mn-lt"/>
                <a:ea typeface="+mn-ea"/>
                <a:cs typeface="+mn-cs"/>
              </a:rPr>
              <a:t>garantit l’enseignement public dans la langue de la minorité. Les droits linguistiques sont énumérés aux articles 16 à 20 et 23 de la </a:t>
            </a:r>
            <a:r>
              <a:rPr lang="fr-CA" sz="1200" i="1" kern="1200" dirty="0" smtClean="0">
                <a:solidFill>
                  <a:schemeClr val="tx1"/>
                </a:solidFill>
                <a:effectLst/>
                <a:latin typeface="+mn-lt"/>
                <a:ea typeface="+mn-ea"/>
                <a:cs typeface="+mn-cs"/>
              </a:rPr>
              <a:t>Charte canadienne des droits et libertés.</a:t>
            </a:r>
            <a:endParaRPr lang="fr-CA" sz="1200" kern="1200" dirty="0" smtClean="0">
              <a:solidFill>
                <a:schemeClr val="tx1"/>
              </a:solidFill>
              <a:effectLst/>
              <a:latin typeface="+mn-lt"/>
              <a:ea typeface="+mn-ea"/>
              <a:cs typeface="+mn-cs"/>
            </a:endParaRPr>
          </a:p>
          <a:p>
            <a:endParaRPr lang="fr-CA" dirty="0"/>
          </a:p>
        </p:txBody>
      </p:sp>
      <p:sp>
        <p:nvSpPr>
          <p:cNvPr id="4" name="Espace réservé du numéro de diapositive 3"/>
          <p:cNvSpPr>
            <a:spLocks noGrp="1"/>
          </p:cNvSpPr>
          <p:nvPr>
            <p:ph type="sldNum" sz="quarter" idx="10"/>
          </p:nvPr>
        </p:nvSpPr>
        <p:spPr/>
        <p:txBody>
          <a:bodyPr/>
          <a:lstStyle/>
          <a:p>
            <a:fld id="{74949294-CCB7-4184-A8A1-A7FCB59D1137}" type="slidenum">
              <a:rPr lang="fr-CA" smtClean="0"/>
              <a:pPr/>
              <a:t>9</a:t>
            </a:fld>
            <a:endParaRPr lang="fr-CA"/>
          </a:p>
        </p:txBody>
      </p:sp>
    </p:spTree>
    <p:extLst>
      <p:ext uri="{BB962C8B-B14F-4D97-AF65-F5344CB8AC3E}">
        <p14:creationId xmlns:p14="http://schemas.microsoft.com/office/powerpoint/2010/main" val="24176454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fr-CA" smtClean="0"/>
              <a:t>Modifiez le style du titre</a:t>
            </a:r>
            <a:endParaRPr lang="fr-CA"/>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fr-CA" smtClean="0"/>
              <a:t>Modifiez le style des sous-titres du masque</a:t>
            </a:r>
            <a:endParaRPr lang="fr-CA"/>
          </a:p>
        </p:txBody>
      </p:sp>
      <p:sp>
        <p:nvSpPr>
          <p:cNvPr id="20484" name="Rectangle 4"/>
          <p:cNvSpPr>
            <a:spLocks noGrp="1" noChangeArrowheads="1"/>
          </p:cNvSpPr>
          <p:nvPr>
            <p:ph type="dt" sz="half" idx="2"/>
          </p:nvPr>
        </p:nvSpPr>
        <p:spPr/>
        <p:txBody>
          <a:bodyPr/>
          <a:lstStyle>
            <a:lvl1pPr>
              <a:defRPr/>
            </a:lvl1pPr>
          </a:lstStyle>
          <a:p>
            <a:fld id="{C6BC017E-AA41-490D-B2F5-59600CEBCFB2}" type="datetime1">
              <a:rPr lang="fr-CA" smtClean="0"/>
              <a:pPr/>
              <a:t>2015-11-26</a:t>
            </a:fld>
            <a:endParaRPr lang="fr-CA"/>
          </a:p>
        </p:txBody>
      </p:sp>
      <p:sp>
        <p:nvSpPr>
          <p:cNvPr id="20485" name="Rectangle 5"/>
          <p:cNvSpPr>
            <a:spLocks noGrp="1" noChangeArrowheads="1"/>
          </p:cNvSpPr>
          <p:nvPr>
            <p:ph type="ftr" sz="quarter" idx="3"/>
          </p:nvPr>
        </p:nvSpPr>
        <p:spPr/>
        <p:txBody>
          <a:bodyPr/>
          <a:lstStyle>
            <a:lvl1pPr>
              <a:defRPr/>
            </a:lvl1pPr>
          </a:lstStyle>
          <a:p>
            <a:r>
              <a:rPr lang="fr-CA" dirty="0" smtClean="0"/>
              <a:t>Copyright AJEFO 2015</a:t>
            </a:r>
            <a:endParaRPr lang="fr-CA" dirty="0"/>
          </a:p>
        </p:txBody>
      </p:sp>
      <p:sp>
        <p:nvSpPr>
          <p:cNvPr id="20486" name="Rectangle 6"/>
          <p:cNvSpPr>
            <a:spLocks noGrp="1" noChangeArrowheads="1"/>
          </p:cNvSpPr>
          <p:nvPr>
            <p:ph type="sldNum" sz="quarter" idx="4"/>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Modifiez le style du titre</a:t>
            </a:r>
            <a:endParaRPr lang="fr-CA"/>
          </a:p>
        </p:txBody>
      </p:sp>
      <p:sp>
        <p:nvSpPr>
          <p:cNvPr id="3" name="Vertical Text Placeholder 2"/>
          <p:cNvSpPr>
            <a:spLocks noGrp="1"/>
          </p:cNvSpPr>
          <p:nvPr>
            <p:ph type="body" orient="vert" idx="1"/>
          </p:nvPr>
        </p:nvSpPr>
        <p:spPr/>
        <p:txBody>
          <a:bodyPr vert="eaVert"/>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lvl1pPr>
              <a:defRPr/>
            </a:lvl1pPr>
          </a:lstStyle>
          <a:p>
            <a:fld id="{F3209C0D-3F7B-4156-BA30-4A99AE76B881}" type="datetime1">
              <a:rPr lang="fr-CA" smtClean="0"/>
              <a:pPr/>
              <a:t>2015-11-26</a:t>
            </a:fld>
            <a:endParaRPr lang="fr-CA"/>
          </a:p>
        </p:txBody>
      </p:sp>
      <p:sp>
        <p:nvSpPr>
          <p:cNvPr id="5" name="Footer Placeholder 4"/>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fr-CA" smtClean="0"/>
              <a:t>Modifiez le style du titre</a:t>
            </a:r>
            <a:endParaRPr lang="fr-CA"/>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lvl1pPr>
              <a:defRPr/>
            </a:lvl1pPr>
          </a:lstStyle>
          <a:p>
            <a:fld id="{2EC54DF1-FF95-4B74-B851-53DBF04445C0}" type="datetime1">
              <a:rPr lang="fr-CA" smtClean="0"/>
              <a:pPr/>
              <a:t>2015-11-26</a:t>
            </a:fld>
            <a:endParaRPr lang="fr-CA"/>
          </a:p>
        </p:txBody>
      </p:sp>
      <p:sp>
        <p:nvSpPr>
          <p:cNvPr id="5" name="Footer Placeholder 4"/>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r-FR"/>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fr-CA" smtClean="0"/>
              <a:t>Modifiez le style du titre</a:t>
            </a:r>
            <a:endParaRPr lang="fr-CA"/>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fr-CA" smtClean="0"/>
              <a:t>Modifiez le style des sous-titres du masque</a:t>
            </a:r>
            <a:endParaRPr lang="fr-CA"/>
          </a:p>
        </p:txBody>
      </p:sp>
      <p:sp>
        <p:nvSpPr>
          <p:cNvPr id="27653" name="Rectangle 5"/>
          <p:cNvSpPr>
            <a:spLocks noGrp="1" noChangeArrowheads="1"/>
          </p:cNvSpPr>
          <p:nvPr>
            <p:ph type="dt" sz="half" idx="2"/>
          </p:nvPr>
        </p:nvSpPr>
        <p:spPr/>
        <p:txBody>
          <a:bodyPr/>
          <a:lstStyle>
            <a:lvl1pPr>
              <a:defRPr/>
            </a:lvl1pPr>
          </a:lstStyle>
          <a:p>
            <a:fld id="{78FF42DD-E747-4C49-B522-26520437FAB1}" type="datetime1">
              <a:rPr lang="fr-CA" smtClean="0"/>
              <a:pPr/>
              <a:t>2015-11-26</a:t>
            </a:fld>
            <a:endParaRPr lang="fr-CA"/>
          </a:p>
        </p:txBody>
      </p:sp>
      <p:sp>
        <p:nvSpPr>
          <p:cNvPr id="27654" name="Rectangle 6"/>
          <p:cNvSpPr>
            <a:spLocks noGrp="1" noChangeArrowheads="1"/>
          </p:cNvSpPr>
          <p:nvPr>
            <p:ph type="ftr" sz="quarter" idx="3"/>
          </p:nvPr>
        </p:nvSpPr>
        <p:spPr/>
        <p:txBody>
          <a:bodyPr/>
          <a:lstStyle>
            <a:lvl1pPr>
              <a:defRPr/>
            </a:lvl1pPr>
          </a:lstStyle>
          <a:p>
            <a:r>
              <a:rPr lang="fr-CA" dirty="0" smtClean="0"/>
              <a:t>Copyright AJEFO 2015</a:t>
            </a:r>
            <a:endParaRPr lang="fr-CA" dirty="0"/>
          </a:p>
        </p:txBody>
      </p:sp>
      <p:sp>
        <p:nvSpPr>
          <p:cNvPr id="27655" name="Rectangle 7"/>
          <p:cNvSpPr>
            <a:spLocks noGrp="1" noChangeArrowheads="1"/>
          </p:cNvSpPr>
          <p:nvPr>
            <p:ph type="sldNum" sz="quarter" idx="4"/>
          </p:nvPr>
        </p:nvSpPr>
        <p:spPr/>
        <p:txBody>
          <a:bodyPr/>
          <a:lstStyle>
            <a:lvl1pPr>
              <a:defRPr/>
            </a:lvl1pPr>
          </a:lstStyle>
          <a:p>
            <a:fld id="{8A82ADE8-D35A-47B3-9924-513F4A3EB218}" type="slidenum">
              <a:rPr lang="fr-CA" smtClean="0"/>
              <a:pPr/>
              <a:t>‹N°›</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Modifiez le style du titre</a:t>
            </a:r>
            <a:endParaRPr lang="fr-CA"/>
          </a:p>
        </p:txBody>
      </p:sp>
      <p:sp>
        <p:nvSpPr>
          <p:cNvPr id="3" name="Content Placeholder 2"/>
          <p:cNvSpPr>
            <a:spLocks noGrp="1"/>
          </p:cNvSpPr>
          <p:nvPr>
            <p:ph idx="1"/>
          </p:nvPr>
        </p:nvSpPr>
        <p:spPr/>
        <p:txBody>
          <a:body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lvl1pPr>
              <a:defRPr/>
            </a:lvl1pPr>
          </a:lstStyle>
          <a:p>
            <a:fld id="{97EFBCC1-C63D-4E82-9761-B174FF725818}" type="datetime1">
              <a:rPr lang="fr-CA" smtClean="0"/>
              <a:pPr/>
              <a:t>2015-11-26</a:t>
            </a:fld>
            <a:endParaRPr lang="fr-CA"/>
          </a:p>
        </p:txBody>
      </p:sp>
      <p:sp>
        <p:nvSpPr>
          <p:cNvPr id="5" name="Footer Placeholder 4"/>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lvl1pPr>
              <a:defRPr/>
            </a:lvl1pPr>
          </a:lstStyle>
          <a:p>
            <a:fld id="{0D079A9E-49E5-4B44-A17A-1B27FC40AA2E}" type="slidenum">
              <a:rPr lang="fr-CA" smtClean="0"/>
              <a:pPr/>
              <a:t>‹N°›</a:t>
            </a:fld>
            <a:endParaRPr lang="fr-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Modifiez le style du titre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smtClean="0"/>
              <a:t>Modifiez les styles du texte du masque</a:t>
            </a:r>
          </a:p>
        </p:txBody>
      </p:sp>
      <p:sp>
        <p:nvSpPr>
          <p:cNvPr id="4" name="Date Placeholder 3"/>
          <p:cNvSpPr>
            <a:spLocks noGrp="1"/>
          </p:cNvSpPr>
          <p:nvPr>
            <p:ph type="dt" sz="half" idx="10"/>
          </p:nvPr>
        </p:nvSpPr>
        <p:spPr/>
        <p:txBody>
          <a:bodyPr/>
          <a:lstStyle>
            <a:lvl1pPr>
              <a:defRPr/>
            </a:lvl1pPr>
          </a:lstStyle>
          <a:p>
            <a:fld id="{80477479-6400-4D8B-B17A-DB35E79C9424}" type="datetime1">
              <a:rPr lang="fr-CA" smtClean="0"/>
              <a:pPr/>
              <a:t>2015-11-26</a:t>
            </a:fld>
            <a:endParaRPr lang="fr-CA"/>
          </a:p>
        </p:txBody>
      </p:sp>
      <p:sp>
        <p:nvSpPr>
          <p:cNvPr id="5" name="Footer Placeholder 4"/>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lvl1pPr>
              <a:defRPr/>
            </a:lvl1pPr>
          </a:lstStyle>
          <a:p>
            <a:fld id="{119DE036-4538-45B5-BC01-1D4AADE9E653}" type="slidenum">
              <a:rPr lang="fr-CA" smtClean="0"/>
              <a:pPr/>
              <a:t>‹N°›</a:t>
            </a:fld>
            <a:endParaRPr lang="fr-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Modifiez le style du titre</a:t>
            </a:r>
            <a:endParaRPr lang="fr-CA"/>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Date Placeholder 4"/>
          <p:cNvSpPr>
            <a:spLocks noGrp="1"/>
          </p:cNvSpPr>
          <p:nvPr>
            <p:ph type="dt" sz="half" idx="10"/>
          </p:nvPr>
        </p:nvSpPr>
        <p:spPr/>
        <p:txBody>
          <a:bodyPr/>
          <a:lstStyle>
            <a:lvl1pPr>
              <a:defRPr/>
            </a:lvl1pPr>
          </a:lstStyle>
          <a:p>
            <a:fld id="{CDB272AE-0561-4296-B926-3E20863C006E}" type="datetime1">
              <a:rPr lang="fr-CA" smtClean="0"/>
              <a:pPr/>
              <a:t>2015-11-26</a:t>
            </a:fld>
            <a:endParaRPr lang="fr-CA"/>
          </a:p>
        </p:txBody>
      </p:sp>
      <p:sp>
        <p:nvSpPr>
          <p:cNvPr id="6" name="Footer Placeholder 5"/>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lvl1pPr>
              <a:defRPr/>
            </a:lvl1pPr>
          </a:lstStyle>
          <a:p>
            <a:fld id="{E67D626B-B54D-4C3F-8629-E9FE8B426245}" type="slidenum">
              <a:rPr lang="fr-CA" smtClean="0"/>
              <a:pPr/>
              <a:t>‹N°›</a:t>
            </a:fld>
            <a:endParaRPr lang="fr-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smtClean="0"/>
              <a:t>Modifiez le style du titre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7" name="Date Placeholder 6"/>
          <p:cNvSpPr>
            <a:spLocks noGrp="1"/>
          </p:cNvSpPr>
          <p:nvPr>
            <p:ph type="dt" sz="half" idx="10"/>
          </p:nvPr>
        </p:nvSpPr>
        <p:spPr/>
        <p:txBody>
          <a:bodyPr/>
          <a:lstStyle>
            <a:lvl1pPr>
              <a:defRPr/>
            </a:lvl1pPr>
          </a:lstStyle>
          <a:p>
            <a:fld id="{5B958B5F-FA3F-4BE8-9B65-D6B617CDB943}" type="datetime1">
              <a:rPr lang="fr-CA" smtClean="0"/>
              <a:pPr/>
              <a:t>2015-11-26</a:t>
            </a:fld>
            <a:endParaRPr lang="fr-CA"/>
          </a:p>
        </p:txBody>
      </p:sp>
      <p:sp>
        <p:nvSpPr>
          <p:cNvPr id="8" name="Footer Placeholder 7"/>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9" name="Slide Number Placeholder 8"/>
          <p:cNvSpPr>
            <a:spLocks noGrp="1"/>
          </p:cNvSpPr>
          <p:nvPr>
            <p:ph type="sldNum" sz="quarter" idx="12"/>
          </p:nvPr>
        </p:nvSpPr>
        <p:spPr/>
        <p:txBody>
          <a:bodyPr/>
          <a:lstStyle>
            <a:lvl1pPr>
              <a:defRPr/>
            </a:lvl1pPr>
          </a:lstStyle>
          <a:p>
            <a:fld id="{0FDA4E74-C1DF-40A8-986B-4446AA740E54}" type="slidenum">
              <a:rPr lang="fr-CA" smtClean="0"/>
              <a:pPr/>
              <a:t>‹N°›</a:t>
            </a:fld>
            <a:endParaRPr lang="fr-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Modifiez le style du titre</a:t>
            </a:r>
            <a:endParaRPr lang="fr-CA"/>
          </a:p>
        </p:txBody>
      </p:sp>
      <p:sp>
        <p:nvSpPr>
          <p:cNvPr id="3" name="Date Placeholder 2"/>
          <p:cNvSpPr>
            <a:spLocks noGrp="1"/>
          </p:cNvSpPr>
          <p:nvPr>
            <p:ph type="dt" sz="half" idx="10"/>
          </p:nvPr>
        </p:nvSpPr>
        <p:spPr/>
        <p:txBody>
          <a:bodyPr/>
          <a:lstStyle>
            <a:lvl1pPr>
              <a:defRPr/>
            </a:lvl1pPr>
          </a:lstStyle>
          <a:p>
            <a:fld id="{6CA7A34E-01A2-4039-AB60-D08380AD66FB}" type="datetime1">
              <a:rPr lang="fr-CA" smtClean="0"/>
              <a:pPr/>
              <a:t>2015-11-26</a:t>
            </a:fld>
            <a:endParaRPr lang="fr-CA"/>
          </a:p>
        </p:txBody>
      </p:sp>
      <p:sp>
        <p:nvSpPr>
          <p:cNvPr id="4" name="Footer Placeholder 3"/>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5" name="Slide Number Placeholder 4"/>
          <p:cNvSpPr>
            <a:spLocks noGrp="1"/>
          </p:cNvSpPr>
          <p:nvPr>
            <p:ph type="sldNum" sz="quarter" idx="12"/>
          </p:nvPr>
        </p:nvSpPr>
        <p:spPr/>
        <p:txBody>
          <a:bodyPr/>
          <a:lstStyle>
            <a:lvl1pPr>
              <a:defRPr/>
            </a:lvl1pPr>
          </a:lstStyle>
          <a:p>
            <a:fld id="{7EC5A144-AC67-4613-9EF8-D83BA2A297BF}" type="slidenum">
              <a:rPr lang="fr-CA" smtClean="0"/>
              <a:pPr/>
              <a:t>‹N°›</a:t>
            </a:fld>
            <a:endParaRPr lang="fr-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BB1E11F-EAB7-4A38-BE2C-619E2D87ED2B}" type="datetime1">
              <a:rPr lang="fr-CA" smtClean="0"/>
              <a:pPr/>
              <a:t>2015-11-26</a:t>
            </a:fld>
            <a:endParaRPr lang="fr-CA"/>
          </a:p>
        </p:txBody>
      </p:sp>
      <p:sp>
        <p:nvSpPr>
          <p:cNvPr id="3" name="Footer Placeholder 2"/>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4" name="Slide Number Placeholder 3"/>
          <p:cNvSpPr>
            <a:spLocks noGrp="1"/>
          </p:cNvSpPr>
          <p:nvPr>
            <p:ph type="sldNum" sz="quarter" idx="12"/>
          </p:nvPr>
        </p:nvSpPr>
        <p:spPr/>
        <p:txBody>
          <a:bodyPr/>
          <a:lstStyle>
            <a:lvl1pPr>
              <a:defRPr/>
            </a:lvl1pPr>
          </a:lstStyle>
          <a:p>
            <a:fld id="{D036A750-1AE8-4E85-8668-E80EA5A07811}" type="slidenum">
              <a:rPr lang="fr-CA" smtClean="0"/>
              <a:pPr/>
              <a:t>‹N°›</a:t>
            </a:fld>
            <a:endParaRPr lang="fr-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CA" smtClean="0"/>
              <a:t>Modifiez le style du titre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Modifiez les styles du texte du masque</a:t>
            </a:r>
          </a:p>
        </p:txBody>
      </p:sp>
      <p:sp>
        <p:nvSpPr>
          <p:cNvPr id="5" name="Date Placeholder 4"/>
          <p:cNvSpPr>
            <a:spLocks noGrp="1"/>
          </p:cNvSpPr>
          <p:nvPr>
            <p:ph type="dt" sz="half" idx="10"/>
          </p:nvPr>
        </p:nvSpPr>
        <p:spPr/>
        <p:txBody>
          <a:bodyPr/>
          <a:lstStyle>
            <a:lvl1pPr>
              <a:defRPr/>
            </a:lvl1pPr>
          </a:lstStyle>
          <a:p>
            <a:fld id="{4A2A2F89-556B-4300-BAD5-DE7253A074B5}" type="datetime1">
              <a:rPr lang="fr-CA" smtClean="0"/>
              <a:pPr/>
              <a:t>2015-11-26</a:t>
            </a:fld>
            <a:endParaRPr lang="fr-CA"/>
          </a:p>
        </p:txBody>
      </p:sp>
      <p:sp>
        <p:nvSpPr>
          <p:cNvPr id="6" name="Footer Placeholder 5"/>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lvl1pPr>
              <a:defRPr/>
            </a:lvl1pPr>
          </a:lstStyle>
          <a:p>
            <a:fld id="{88718B54-E9A7-414D-ADFB-193B9883A90C}"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Modifiez le style du titre</a:t>
            </a:r>
            <a:endParaRPr lang="fr-CA"/>
          </a:p>
        </p:txBody>
      </p:sp>
      <p:sp>
        <p:nvSpPr>
          <p:cNvPr id="3" name="Content Placeholder 2"/>
          <p:cNvSpPr>
            <a:spLocks noGrp="1"/>
          </p:cNvSpPr>
          <p:nvPr>
            <p:ph idx="1"/>
          </p:nvPr>
        </p:nvSpPr>
        <p:spPr/>
        <p:txBody>
          <a:body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lvl1pPr>
              <a:defRPr/>
            </a:lvl1pPr>
          </a:lstStyle>
          <a:p>
            <a:fld id="{DCBAD68A-E570-454F-B7B9-9C345337F47B}" type="datetime1">
              <a:rPr lang="fr-CA" smtClean="0"/>
              <a:pPr/>
              <a:t>2015-11-26</a:t>
            </a:fld>
            <a:endParaRPr lang="fr-CA"/>
          </a:p>
        </p:txBody>
      </p:sp>
      <p:sp>
        <p:nvSpPr>
          <p:cNvPr id="5" name="Footer Placeholder 4"/>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CA" smtClean="0"/>
              <a:t>Modifiez le style du titre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Cliquez sur l'icône pour ajouter une image</a:t>
            </a:r>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Modifiez les styles du texte du masque</a:t>
            </a:r>
          </a:p>
        </p:txBody>
      </p:sp>
      <p:sp>
        <p:nvSpPr>
          <p:cNvPr id="5" name="Date Placeholder 4"/>
          <p:cNvSpPr>
            <a:spLocks noGrp="1"/>
          </p:cNvSpPr>
          <p:nvPr>
            <p:ph type="dt" sz="half" idx="10"/>
          </p:nvPr>
        </p:nvSpPr>
        <p:spPr/>
        <p:txBody>
          <a:bodyPr/>
          <a:lstStyle>
            <a:lvl1pPr>
              <a:defRPr/>
            </a:lvl1pPr>
          </a:lstStyle>
          <a:p>
            <a:fld id="{9F7FCBD7-9416-40D8-ACEE-9F4C786D08E2}" type="datetime1">
              <a:rPr lang="fr-CA" smtClean="0"/>
              <a:pPr/>
              <a:t>2015-11-26</a:t>
            </a:fld>
            <a:endParaRPr lang="fr-CA"/>
          </a:p>
        </p:txBody>
      </p:sp>
      <p:sp>
        <p:nvSpPr>
          <p:cNvPr id="6" name="Footer Placeholder 5"/>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lvl1pPr>
              <a:defRPr/>
            </a:lvl1pPr>
          </a:lstStyle>
          <a:p>
            <a:fld id="{47569225-B987-47A3-AC5B-51926DB3CBFF}" type="slidenum">
              <a:rPr lang="fr-CA" smtClean="0"/>
              <a:pPr/>
              <a:t>‹N°›</a:t>
            </a:fld>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Modifiez le style du titre</a:t>
            </a:r>
            <a:endParaRPr lang="fr-CA"/>
          </a:p>
        </p:txBody>
      </p:sp>
      <p:sp>
        <p:nvSpPr>
          <p:cNvPr id="3" name="Vertical Text Placeholder 2"/>
          <p:cNvSpPr>
            <a:spLocks noGrp="1"/>
          </p:cNvSpPr>
          <p:nvPr>
            <p:ph type="body" orient="vert" idx="1"/>
          </p:nvPr>
        </p:nvSpPr>
        <p:spPr/>
        <p:txBody>
          <a:bodyPr vert="eaVert"/>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lvl1pPr>
              <a:defRPr/>
            </a:lvl1pPr>
          </a:lstStyle>
          <a:p>
            <a:fld id="{B8DD137D-49A5-4D25-B642-EDBBA7F061E9}" type="datetime1">
              <a:rPr lang="fr-CA" smtClean="0"/>
              <a:pPr/>
              <a:t>2015-11-26</a:t>
            </a:fld>
            <a:endParaRPr lang="fr-CA"/>
          </a:p>
        </p:txBody>
      </p:sp>
      <p:sp>
        <p:nvSpPr>
          <p:cNvPr id="5" name="Footer Placeholder 4"/>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lvl1pPr>
              <a:defRPr/>
            </a:lvl1pPr>
          </a:lstStyle>
          <a:p>
            <a:fld id="{4C47DE46-3D57-430A-8138-8FF755A3C6D9}" type="slidenum">
              <a:rPr lang="fr-CA" smtClean="0"/>
              <a:pPr/>
              <a:t>‹N°›</a:t>
            </a:fld>
            <a:endParaRPr lang="fr-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fr-CA" smtClean="0"/>
              <a:t>Modifiez le style du titre</a:t>
            </a:r>
            <a:endParaRPr lang="fr-CA"/>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Date Placeholder 3"/>
          <p:cNvSpPr>
            <a:spLocks noGrp="1"/>
          </p:cNvSpPr>
          <p:nvPr>
            <p:ph type="dt" sz="half" idx="10"/>
          </p:nvPr>
        </p:nvSpPr>
        <p:spPr/>
        <p:txBody>
          <a:bodyPr/>
          <a:lstStyle>
            <a:lvl1pPr>
              <a:defRPr/>
            </a:lvl1pPr>
          </a:lstStyle>
          <a:p>
            <a:fld id="{DA539ECA-DDEC-4F44-8DC9-CC79CE56D3BA}" type="datetime1">
              <a:rPr lang="fr-CA" smtClean="0"/>
              <a:pPr/>
              <a:t>2015-11-26</a:t>
            </a:fld>
            <a:endParaRPr lang="fr-CA"/>
          </a:p>
        </p:txBody>
      </p:sp>
      <p:sp>
        <p:nvSpPr>
          <p:cNvPr id="5" name="Footer Placeholder 4"/>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lvl1pPr>
              <a:defRPr/>
            </a:lvl1pPr>
          </a:lstStyle>
          <a:p>
            <a:fld id="{85E97333-8B01-4B42-819C-C3C2BFF7F890}" type="slidenum">
              <a:rPr lang="fr-CA" smtClean="0"/>
              <a:pPr/>
              <a:t>‹N°›</a:t>
            </a:fld>
            <a:endParaRPr lang="fr-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fr-FR" smtClean="0"/>
              <a:t>Modifiez le style du titre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845AFD0B-7331-42E3-B1A2-FBA6AE1AE621}"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D37C7BCE-6051-4E8C-99AF-721529A06446}" type="slidenum">
              <a:rPr lang="fr-CA" smtClean="0"/>
              <a:pPr/>
              <a:t>‹N°›</a:t>
            </a:fld>
            <a:endParaRPr lang="fr-CA"/>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D17AE43E-2884-4E9E-9219-E87238054E87}"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D37C7BCE-6051-4E8C-99AF-721529A06446}" type="slidenum">
              <a:rPr lang="fr-CA" smtClean="0"/>
              <a:pPr/>
              <a:t>‹N°›</a:t>
            </a:fld>
            <a:endParaRPr lang="fr-CA"/>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fr-FR" smtClean="0"/>
              <a:t>Modifiez les styles du texte du masque</a:t>
            </a:r>
          </a:p>
        </p:txBody>
      </p:sp>
      <p:sp>
        <p:nvSpPr>
          <p:cNvPr id="4" name="Date Placeholder 3"/>
          <p:cNvSpPr>
            <a:spLocks noGrp="1"/>
          </p:cNvSpPr>
          <p:nvPr>
            <p:ph type="dt" sz="half" idx="10"/>
          </p:nvPr>
        </p:nvSpPr>
        <p:spPr/>
        <p:txBody>
          <a:bodyPr/>
          <a:lstStyle/>
          <a:p>
            <a:fld id="{CFE2A6EE-2E98-4C07-8CA1-46DFDFA78EF5}"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D37C7BCE-6051-4E8C-99AF-721529A06446}" type="slidenum">
              <a:rPr lang="fr-CA" smtClean="0"/>
              <a:pPr/>
              <a:t>‹N°›</a:t>
            </a:fld>
            <a:endParaRPr lang="fr-CA"/>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E404C18D-1680-4514-8C73-CB6FBEF973DD}" type="datetime1">
              <a:rPr lang="fr-CA" smtClean="0"/>
              <a:pPr/>
              <a:t>2015-11-26</a:t>
            </a:fld>
            <a:endParaRPr lang="fr-CA"/>
          </a:p>
        </p:txBody>
      </p:sp>
      <p:sp>
        <p:nvSpPr>
          <p:cNvPr id="6" name="Footer Placeholder 5"/>
          <p:cNvSpPr>
            <a:spLocks noGrp="1"/>
          </p:cNvSpPr>
          <p:nvPr>
            <p:ph type="ftr" sz="quarter" idx="11"/>
          </p:nvPr>
        </p:nvSpPr>
        <p:spPr/>
        <p:txBody>
          <a:body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p>
            <a:fld id="{D37C7BCE-6051-4E8C-99AF-721529A06446}" type="slidenum">
              <a:rPr lang="fr-CA" smtClean="0"/>
              <a:pPr/>
              <a:t>‹N°›</a:t>
            </a:fld>
            <a:endParaRPr lang="fr-CA"/>
          </a:p>
        </p:txBody>
      </p:sp>
      <p:sp>
        <p:nvSpPr>
          <p:cNvPr id="8" name="Title 7"/>
          <p:cNvSpPr>
            <a:spLocks noGrp="1"/>
          </p:cNvSpPr>
          <p:nvPr>
            <p:ph type="title"/>
          </p:nvPr>
        </p:nvSpPr>
        <p:spPr/>
        <p:txBody>
          <a:bodyPr/>
          <a:lstStyle/>
          <a:p>
            <a:r>
              <a:rPr lang="fr-FR" smtClean="0"/>
              <a:t>Modifiez le style du titre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fr-FR" smtClean="0"/>
              <a:t>Modifiez les styles du texte du masque</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AE9A9C6-9EAF-4975-8C8F-23F12F8F333C}" type="datetime1">
              <a:rPr lang="fr-CA" smtClean="0"/>
              <a:pPr/>
              <a:t>2015-11-26</a:t>
            </a:fld>
            <a:endParaRPr lang="fr-CA"/>
          </a:p>
        </p:txBody>
      </p:sp>
      <p:sp>
        <p:nvSpPr>
          <p:cNvPr id="8" name="Footer Placeholder 7"/>
          <p:cNvSpPr>
            <a:spLocks noGrp="1"/>
          </p:cNvSpPr>
          <p:nvPr>
            <p:ph type="ftr" sz="quarter" idx="11"/>
          </p:nvPr>
        </p:nvSpPr>
        <p:spPr/>
        <p:txBody>
          <a:bodyPr/>
          <a:lstStyle/>
          <a:p>
            <a:r>
              <a:rPr lang="fr-CA" dirty="0" smtClean="0"/>
              <a:t>Copyright AJEFO 2015</a:t>
            </a:r>
            <a:endParaRPr lang="fr-CA" dirty="0"/>
          </a:p>
        </p:txBody>
      </p:sp>
      <p:sp>
        <p:nvSpPr>
          <p:cNvPr id="9" name="Slide Number Placeholder 8"/>
          <p:cNvSpPr>
            <a:spLocks noGrp="1"/>
          </p:cNvSpPr>
          <p:nvPr>
            <p:ph type="sldNum" sz="quarter" idx="12"/>
          </p:nvPr>
        </p:nvSpPr>
        <p:spPr/>
        <p:txBody>
          <a:bodyPr/>
          <a:lstStyle/>
          <a:p>
            <a:fld id="{D37C7BCE-6051-4E8C-99AF-721529A06446}" type="slidenum">
              <a:rPr lang="fr-CA" smtClean="0"/>
              <a:pPr/>
              <a:t>‹N°›</a:t>
            </a:fld>
            <a:endParaRPr lang="fr-CA"/>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4C12832A-1A6A-4C26-99F0-A320D233BE52}" type="datetime1">
              <a:rPr lang="fr-CA" smtClean="0"/>
              <a:pPr/>
              <a:t>2015-11-26</a:t>
            </a:fld>
            <a:endParaRPr lang="fr-CA"/>
          </a:p>
        </p:txBody>
      </p:sp>
      <p:sp>
        <p:nvSpPr>
          <p:cNvPr id="4" name="Footer Placeholder 3"/>
          <p:cNvSpPr>
            <a:spLocks noGrp="1"/>
          </p:cNvSpPr>
          <p:nvPr>
            <p:ph type="ftr" sz="quarter" idx="11"/>
          </p:nvPr>
        </p:nvSpPr>
        <p:spPr/>
        <p:txBody>
          <a:bodyPr/>
          <a:lstStyle/>
          <a:p>
            <a:r>
              <a:rPr lang="fr-CA" dirty="0" smtClean="0"/>
              <a:t>Copyright AJEFO 2015</a:t>
            </a:r>
            <a:endParaRPr lang="fr-CA" dirty="0"/>
          </a:p>
        </p:txBody>
      </p:sp>
      <p:sp>
        <p:nvSpPr>
          <p:cNvPr id="5" name="Slide Number Placeholder 4"/>
          <p:cNvSpPr>
            <a:spLocks noGrp="1"/>
          </p:cNvSpPr>
          <p:nvPr>
            <p:ph type="sldNum" sz="quarter" idx="12"/>
          </p:nvPr>
        </p:nvSpPr>
        <p:spPr/>
        <p:txBody>
          <a:bodyPr/>
          <a:lstStyle/>
          <a:p>
            <a:fld id="{D37C7BCE-6051-4E8C-99AF-721529A06446}" type="slidenum">
              <a:rPr lang="fr-CA" smtClean="0"/>
              <a:pPr/>
              <a:t>‹N°›</a:t>
            </a:fld>
            <a:endParaRPr lang="fr-CA"/>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3F5AD-0F36-4BFC-AA16-7376CB2A15B3}" type="datetime1">
              <a:rPr lang="fr-CA" smtClean="0"/>
              <a:pPr/>
              <a:t>2015-11-26</a:t>
            </a:fld>
            <a:endParaRPr lang="fr-CA"/>
          </a:p>
        </p:txBody>
      </p:sp>
      <p:sp>
        <p:nvSpPr>
          <p:cNvPr id="3" name="Footer Placeholder 2"/>
          <p:cNvSpPr>
            <a:spLocks noGrp="1"/>
          </p:cNvSpPr>
          <p:nvPr>
            <p:ph type="ftr" sz="quarter" idx="11"/>
          </p:nvPr>
        </p:nvSpPr>
        <p:spPr/>
        <p:txBody>
          <a:bodyPr/>
          <a:lstStyle/>
          <a:p>
            <a:r>
              <a:rPr lang="fr-CA" dirty="0" smtClean="0"/>
              <a:t>Copyright AJEFO 2015</a:t>
            </a:r>
            <a:endParaRPr lang="fr-CA" dirty="0"/>
          </a:p>
        </p:txBody>
      </p:sp>
      <p:sp>
        <p:nvSpPr>
          <p:cNvPr id="4" name="Slide Number Placeholder 3"/>
          <p:cNvSpPr>
            <a:spLocks noGrp="1"/>
          </p:cNvSpPr>
          <p:nvPr>
            <p:ph type="sldNum" sz="quarter" idx="12"/>
          </p:nvPr>
        </p:nvSpPr>
        <p:spPr/>
        <p:txBody>
          <a:bodyPr/>
          <a:lstStyle/>
          <a:p>
            <a:fld id="{D37C7BCE-6051-4E8C-99AF-721529A06446}"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CA" smtClean="0"/>
              <a:t>Modifiez le style du titre</a:t>
            </a:r>
            <a:endParaRPr lang="fr-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smtClean="0"/>
              <a:t>Modifiez les styles du texte du masque</a:t>
            </a:r>
          </a:p>
        </p:txBody>
      </p:sp>
      <p:sp>
        <p:nvSpPr>
          <p:cNvPr id="4" name="Date Placeholder 3"/>
          <p:cNvSpPr>
            <a:spLocks noGrp="1"/>
          </p:cNvSpPr>
          <p:nvPr>
            <p:ph type="dt" sz="half" idx="10"/>
          </p:nvPr>
        </p:nvSpPr>
        <p:spPr/>
        <p:txBody>
          <a:bodyPr/>
          <a:lstStyle>
            <a:lvl1pPr>
              <a:defRPr/>
            </a:lvl1pPr>
          </a:lstStyle>
          <a:p>
            <a:fld id="{DC193C3F-534B-46C5-9912-4C2EF7CAA976}" type="datetime1">
              <a:rPr lang="fr-CA" smtClean="0"/>
              <a:pPr/>
              <a:t>2015-11-26</a:t>
            </a:fld>
            <a:endParaRPr lang="fr-CA"/>
          </a:p>
        </p:txBody>
      </p:sp>
      <p:sp>
        <p:nvSpPr>
          <p:cNvPr id="5" name="Footer Placeholder 4"/>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mtClean="0"/>
              <a:t>Modifiez le style du titre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fr-FR" smtClean="0"/>
              <a:t>Modifiez les styles du texte du masque</a:t>
            </a:r>
          </a:p>
        </p:txBody>
      </p:sp>
      <p:sp>
        <p:nvSpPr>
          <p:cNvPr id="5" name="Date Placeholder 4"/>
          <p:cNvSpPr>
            <a:spLocks noGrp="1"/>
          </p:cNvSpPr>
          <p:nvPr>
            <p:ph type="dt" sz="half" idx="10"/>
          </p:nvPr>
        </p:nvSpPr>
        <p:spPr/>
        <p:txBody>
          <a:bodyPr/>
          <a:lstStyle/>
          <a:p>
            <a:fld id="{0A0CDE6D-9C80-4190-A9C4-C3F291AB08B5}" type="datetime1">
              <a:rPr lang="fr-CA" smtClean="0"/>
              <a:pPr/>
              <a:t>2015-11-26</a:t>
            </a:fld>
            <a:endParaRPr lang="fr-CA"/>
          </a:p>
        </p:txBody>
      </p:sp>
      <p:sp>
        <p:nvSpPr>
          <p:cNvPr id="6" name="Footer Placeholder 5"/>
          <p:cNvSpPr>
            <a:spLocks noGrp="1"/>
          </p:cNvSpPr>
          <p:nvPr>
            <p:ph type="ftr" sz="quarter" idx="11"/>
          </p:nvPr>
        </p:nvSpPr>
        <p:spPr/>
        <p:txBody>
          <a:bodyPr/>
          <a:lstStyle>
            <a:lvl1pPr>
              <a:defRPr>
                <a:solidFill>
                  <a:schemeClr val="tx2"/>
                </a:solidFill>
              </a:defRPr>
            </a:lvl1pPr>
          </a:lstStyle>
          <a:p>
            <a:r>
              <a:rPr lang="fr-CA" dirty="0" smtClean="0"/>
              <a:t>Copyright AJEFO 2015</a:t>
            </a:r>
            <a:endParaRPr lang="fr-CA"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37C7BCE-6051-4E8C-99AF-721529A06446}" type="slidenum">
              <a:rPr lang="fr-CA" smtClean="0"/>
              <a:pPr/>
              <a:t>‹N°›</a:t>
            </a:fld>
            <a:endParaRPr lang="fr-CA"/>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fr-FR" smtClean="0"/>
              <a:t>Cliquez sur l'icône pour ajouter une image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fr-FR" smtClean="0"/>
              <a:t>Modifiez le style du titre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88405CF-63D7-42A6-A722-9CDA0E3B96CF}" type="datetime1">
              <a:rPr lang="fr-CA" smtClean="0"/>
              <a:pPr/>
              <a:t>2015-11-26</a:t>
            </a:fld>
            <a:endParaRPr lang="fr-CA"/>
          </a:p>
        </p:txBody>
      </p:sp>
      <p:sp>
        <p:nvSpPr>
          <p:cNvPr id="6" name="Footer Placeholder 5"/>
          <p:cNvSpPr>
            <a:spLocks noGrp="1"/>
          </p:cNvSpPr>
          <p:nvPr>
            <p:ph type="ftr" sz="quarter" idx="11"/>
          </p:nvPr>
        </p:nvSpPr>
        <p:spPr/>
        <p:txBody>
          <a:body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p>
            <a:fld id="{D37C7BCE-6051-4E8C-99AF-721529A06446}" type="slidenum">
              <a:rPr lang="fr-CA" smtClean="0"/>
              <a:pPr/>
              <a:t>‹N°›</a:t>
            </a:fld>
            <a:endParaRPr lang="fr-CA"/>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1AA0591-03F5-4DE3-A467-A9305449063E}"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D37C7BCE-6051-4E8C-99AF-721529A06446}" type="slidenum">
              <a:rPr lang="fr-CA" smtClean="0"/>
              <a:pPr/>
              <a:t>‹N°›</a:t>
            </a:fld>
            <a:endParaRPr lang="fr-CA"/>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3CAC1E02-3647-48F9-B0C6-8AE340333F03}" type="datetime1">
              <a:rPr lang="fr-CA" smtClean="0"/>
              <a:pPr/>
              <a:t>2015-11-26</a:t>
            </a:fld>
            <a:endParaRPr lang="fr-CA"/>
          </a:p>
        </p:txBody>
      </p:sp>
      <p:sp>
        <p:nvSpPr>
          <p:cNvPr id="5" name="Footer Placeholder 4"/>
          <p:cNvSpPr>
            <a:spLocks noGrp="1"/>
          </p:cNvSpPr>
          <p:nvPr>
            <p:ph type="ftr" sz="quarter" idx="11"/>
          </p:nvPr>
        </p:nvSpPr>
        <p:spPr/>
        <p:txBody>
          <a:bodyPr/>
          <a:lstStyle/>
          <a:p>
            <a:r>
              <a:rPr lang="fr-CA" dirty="0" smtClean="0"/>
              <a:t>Copyright AJEFO 2015</a:t>
            </a:r>
            <a:endParaRPr lang="fr-CA" dirty="0"/>
          </a:p>
        </p:txBody>
      </p:sp>
      <p:sp>
        <p:nvSpPr>
          <p:cNvPr id="6" name="Slide Number Placeholder 5"/>
          <p:cNvSpPr>
            <a:spLocks noGrp="1"/>
          </p:cNvSpPr>
          <p:nvPr>
            <p:ph type="sldNum" sz="quarter" idx="12"/>
          </p:nvPr>
        </p:nvSpPr>
        <p:spPr/>
        <p:txBody>
          <a:bodyPr/>
          <a:lstStyle/>
          <a:p>
            <a:fld id="{D37C7BCE-6051-4E8C-99AF-721529A06446}"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Modifiez le style du titre</a:t>
            </a:r>
            <a:endParaRPr lang="fr-CA"/>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Date Placeholder 4"/>
          <p:cNvSpPr>
            <a:spLocks noGrp="1"/>
          </p:cNvSpPr>
          <p:nvPr>
            <p:ph type="dt" sz="half" idx="10"/>
          </p:nvPr>
        </p:nvSpPr>
        <p:spPr/>
        <p:txBody>
          <a:bodyPr/>
          <a:lstStyle>
            <a:lvl1pPr>
              <a:defRPr/>
            </a:lvl1pPr>
          </a:lstStyle>
          <a:p>
            <a:fld id="{3C12E2D0-167A-46E3-B3CF-A36992B7E11C}" type="datetime1">
              <a:rPr lang="fr-CA" smtClean="0"/>
              <a:pPr/>
              <a:t>2015-11-26</a:t>
            </a:fld>
            <a:endParaRPr lang="fr-CA"/>
          </a:p>
        </p:txBody>
      </p:sp>
      <p:sp>
        <p:nvSpPr>
          <p:cNvPr id="6" name="Footer Placeholder 5"/>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CA" smtClean="0"/>
              <a:t>Modifiez le style du titre</a:t>
            </a:r>
            <a:endParaRPr lang="fr-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7" name="Date Placeholder 6"/>
          <p:cNvSpPr>
            <a:spLocks noGrp="1"/>
          </p:cNvSpPr>
          <p:nvPr>
            <p:ph type="dt" sz="half" idx="10"/>
          </p:nvPr>
        </p:nvSpPr>
        <p:spPr/>
        <p:txBody>
          <a:bodyPr/>
          <a:lstStyle>
            <a:lvl1pPr>
              <a:defRPr/>
            </a:lvl1pPr>
          </a:lstStyle>
          <a:p>
            <a:fld id="{D6FE9B9F-8BBE-4100-9B44-9BF657384A09}" type="datetime1">
              <a:rPr lang="fr-CA" smtClean="0"/>
              <a:pPr/>
              <a:t>2015-11-26</a:t>
            </a:fld>
            <a:endParaRPr lang="fr-CA"/>
          </a:p>
        </p:txBody>
      </p:sp>
      <p:sp>
        <p:nvSpPr>
          <p:cNvPr id="8" name="Footer Placeholder 7"/>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9" name="Slide Number Placeholder 8"/>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Modifiez le style du titre</a:t>
            </a:r>
            <a:endParaRPr lang="fr-CA"/>
          </a:p>
        </p:txBody>
      </p:sp>
      <p:sp>
        <p:nvSpPr>
          <p:cNvPr id="3" name="Date Placeholder 2"/>
          <p:cNvSpPr>
            <a:spLocks noGrp="1"/>
          </p:cNvSpPr>
          <p:nvPr>
            <p:ph type="dt" sz="half" idx="10"/>
          </p:nvPr>
        </p:nvSpPr>
        <p:spPr/>
        <p:txBody>
          <a:bodyPr/>
          <a:lstStyle>
            <a:lvl1pPr>
              <a:defRPr/>
            </a:lvl1pPr>
          </a:lstStyle>
          <a:p>
            <a:fld id="{ADAA2E06-E3CC-46E4-83DE-598B68DF20D9}" type="datetime1">
              <a:rPr lang="fr-CA" smtClean="0"/>
              <a:pPr/>
              <a:t>2015-11-26</a:t>
            </a:fld>
            <a:endParaRPr lang="fr-CA"/>
          </a:p>
        </p:txBody>
      </p:sp>
      <p:sp>
        <p:nvSpPr>
          <p:cNvPr id="4" name="Footer Placeholder 3"/>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5" name="Slide Number Placeholder 4"/>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06BFE74-E880-4055-B7FD-992E0E0CC89C}" type="datetime1">
              <a:rPr lang="fr-CA" smtClean="0"/>
              <a:pPr/>
              <a:t>2015-11-26</a:t>
            </a:fld>
            <a:endParaRPr lang="fr-CA"/>
          </a:p>
        </p:txBody>
      </p:sp>
      <p:sp>
        <p:nvSpPr>
          <p:cNvPr id="3" name="Footer Placeholder 2"/>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4" name="Slide Number Placeholder 3"/>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CA" smtClean="0"/>
              <a:t>Modifiez le style du titre</a:t>
            </a:r>
            <a:endParaRPr lang="fr-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Modifiez les styles du texte du masque</a:t>
            </a:r>
          </a:p>
        </p:txBody>
      </p:sp>
      <p:sp>
        <p:nvSpPr>
          <p:cNvPr id="5" name="Date Placeholder 4"/>
          <p:cNvSpPr>
            <a:spLocks noGrp="1"/>
          </p:cNvSpPr>
          <p:nvPr>
            <p:ph type="dt" sz="half" idx="10"/>
          </p:nvPr>
        </p:nvSpPr>
        <p:spPr/>
        <p:txBody>
          <a:bodyPr/>
          <a:lstStyle>
            <a:lvl1pPr>
              <a:defRPr/>
            </a:lvl1pPr>
          </a:lstStyle>
          <a:p>
            <a:fld id="{84D6905B-7993-4659-9D82-8F3B47B1FB08}" type="datetime1">
              <a:rPr lang="fr-CA" smtClean="0"/>
              <a:pPr/>
              <a:t>2015-11-26</a:t>
            </a:fld>
            <a:endParaRPr lang="fr-CA"/>
          </a:p>
        </p:txBody>
      </p:sp>
      <p:sp>
        <p:nvSpPr>
          <p:cNvPr id="6" name="Footer Placeholder 5"/>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CA" smtClean="0"/>
              <a:t>Modifiez le style du titre</a:t>
            </a:r>
            <a:endParaRPr lang="fr-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Cliquez sur l'icône pour ajouter une image</a:t>
            </a:r>
            <a:endParaRPr lang="fr-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Modifiez les styles du texte du masque</a:t>
            </a:r>
          </a:p>
        </p:txBody>
      </p:sp>
      <p:sp>
        <p:nvSpPr>
          <p:cNvPr id="5" name="Date Placeholder 4"/>
          <p:cNvSpPr>
            <a:spLocks noGrp="1"/>
          </p:cNvSpPr>
          <p:nvPr>
            <p:ph type="dt" sz="half" idx="10"/>
          </p:nvPr>
        </p:nvSpPr>
        <p:spPr/>
        <p:txBody>
          <a:bodyPr/>
          <a:lstStyle>
            <a:lvl1pPr>
              <a:defRPr/>
            </a:lvl1pPr>
          </a:lstStyle>
          <a:p>
            <a:fld id="{0395826A-4524-453B-8B53-421B4DB3CE56}" type="datetime1">
              <a:rPr lang="fr-CA" smtClean="0"/>
              <a:pPr/>
              <a:t>2015-11-26</a:t>
            </a:fld>
            <a:endParaRPr lang="fr-CA"/>
          </a:p>
        </p:txBody>
      </p:sp>
      <p:sp>
        <p:nvSpPr>
          <p:cNvPr id="6" name="Footer Placeholder 5"/>
          <p:cNvSpPr>
            <a:spLocks noGrp="1"/>
          </p:cNvSpPr>
          <p:nvPr>
            <p:ph type="ftr" sz="quarter" idx="11"/>
          </p:nvPr>
        </p:nvSpPr>
        <p:spPr/>
        <p:txBody>
          <a:bodyPr/>
          <a:lstStyle>
            <a:lvl1pPr>
              <a:defRPr/>
            </a:lvl1pPr>
          </a:lstStyle>
          <a:p>
            <a:r>
              <a:rPr lang="fr-CA" dirty="0" smtClean="0"/>
              <a:t>Copyright AJEFO 2015</a:t>
            </a:r>
            <a:endParaRPr lang="fr-CA" dirty="0"/>
          </a:p>
        </p:txBody>
      </p:sp>
      <p:sp>
        <p:nvSpPr>
          <p:cNvPr id="7" name="Slide Number Placeholder 6"/>
          <p:cNvSpPr>
            <a:spLocks noGrp="1"/>
          </p:cNvSpPr>
          <p:nvPr>
            <p:ph type="sldNum" sz="quarter" idx="12"/>
          </p:nvPr>
        </p:nvSpPr>
        <p:spPr/>
        <p:txBody>
          <a:bodyPr/>
          <a:lstStyle>
            <a:lvl1pPr>
              <a:defRPr/>
            </a:lvl1pPr>
          </a:lstStyle>
          <a:p>
            <a:fld id="{D37C7BCE-6051-4E8C-99AF-721529A06446}"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CA" smtClean="0"/>
              <a:t>Modifiez le style du titre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619BE37C-A783-45AE-A5F1-A949CFE759C0}" type="datetime1">
              <a:rPr lang="fr-CA" smtClean="0"/>
              <a:pPr/>
              <a:t>2015-11-26</a:t>
            </a:fld>
            <a:endParaRPr lang="fr-CA"/>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fr-CA" dirty="0" smtClean="0"/>
              <a:t>Copyright AJEFO 2015</a:t>
            </a:r>
            <a:endParaRPr lang="fr-CA"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D37C7BCE-6051-4E8C-99AF-721529A06446}" type="slidenum">
              <a:rPr lang="fr-CA" smtClean="0"/>
              <a:pPr/>
              <a:t>‹N°›</a:t>
            </a:fld>
            <a:endParaRPr lang="fr-CA"/>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r-FR"/>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CA" smtClean="0"/>
              <a:t>Modifiez le style du titre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CA" smtClean="0"/>
              <a:t>Modifiez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4219550-2186-4B5C-A2C5-26DBBD7ED3F2}" type="datetime1">
              <a:rPr lang="fr-CA" smtClean="0"/>
              <a:pPr/>
              <a:t>2015-11-26</a:t>
            </a:fld>
            <a:endParaRPr lang="fr-CA"/>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fr-CA" dirty="0" smtClean="0"/>
              <a:t>Copyright AJEFO 2015</a:t>
            </a:r>
            <a:endParaRPr lang="fr-CA" dirty="0"/>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15B4BB-6DAC-4E99-B3DC-D1316D0CC4C5}" type="slidenum">
              <a:rPr lang="fr-CA" smtClean="0"/>
              <a:pPr/>
              <a:t>‹N°›</a:t>
            </a:fld>
            <a:endParaRPr lang="fr-CA"/>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6C8BE6B-B9FF-4530-8B62-71D2E11C653D}" type="datetime1">
              <a:rPr lang="fr-CA" smtClean="0"/>
              <a:pPr/>
              <a:t>2015-11-26</a:t>
            </a:fld>
            <a:endParaRPr lang="fr-C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r>
              <a:rPr lang="fr-CA" dirty="0" smtClean="0"/>
              <a:t>Copyright AJEFO 2015</a:t>
            </a:r>
            <a:endParaRPr lang="fr-CA"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37C7BCE-6051-4E8C-99AF-721529A06446}"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notesSlide" Target="../notesSlides/notesSlide1.xml"/><Relationship Id="rId4"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76.xml"/><Relationship Id="rId7" Type="http://schemas.openxmlformats.org/officeDocument/2006/relationships/slideLayout" Target="../slideLayouts/slideLayout24.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10" Type="http://schemas.openxmlformats.org/officeDocument/2006/relationships/image" Target="../media/image34.png"/><Relationship Id="rId4" Type="http://schemas.openxmlformats.org/officeDocument/2006/relationships/tags" Target="../tags/tag77.xml"/><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82.xml"/><Relationship Id="rId7" Type="http://schemas.openxmlformats.org/officeDocument/2006/relationships/tags" Target="../tags/tag86.xml"/><Relationship Id="rId12" Type="http://schemas.openxmlformats.org/officeDocument/2006/relationships/image" Target="../media/image37.jpe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36.jpeg"/><Relationship Id="rId5" Type="http://schemas.openxmlformats.org/officeDocument/2006/relationships/tags" Target="../tags/tag84.xml"/><Relationship Id="rId10" Type="http://schemas.openxmlformats.org/officeDocument/2006/relationships/image" Target="../media/image35.png"/><Relationship Id="rId4" Type="http://schemas.openxmlformats.org/officeDocument/2006/relationships/tags" Target="../tags/tag83.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media/image40.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39.jpeg"/><Relationship Id="rId5" Type="http://schemas.openxmlformats.org/officeDocument/2006/relationships/tags" Target="../tags/tag91.xml"/><Relationship Id="rId10" Type="http://schemas.openxmlformats.org/officeDocument/2006/relationships/image" Target="../media/image38.jpeg"/><Relationship Id="rId4" Type="http://schemas.openxmlformats.org/officeDocument/2006/relationships/tags" Target="../tags/tag90.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tags" Target="../tags/tag96.xml"/><Relationship Id="rId7" Type="http://schemas.openxmlformats.org/officeDocument/2006/relationships/notesSlide" Target="../notesSlides/notesSlide13.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4.xml"/><Relationship Id="rId5" Type="http://schemas.openxmlformats.org/officeDocument/2006/relationships/tags" Target="../tags/tag98.xml"/><Relationship Id="rId4" Type="http://schemas.openxmlformats.org/officeDocument/2006/relationships/tags" Target="../tags/tag97.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01.xml"/><Relationship Id="rId7" Type="http://schemas.openxmlformats.org/officeDocument/2006/relationships/slideLayout" Target="../slideLayouts/slideLayout24.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image" Target="../media/image43.jpeg"/><Relationship Id="rId4" Type="http://schemas.openxmlformats.org/officeDocument/2006/relationships/tags" Target="../tags/tag102.xml"/><Relationship Id="rId9" Type="http://schemas.openxmlformats.org/officeDocument/2006/relationships/image" Target="../media/image42.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107.xml"/><Relationship Id="rId7" Type="http://schemas.openxmlformats.org/officeDocument/2006/relationships/slideLayout" Target="../slideLayouts/slideLayout24.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10" Type="http://schemas.openxmlformats.org/officeDocument/2006/relationships/image" Target="../media/image45.png"/><Relationship Id="rId4" Type="http://schemas.openxmlformats.org/officeDocument/2006/relationships/tags" Target="../tags/tag108.xml"/><Relationship Id="rId9" Type="http://schemas.openxmlformats.org/officeDocument/2006/relationships/image" Target="../media/image44.jpeg"/></Relationships>
</file>

<file path=ppt/slides/_rels/slide16.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media/image48.jpeg"/><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47.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image" Target="../media/image46.png"/><Relationship Id="rId5" Type="http://schemas.openxmlformats.org/officeDocument/2006/relationships/tags" Target="../tags/tag115.xml"/><Relationship Id="rId10" Type="http://schemas.openxmlformats.org/officeDocument/2006/relationships/notesSlide" Target="../notesSlides/notesSlide16.xml"/><Relationship Id="rId4" Type="http://schemas.openxmlformats.org/officeDocument/2006/relationships/tags" Target="../tags/tag114.xml"/><Relationship Id="rId9"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image" Target="../media/image50.jpeg"/><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image" Target="../media/image49.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notesSlide" Target="../notesSlides/notesSlide17.xml"/><Relationship Id="rId5" Type="http://schemas.openxmlformats.org/officeDocument/2006/relationships/tags" Target="../tags/tag123.xml"/><Relationship Id="rId10" Type="http://schemas.openxmlformats.org/officeDocument/2006/relationships/slideLayout" Target="../slideLayouts/slideLayout24.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130.xml"/><Relationship Id="rId7" Type="http://schemas.openxmlformats.org/officeDocument/2006/relationships/tags" Target="../tags/tag134.xml"/><Relationship Id="rId12" Type="http://schemas.openxmlformats.org/officeDocument/2006/relationships/image" Target="../media/image54.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11" Type="http://schemas.openxmlformats.org/officeDocument/2006/relationships/image" Target="../media/image53.png"/><Relationship Id="rId5" Type="http://schemas.openxmlformats.org/officeDocument/2006/relationships/tags" Target="../tags/tag132.xml"/><Relationship Id="rId10" Type="http://schemas.openxmlformats.org/officeDocument/2006/relationships/image" Target="../media/image52.png"/><Relationship Id="rId4" Type="http://schemas.openxmlformats.org/officeDocument/2006/relationships/tags" Target="../tags/tag13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9.xml"/><Relationship Id="rId5" Type="http://schemas.openxmlformats.org/officeDocument/2006/relationships/slideLayout" Target="../slideLayouts/slideLayout24.xml"/><Relationship Id="rId4" Type="http://schemas.openxmlformats.org/officeDocument/2006/relationships/tags" Target="../tags/tag138.xm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microsoft.com/office/2007/relationships/hdphoto" Target="../media/hdphoto1.wdp"/><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7.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png"/><Relationship Id="rId5" Type="http://schemas.openxmlformats.org/officeDocument/2006/relationships/tags" Target="../tags/tag16.xml"/><Relationship Id="rId15" Type="http://schemas.openxmlformats.org/officeDocument/2006/relationships/image" Target="../media/image9.png"/><Relationship Id="rId10" Type="http://schemas.openxmlformats.org/officeDocument/2006/relationships/notesSlide" Target="../notesSlides/notesSlide2.xml"/><Relationship Id="rId4" Type="http://schemas.openxmlformats.org/officeDocument/2006/relationships/tags" Target="../tags/tag15.xml"/><Relationship Id="rId9" Type="http://schemas.openxmlformats.org/officeDocument/2006/relationships/slideLayout" Target="../slideLayouts/slideLayout24.xml"/><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59.png"/></Relationships>
</file>

<file path=ppt/slides/_rels/slide2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image" Target="../media/image1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image" Target="../media/image11.png"/><Relationship Id="rId5" Type="http://schemas.openxmlformats.org/officeDocument/2006/relationships/tags" Target="../tags/tag24.xml"/><Relationship Id="rId10" Type="http://schemas.openxmlformats.org/officeDocument/2006/relationships/image" Target="../media/image10.png"/><Relationship Id="rId4" Type="http://schemas.openxmlformats.org/officeDocument/2006/relationships/tags" Target="../tags/tag23.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24.xml"/><Relationship Id="rId18" Type="http://schemas.openxmlformats.org/officeDocument/2006/relationships/image" Target="../media/image16.png"/><Relationship Id="rId3" Type="http://schemas.openxmlformats.org/officeDocument/2006/relationships/tags" Target="../tags/tag29.xml"/><Relationship Id="rId21" Type="http://schemas.openxmlformats.org/officeDocument/2006/relationships/image" Target="../media/image19.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image" Target="../media/image15.png"/><Relationship Id="rId2" Type="http://schemas.openxmlformats.org/officeDocument/2006/relationships/tags" Target="../tags/tag28.xml"/><Relationship Id="rId16" Type="http://schemas.openxmlformats.org/officeDocument/2006/relationships/image" Target="../media/image14.jpeg"/><Relationship Id="rId20" Type="http://schemas.openxmlformats.org/officeDocument/2006/relationships/image" Target="../media/image18.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image" Target="../media/image13.png"/><Relationship Id="rId10" Type="http://schemas.openxmlformats.org/officeDocument/2006/relationships/tags" Target="../tags/tag36.xml"/><Relationship Id="rId19" Type="http://schemas.openxmlformats.org/officeDocument/2006/relationships/image" Target="../media/image17.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41.xml"/><Relationship Id="rId7" Type="http://schemas.openxmlformats.org/officeDocument/2006/relationships/notesSlide" Target="../notesSlides/notesSlide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slideLayout" Target="../slideLayouts/slideLayout24.xml"/><Relationship Id="rId5" Type="http://schemas.openxmlformats.org/officeDocument/2006/relationships/tags" Target="../tags/tag43.xml"/><Relationship Id="rId4" Type="http://schemas.openxmlformats.org/officeDocument/2006/relationships/tags" Target="../tags/tag42.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23.jpe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22.jpeg"/><Relationship Id="rId5" Type="http://schemas.openxmlformats.org/officeDocument/2006/relationships/tags" Target="../tags/tag48.xml"/><Relationship Id="rId10" Type="http://schemas.openxmlformats.org/officeDocument/2006/relationships/image" Target="../media/image21.jpeg"/><Relationship Id="rId4" Type="http://schemas.openxmlformats.org/officeDocument/2006/relationships/tags" Target="../tags/tag47.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53.xml"/><Relationship Id="rId7" Type="http://schemas.openxmlformats.org/officeDocument/2006/relationships/tags" Target="../tags/tag5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image" Target="../media/image25.jpeg"/><Relationship Id="rId5" Type="http://schemas.openxmlformats.org/officeDocument/2006/relationships/tags" Target="../tags/tag55.xml"/><Relationship Id="rId10" Type="http://schemas.openxmlformats.org/officeDocument/2006/relationships/image" Target="../media/image24.jpeg"/><Relationship Id="rId4" Type="http://schemas.openxmlformats.org/officeDocument/2006/relationships/tags" Target="../tags/tag54.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tags" Target="../tags/tag65.xml"/><Relationship Id="rId13" Type="http://schemas.openxmlformats.org/officeDocument/2006/relationships/image" Target="../media/image27.png"/><Relationship Id="rId3" Type="http://schemas.openxmlformats.org/officeDocument/2006/relationships/tags" Target="../tags/tag60.xml"/><Relationship Id="rId7" Type="http://schemas.openxmlformats.org/officeDocument/2006/relationships/tags" Target="../tags/tag64.xml"/><Relationship Id="rId12" Type="http://schemas.openxmlformats.org/officeDocument/2006/relationships/image" Target="../media/image26.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11" Type="http://schemas.openxmlformats.org/officeDocument/2006/relationships/notesSlide" Target="../notesSlides/notesSlide8.xml"/><Relationship Id="rId5" Type="http://schemas.openxmlformats.org/officeDocument/2006/relationships/tags" Target="../tags/tag62.xml"/><Relationship Id="rId15" Type="http://schemas.openxmlformats.org/officeDocument/2006/relationships/image" Target="../media/image29.png"/><Relationship Id="rId10" Type="http://schemas.openxmlformats.org/officeDocument/2006/relationships/slideLayout" Target="../slideLayouts/slideLayout24.xml"/><Relationship Id="rId4" Type="http://schemas.openxmlformats.org/officeDocument/2006/relationships/tags" Target="../tags/tag61.xml"/><Relationship Id="rId9" Type="http://schemas.openxmlformats.org/officeDocument/2006/relationships/tags" Target="../tags/tag66.xml"/><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32.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31.jpeg"/><Relationship Id="rId5" Type="http://schemas.openxmlformats.org/officeDocument/2006/relationships/tags" Target="../tags/tag71.xml"/><Relationship Id="rId10" Type="http://schemas.openxmlformats.org/officeDocument/2006/relationships/image" Target="../media/image30.jpeg"/><Relationship Id="rId4" Type="http://schemas.openxmlformats.org/officeDocument/2006/relationships/tags" Target="../tags/tag70.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rot="19154267">
            <a:off x="85855" y="538815"/>
            <a:ext cx="5648623" cy="2266087"/>
          </a:xfrm>
        </p:spPr>
        <p:txBody>
          <a:bodyPr/>
          <a:lstStyle/>
          <a:p>
            <a:pPr algn="ctr"/>
            <a:r>
              <a:rPr lang="en-CA" sz="5000" dirty="0" smtClean="0">
                <a:latin typeface="Baveuse" panose="02000700000000000000" pitchFamily="2" charset="0"/>
              </a:rPr>
              <a:t>L’ABC </a:t>
            </a:r>
            <a:br>
              <a:rPr lang="en-CA" sz="5000" dirty="0" smtClean="0">
                <a:latin typeface="Baveuse" panose="02000700000000000000" pitchFamily="2" charset="0"/>
              </a:rPr>
            </a:br>
            <a:r>
              <a:rPr lang="en-CA" sz="5000" dirty="0" smtClean="0">
                <a:latin typeface="Baveuse" panose="02000700000000000000" pitchFamily="2" charset="0"/>
              </a:rPr>
              <a:t>des </a:t>
            </a:r>
            <a:r>
              <a:rPr lang="en-CA" sz="5000" dirty="0" err="1" smtClean="0">
                <a:latin typeface="Baveuse" panose="02000700000000000000" pitchFamily="2" charset="0"/>
              </a:rPr>
              <a:t>droits</a:t>
            </a:r>
            <a:r>
              <a:rPr lang="en-CA" sz="5000" dirty="0" smtClean="0">
                <a:latin typeface="Baveuse" panose="02000700000000000000" pitchFamily="2" charset="0"/>
              </a:rPr>
              <a:t> </a:t>
            </a:r>
            <a:r>
              <a:rPr lang="en-CA" sz="5000" dirty="0" err="1" smtClean="0">
                <a:latin typeface="Baveuse" panose="02000700000000000000" pitchFamily="2" charset="0"/>
              </a:rPr>
              <a:t>linguistiques</a:t>
            </a:r>
            <a:endParaRPr lang="fr-CA" sz="5000" dirty="0">
              <a:latin typeface="Baveuse" panose="02000700000000000000" pitchFamily="2" charset="0"/>
            </a:endParaRPr>
          </a:p>
        </p:txBody>
      </p:sp>
      <p:sp>
        <p:nvSpPr>
          <p:cNvPr id="3" name="Sous-titre 2"/>
          <p:cNvSpPr>
            <a:spLocks noGrp="1"/>
          </p:cNvSpPr>
          <p:nvPr>
            <p:ph type="subTitle" idx="1"/>
            <p:custDataLst>
              <p:tags r:id="rId2"/>
            </p:custDataLst>
          </p:nvPr>
        </p:nvSpPr>
        <p:spPr/>
        <p:txBody>
          <a:bodyPr>
            <a:normAutofit/>
          </a:bodyPr>
          <a:lstStyle/>
          <a:p>
            <a:pPr algn="ctr"/>
            <a:r>
              <a:rPr lang="en-CA" sz="1600" b="1" dirty="0" smtClean="0">
                <a:latin typeface="+mj-lt"/>
              </a:rPr>
              <a:t>UN PARCOURS </a:t>
            </a:r>
            <a:r>
              <a:rPr lang="en-CA" sz="1600" b="1" dirty="0" err="1" smtClean="0">
                <a:latin typeface="+mj-lt"/>
              </a:rPr>
              <a:t>vers</a:t>
            </a:r>
            <a:r>
              <a:rPr lang="en-CA" sz="1600" b="1" dirty="0" smtClean="0">
                <a:latin typeface="+mj-lt"/>
              </a:rPr>
              <a:t> </a:t>
            </a:r>
            <a:r>
              <a:rPr lang="en-CA" sz="1600" b="1" dirty="0" err="1" smtClean="0">
                <a:latin typeface="+mj-lt"/>
              </a:rPr>
              <a:t>l’égalité</a:t>
            </a:r>
            <a:endParaRPr lang="fr-CA" sz="1600" b="1" dirty="0">
              <a:latin typeface="+mj-lt"/>
            </a:endParaRPr>
          </a:p>
        </p:txBody>
      </p:sp>
      <p:pic>
        <p:nvPicPr>
          <p:cNvPr id="4" name="Picture 2"/>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355976" y="3501008"/>
            <a:ext cx="4324982" cy="287808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67619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smtClean="0">
                <a:latin typeface="Baveuse"/>
              </a:rPr>
              <a:t>	À RETENIR </a:t>
            </a:r>
            <a:r>
              <a:rPr lang="en-CA" dirty="0">
                <a:latin typeface="Baveuse"/>
              </a:rPr>
              <a:t>:</a:t>
            </a:r>
            <a:r>
              <a:rPr lang="en-CA" dirty="0" smtClean="0">
                <a:latin typeface="Baveuse"/>
              </a:rPr>
              <a:t> CHARTE CANADIENNE DES DROITS ET LIBERTÉS</a:t>
            </a:r>
            <a:endParaRPr lang="fr-CA" dirty="0">
              <a:latin typeface="Baveuse"/>
            </a:endParaRPr>
          </a:p>
        </p:txBody>
      </p:sp>
      <p:sp>
        <p:nvSpPr>
          <p:cNvPr id="3" name="Espace réservé du contenu 2"/>
          <p:cNvSpPr>
            <a:spLocks noGrp="1"/>
          </p:cNvSpPr>
          <p:nvPr>
            <p:ph idx="1"/>
            <p:custDataLst>
              <p:tags r:id="rId2"/>
            </p:custDataLst>
          </p:nvPr>
        </p:nvSpPr>
        <p:spPr>
          <a:xfrm>
            <a:off x="142844" y="1428736"/>
            <a:ext cx="6000792" cy="3643338"/>
          </a:xfrm>
        </p:spPr>
        <p:txBody>
          <a:bodyPr>
            <a:normAutofit/>
          </a:bodyPr>
          <a:lstStyle/>
          <a:p>
            <a:pPr lvl="0"/>
            <a:r>
              <a:rPr lang="fr-CA" sz="1800" dirty="0"/>
              <a:t>La </a:t>
            </a:r>
            <a:r>
              <a:rPr lang="fr-CA" sz="1800" i="1" dirty="0"/>
              <a:t>Charte</a:t>
            </a:r>
            <a:r>
              <a:rPr lang="fr-CA" sz="1800" dirty="0"/>
              <a:t> garantit le droit d’utiliser </a:t>
            </a:r>
            <a:r>
              <a:rPr lang="fr-CA" sz="1800" dirty="0" smtClean="0"/>
              <a:t>le français ou l’anglais :</a:t>
            </a:r>
          </a:p>
          <a:p>
            <a:pPr lvl="0"/>
            <a:endParaRPr lang="fr-CA" dirty="0"/>
          </a:p>
          <a:p>
            <a:pPr lvl="0">
              <a:buFont typeface="Wingdings" pitchFamily="2" charset="2"/>
              <a:buChar char="Ø"/>
            </a:pPr>
            <a:r>
              <a:rPr lang="fr-CA" dirty="0" smtClean="0"/>
              <a:t>Au Parlement </a:t>
            </a:r>
            <a:r>
              <a:rPr lang="fr-CA" dirty="0"/>
              <a:t>canadien et à la législature du Nouveau-Brunswick </a:t>
            </a:r>
          </a:p>
          <a:p>
            <a:pPr lvl="0">
              <a:buFont typeface="Wingdings" pitchFamily="2" charset="2"/>
              <a:buChar char="Ø"/>
            </a:pPr>
            <a:r>
              <a:rPr lang="fr-CA" dirty="0" smtClean="0"/>
              <a:t>Dans les communications </a:t>
            </a:r>
            <a:r>
              <a:rPr lang="fr-CA" dirty="0"/>
              <a:t>avec la fonction publique fédérale </a:t>
            </a:r>
          </a:p>
          <a:p>
            <a:pPr lvl="0">
              <a:buFont typeface="Wingdings" pitchFamily="2" charset="2"/>
              <a:buChar char="Ø"/>
            </a:pPr>
            <a:r>
              <a:rPr lang="fr-CA" dirty="0" smtClean="0"/>
              <a:t>Devant les tribunaux </a:t>
            </a:r>
            <a:r>
              <a:rPr lang="fr-CA" dirty="0"/>
              <a:t>fédéraux et du Nouveau-Brunswick</a:t>
            </a:r>
            <a:r>
              <a:rPr lang="fr-CA" dirty="0" smtClean="0"/>
              <a:t>.</a:t>
            </a:r>
          </a:p>
          <a:p>
            <a:pPr lvl="0"/>
            <a:endParaRPr lang="fr-CA" dirty="0"/>
          </a:p>
          <a:p>
            <a:pPr lvl="0"/>
            <a:r>
              <a:rPr lang="fr-CA" sz="1800" dirty="0"/>
              <a:t>Toutes les lois fédérales sont rédigées </a:t>
            </a:r>
            <a:r>
              <a:rPr lang="fr-CA" sz="1800" dirty="0" smtClean="0"/>
              <a:t>en même temps en </a:t>
            </a:r>
            <a:r>
              <a:rPr lang="fr-CA" sz="1800" dirty="0"/>
              <a:t>anglais et en français </a:t>
            </a:r>
          </a:p>
          <a:p>
            <a:pPr lvl="0"/>
            <a:r>
              <a:rPr lang="fr-CA" sz="1800" dirty="0"/>
              <a:t>Protège le droit à l’enseignement en français dans les écoles publiques </a:t>
            </a:r>
          </a:p>
          <a:p>
            <a:endParaRPr lang="fr-CA"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10</a:t>
            </a:fld>
            <a:endParaRPr lang="fr-CA"/>
          </a:p>
        </p:txBody>
      </p:sp>
      <p:pic>
        <p:nvPicPr>
          <p:cNvPr id="6148" name="Picture 4" descr="N:\AJEFO\Droits linguistiques\Activité pédagogique\Présentation powerpoint\Images\langue.bmp"/>
          <p:cNvPicPr>
            <a:picLocks noChangeAspect="1" noChangeArrowheads="1"/>
          </p:cNvPicPr>
          <p:nvPr>
            <p:custDataLst>
              <p:tags r:id="rId5"/>
            </p:custDataLst>
          </p:nvPr>
        </p:nvPicPr>
        <p:blipFill>
          <a:blip r:embed="rId9"/>
          <a:srcRect/>
          <a:stretch>
            <a:fillRect/>
          </a:stretch>
        </p:blipFill>
        <p:spPr bwMode="auto">
          <a:xfrm>
            <a:off x="0" y="0"/>
            <a:ext cx="1600200" cy="1466850"/>
          </a:xfrm>
          <a:prstGeom prst="rect">
            <a:avLst/>
          </a:prstGeom>
          <a:noFill/>
        </p:spPr>
      </p:pic>
      <p:pic>
        <p:nvPicPr>
          <p:cNvPr id="1026" name="Picture 2"/>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5940152" y="1844825"/>
            <a:ext cx="3183042" cy="2055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8907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11560" y="476672"/>
            <a:ext cx="7732340" cy="548640"/>
          </a:xfrm>
        </p:spPr>
        <p:txBody>
          <a:bodyPr/>
          <a:lstStyle/>
          <a:p>
            <a:pPr algn="ctr"/>
            <a:r>
              <a:rPr lang="en-CA" dirty="0" smtClean="0">
                <a:latin typeface="Baveuse"/>
              </a:rPr>
              <a:t>les </a:t>
            </a:r>
            <a:br>
              <a:rPr lang="en-CA" dirty="0" smtClean="0">
                <a:latin typeface="Baveuse"/>
              </a:rPr>
            </a:br>
            <a:r>
              <a:rPr lang="en-CA" dirty="0" err="1" smtClean="0">
                <a:latin typeface="Baveuse"/>
              </a:rPr>
              <a:t>droits</a:t>
            </a:r>
            <a:r>
              <a:rPr lang="en-CA" dirty="0" smtClean="0">
                <a:latin typeface="Baveuse"/>
              </a:rPr>
              <a:t> </a:t>
            </a:r>
            <a:r>
              <a:rPr lang="en-CA" dirty="0" err="1" smtClean="0">
                <a:latin typeface="Baveuse"/>
              </a:rPr>
              <a:t>linguistiques</a:t>
            </a:r>
            <a:r>
              <a:rPr lang="en-CA" dirty="0">
                <a:latin typeface="Baveuse"/>
              </a:rPr>
              <a:t> </a:t>
            </a:r>
            <a:r>
              <a:rPr lang="en-CA" dirty="0" smtClean="0">
                <a:latin typeface="Baveuse"/>
              </a:rPr>
              <a:t>: </a:t>
            </a:r>
            <a:br>
              <a:rPr lang="en-CA" dirty="0" smtClean="0">
                <a:latin typeface="Baveuse"/>
              </a:rPr>
            </a:br>
            <a:r>
              <a:rPr lang="en-CA" dirty="0" err="1" smtClean="0">
                <a:latin typeface="Baveuse"/>
              </a:rPr>
              <a:t>c’est</a:t>
            </a:r>
            <a:r>
              <a:rPr lang="en-CA" dirty="0" smtClean="0">
                <a:latin typeface="Baveuse"/>
              </a:rPr>
              <a:t> quoi ?</a:t>
            </a:r>
            <a:endParaRPr lang="fr-CA" dirty="0">
              <a:latin typeface="Baveuse"/>
            </a:endParaRPr>
          </a:p>
        </p:txBody>
      </p:sp>
      <p:sp>
        <p:nvSpPr>
          <p:cNvPr id="3" name="Espace réservé du contenu 2"/>
          <p:cNvSpPr>
            <a:spLocks noGrp="1"/>
          </p:cNvSpPr>
          <p:nvPr>
            <p:ph idx="1"/>
            <p:custDataLst>
              <p:tags r:id="rId2"/>
            </p:custDataLst>
          </p:nvPr>
        </p:nvSpPr>
        <p:spPr/>
        <p:txBody>
          <a:bodyPr>
            <a:normAutofit/>
          </a:bodyPr>
          <a:lstStyle/>
          <a:p>
            <a:pPr lvl="0"/>
            <a:endParaRPr lang="fr-CA" u="sng" dirty="0" smtClean="0"/>
          </a:p>
          <a:p>
            <a:pPr lvl="0"/>
            <a:r>
              <a:rPr lang="fr-CA" sz="2000" u="sng" dirty="0" smtClean="0"/>
              <a:t>Mise en situation 4 </a:t>
            </a:r>
          </a:p>
          <a:p>
            <a:pPr lvl="0"/>
            <a:endParaRPr lang="fr-CA" u="sng" dirty="0" smtClean="0"/>
          </a:p>
          <a:p>
            <a:pPr lvl="0" algn="ctr"/>
            <a:r>
              <a:rPr lang="fr-CA" sz="2000" dirty="0"/>
              <a:t>	</a:t>
            </a:r>
            <a:r>
              <a:rPr lang="fr-CA" sz="2000" dirty="0" smtClean="0"/>
              <a:t>Antonia </a:t>
            </a:r>
            <a:r>
              <a:rPr lang="fr-CA" sz="2000" dirty="0"/>
              <a:t>est invitée dans un party. Quand elle arrive, l’alcool coule à flot et l’ambiance est trop « </a:t>
            </a:r>
            <a:r>
              <a:rPr lang="fr-CA" sz="2000" dirty="0" smtClean="0"/>
              <a:t>le fun </a:t>
            </a:r>
            <a:r>
              <a:rPr lang="fr-CA" sz="2000" dirty="0"/>
              <a:t> » ! Deux  gars viennent la voir et lui offrent de partager un joint qu’ils viennent d’allumer. Elle fume un peu avec eux. Tout d’un coup, la police débarque parce qu’un voisin s’est plaint du bruit. </a:t>
            </a:r>
            <a:endParaRPr lang="fr-CA" sz="2000" dirty="0" smtClean="0"/>
          </a:p>
          <a:p>
            <a:pPr lvl="0"/>
            <a:endParaRPr lang="fr-CA" dirty="0" smtClean="0"/>
          </a:p>
          <a:p>
            <a:pPr lvl="0"/>
            <a:r>
              <a:rPr lang="fr-CA" dirty="0" smtClean="0"/>
              <a:t>	</a:t>
            </a:r>
            <a:endParaRPr lang="fr-CA" dirty="0"/>
          </a:p>
        </p:txBody>
      </p:sp>
      <p:sp>
        <p:nvSpPr>
          <p:cNvPr id="4" name="Espace réservé du pied de page 3"/>
          <p:cNvSpPr>
            <a:spLocks noGrp="1"/>
          </p:cNvSpPr>
          <p:nvPr>
            <p:ph type="ftr" sz="quarter" idx="11"/>
            <p:custDataLst>
              <p:tags r:id="rId3"/>
            </p:custDataLst>
          </p:nvPr>
        </p:nvSpPr>
        <p:spPr>
          <a:xfrm>
            <a:off x="3571868" y="6583680"/>
            <a:ext cx="4724400" cy="274320"/>
          </a:xfrm>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11</a:t>
            </a:fld>
            <a:endParaRPr lang="fr-CA"/>
          </a:p>
        </p:txBody>
      </p:sp>
      <p:pic>
        <p:nvPicPr>
          <p:cNvPr id="1026" name="Picture 2" descr="N:\AJEFO\Droits linguistiques\Activité pédagogique\Présentation powerpoint\Images\FILLE DANSE.bmp"/>
          <p:cNvPicPr>
            <a:picLocks noChangeAspect="1" noChangeArrowheads="1"/>
          </p:cNvPicPr>
          <p:nvPr>
            <p:custDataLst>
              <p:tags r:id="rId5"/>
            </p:custDataLst>
          </p:nvPr>
        </p:nvPicPr>
        <p:blipFill>
          <a:blip r:embed="rId10"/>
          <a:srcRect/>
          <a:stretch>
            <a:fillRect/>
          </a:stretch>
        </p:blipFill>
        <p:spPr bwMode="auto">
          <a:xfrm>
            <a:off x="3131840" y="3851272"/>
            <a:ext cx="4214843" cy="2684900"/>
          </a:xfrm>
          <a:prstGeom prst="rect">
            <a:avLst/>
          </a:prstGeom>
          <a:noFill/>
        </p:spPr>
      </p:pic>
      <p:pic>
        <p:nvPicPr>
          <p:cNvPr id="1027" name="Picture 3" descr="N:\AJEFO\Droits linguistiques\Activité pédagogique\Présentation powerpoint\Images\HAUTE CONVIVIALITÉ.jpg"/>
          <p:cNvPicPr>
            <a:picLocks noChangeAspect="1" noChangeArrowheads="1"/>
          </p:cNvPicPr>
          <p:nvPr>
            <p:custDataLst>
              <p:tags r:id="rId6"/>
            </p:custDataLst>
          </p:nvPr>
        </p:nvPicPr>
        <p:blipFill>
          <a:blip r:embed="rId11"/>
          <a:srcRect/>
          <a:stretch>
            <a:fillRect/>
          </a:stretch>
        </p:blipFill>
        <p:spPr bwMode="auto">
          <a:xfrm>
            <a:off x="251520" y="3708214"/>
            <a:ext cx="2309057" cy="1343023"/>
          </a:xfrm>
          <a:prstGeom prst="rect">
            <a:avLst/>
          </a:prstGeom>
          <a:noFill/>
        </p:spPr>
      </p:pic>
      <p:pic>
        <p:nvPicPr>
          <p:cNvPr id="1029" name="Picture 5" descr="N:\AJEFO\Droits linguistiques\Activité pédagogique\Présentation powerpoint\Images\ALCOOL.jpg"/>
          <p:cNvPicPr>
            <a:picLocks noChangeAspect="1" noChangeArrowheads="1"/>
          </p:cNvPicPr>
          <p:nvPr>
            <p:custDataLst>
              <p:tags r:id="rId7"/>
            </p:custDataLst>
          </p:nvPr>
        </p:nvPicPr>
        <p:blipFill>
          <a:blip r:embed="rId12"/>
          <a:srcRect/>
          <a:stretch>
            <a:fillRect/>
          </a:stretch>
        </p:blipFill>
        <p:spPr bwMode="auto">
          <a:xfrm>
            <a:off x="7211710" y="188640"/>
            <a:ext cx="1916832" cy="1916832"/>
          </a:xfrm>
          <a:prstGeom prst="rect">
            <a:avLst/>
          </a:prstGeom>
          <a:noFill/>
        </p:spPr>
      </p:pic>
    </p:spTree>
    <p:extLst>
      <p:ext uri="{BB962C8B-B14F-4D97-AF65-F5344CB8AC3E}">
        <p14:creationId xmlns:p14="http://schemas.microsoft.com/office/powerpoint/2010/main" val="1071679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99592" y="476672"/>
            <a:ext cx="7520940" cy="548640"/>
          </a:xfrm>
        </p:spPr>
        <p:txBody>
          <a:bodyPr/>
          <a:lstStyle/>
          <a:p>
            <a:pPr algn="ctr"/>
            <a:r>
              <a:rPr lang="en-CA" dirty="0" smtClean="0">
                <a:latin typeface="Baveuse"/>
              </a:rPr>
              <a:t>les </a:t>
            </a:r>
            <a:br>
              <a:rPr lang="en-CA" dirty="0" smtClean="0">
                <a:latin typeface="Baveuse"/>
              </a:rPr>
            </a:br>
            <a:r>
              <a:rPr lang="en-CA" dirty="0" err="1" smtClean="0">
                <a:latin typeface="Baveuse"/>
              </a:rPr>
              <a:t>droits</a:t>
            </a:r>
            <a:r>
              <a:rPr lang="en-CA" dirty="0" smtClean="0">
                <a:latin typeface="Baveuse"/>
              </a:rPr>
              <a:t> </a:t>
            </a:r>
            <a:r>
              <a:rPr lang="en-CA" dirty="0" err="1" smtClean="0">
                <a:latin typeface="Baveuse"/>
              </a:rPr>
              <a:t>linguistiques</a:t>
            </a:r>
            <a:r>
              <a:rPr lang="en-CA" dirty="0">
                <a:latin typeface="Baveuse"/>
              </a:rPr>
              <a:t> </a:t>
            </a:r>
            <a:r>
              <a:rPr lang="en-CA" dirty="0" smtClean="0">
                <a:latin typeface="Baveuse"/>
              </a:rPr>
              <a:t>: </a:t>
            </a:r>
            <a:br>
              <a:rPr lang="en-CA" dirty="0" smtClean="0">
                <a:latin typeface="Baveuse"/>
              </a:rPr>
            </a:br>
            <a:r>
              <a:rPr lang="en-CA" dirty="0" err="1" smtClean="0">
                <a:latin typeface="Baveuse"/>
              </a:rPr>
              <a:t>c’est</a:t>
            </a:r>
            <a:r>
              <a:rPr lang="en-CA" dirty="0" smtClean="0">
                <a:latin typeface="Baveuse"/>
              </a:rPr>
              <a:t> quoi ?</a:t>
            </a:r>
            <a:endParaRPr lang="fr-FR" dirty="0"/>
          </a:p>
        </p:txBody>
      </p:sp>
      <p:sp>
        <p:nvSpPr>
          <p:cNvPr id="3" name="Espace réservé du contenu 2"/>
          <p:cNvSpPr>
            <a:spLocks noGrp="1"/>
          </p:cNvSpPr>
          <p:nvPr>
            <p:ph idx="1"/>
            <p:custDataLst>
              <p:tags r:id="rId2"/>
            </p:custDataLst>
          </p:nvPr>
        </p:nvSpPr>
        <p:spPr/>
        <p:txBody>
          <a:bodyPr/>
          <a:lstStyle/>
          <a:p>
            <a:pPr lvl="0" algn="ctr"/>
            <a:r>
              <a:rPr lang="fr-CA" sz="2000" dirty="0" smtClean="0"/>
              <a:t>	</a:t>
            </a:r>
          </a:p>
          <a:p>
            <a:pPr lvl="0" algn="ctr"/>
            <a:r>
              <a:rPr lang="fr-CA" sz="2000" dirty="0" smtClean="0"/>
              <a:t>Surpris, l’un des gars cache une grande quantité de marijuana dans le sac à main d’Antonia. Les policiers fouillent les deux gars et Antonia qui sentent la marijuana et trouvent la drogue. </a:t>
            </a:r>
          </a:p>
          <a:p>
            <a:pPr lvl="0"/>
            <a:r>
              <a:rPr lang="fr-CA" dirty="0" smtClean="0"/>
              <a:t>	</a:t>
            </a:r>
          </a:p>
          <a:p>
            <a:pPr lvl="0"/>
            <a:r>
              <a:rPr lang="fr-CA" dirty="0" smtClean="0"/>
              <a:t>	</a:t>
            </a:r>
            <a:endParaRPr lang="fr-FR"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12</a:t>
            </a:fld>
            <a:endParaRPr lang="fr-CA"/>
          </a:p>
        </p:txBody>
      </p:sp>
      <p:pic>
        <p:nvPicPr>
          <p:cNvPr id="2051" name="Picture 3" descr="N:\AJEFO\Droits linguistiques\Activité pédagogique\Présentation powerpoint\Images\FILLE ALCOOL.jpg"/>
          <p:cNvPicPr>
            <a:picLocks noChangeAspect="1" noChangeArrowheads="1"/>
          </p:cNvPicPr>
          <p:nvPr>
            <p:custDataLst>
              <p:tags r:id="rId5"/>
            </p:custDataLst>
          </p:nvPr>
        </p:nvPicPr>
        <p:blipFill>
          <a:blip r:embed="rId10"/>
          <a:srcRect/>
          <a:stretch>
            <a:fillRect/>
          </a:stretch>
        </p:blipFill>
        <p:spPr bwMode="auto">
          <a:xfrm>
            <a:off x="6516216" y="2577302"/>
            <a:ext cx="2364279" cy="2364279"/>
          </a:xfrm>
          <a:prstGeom prst="rect">
            <a:avLst/>
          </a:prstGeom>
          <a:noFill/>
        </p:spPr>
      </p:pic>
      <p:pic>
        <p:nvPicPr>
          <p:cNvPr id="2053" name="Picture 5" descr="N:\AJEFO\Droits linguistiques\Activité pédagogique\Présentation powerpoint\Images\FUMER MARIJUANA.jpg"/>
          <p:cNvPicPr>
            <a:picLocks noChangeAspect="1" noChangeArrowheads="1"/>
          </p:cNvPicPr>
          <p:nvPr>
            <p:custDataLst>
              <p:tags r:id="rId6"/>
            </p:custDataLst>
          </p:nvPr>
        </p:nvPicPr>
        <p:blipFill>
          <a:blip r:embed="rId11"/>
          <a:srcRect/>
          <a:stretch>
            <a:fillRect/>
          </a:stretch>
        </p:blipFill>
        <p:spPr bwMode="auto">
          <a:xfrm>
            <a:off x="2771800" y="2711689"/>
            <a:ext cx="3448599" cy="2095503"/>
          </a:xfrm>
          <a:prstGeom prst="rect">
            <a:avLst/>
          </a:prstGeom>
          <a:noFill/>
        </p:spPr>
      </p:pic>
      <p:pic>
        <p:nvPicPr>
          <p:cNvPr id="2055" name="Picture 7" descr="N:\AJEFO\Droits linguistiques\Activité pédagogique\Présentation powerpoint\Images\FEUILLE POT MULTICOLORE.bmp"/>
          <p:cNvPicPr>
            <a:picLocks noChangeAspect="1" noChangeArrowheads="1"/>
          </p:cNvPicPr>
          <p:nvPr>
            <p:custDataLst>
              <p:tags r:id="rId7"/>
            </p:custDataLst>
          </p:nvPr>
        </p:nvPicPr>
        <p:blipFill>
          <a:blip r:embed="rId12"/>
          <a:srcRect/>
          <a:stretch>
            <a:fillRect/>
          </a:stretch>
        </p:blipFill>
        <p:spPr bwMode="auto">
          <a:xfrm>
            <a:off x="136639" y="2864092"/>
            <a:ext cx="2362200" cy="19431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7584" y="476672"/>
            <a:ext cx="7520940" cy="548640"/>
          </a:xfrm>
        </p:spPr>
        <p:txBody>
          <a:bodyPr/>
          <a:lstStyle/>
          <a:p>
            <a:pPr algn="ctr"/>
            <a:r>
              <a:rPr lang="en-CA" dirty="0" smtClean="0">
                <a:latin typeface="Baveuse"/>
              </a:rPr>
              <a:t>les </a:t>
            </a:r>
            <a:br>
              <a:rPr lang="en-CA" dirty="0" smtClean="0">
                <a:latin typeface="Baveuse"/>
              </a:rPr>
            </a:br>
            <a:r>
              <a:rPr lang="en-CA" dirty="0" err="1" smtClean="0">
                <a:latin typeface="Baveuse"/>
              </a:rPr>
              <a:t>droits</a:t>
            </a:r>
            <a:r>
              <a:rPr lang="en-CA" dirty="0" smtClean="0">
                <a:latin typeface="Baveuse"/>
              </a:rPr>
              <a:t> </a:t>
            </a:r>
            <a:r>
              <a:rPr lang="en-CA" dirty="0" err="1" smtClean="0">
                <a:latin typeface="Baveuse"/>
              </a:rPr>
              <a:t>linguistiques</a:t>
            </a:r>
            <a:r>
              <a:rPr lang="en-CA" dirty="0" smtClean="0">
                <a:latin typeface="Baveuse"/>
              </a:rPr>
              <a:t> :</a:t>
            </a:r>
            <a:br>
              <a:rPr lang="en-CA" dirty="0" smtClean="0">
                <a:latin typeface="Baveuse"/>
              </a:rPr>
            </a:br>
            <a:r>
              <a:rPr lang="en-CA" dirty="0" smtClean="0">
                <a:latin typeface="Baveuse"/>
              </a:rPr>
              <a:t> </a:t>
            </a:r>
            <a:r>
              <a:rPr lang="en-CA" dirty="0" err="1" smtClean="0">
                <a:latin typeface="Baveuse"/>
              </a:rPr>
              <a:t>c’est</a:t>
            </a:r>
            <a:r>
              <a:rPr lang="en-CA" dirty="0" smtClean="0">
                <a:latin typeface="Baveuse"/>
              </a:rPr>
              <a:t> quoi ?</a:t>
            </a:r>
            <a:endParaRPr lang="fr-FR" dirty="0"/>
          </a:p>
        </p:txBody>
      </p:sp>
      <p:sp>
        <p:nvSpPr>
          <p:cNvPr id="3" name="Espace réservé du contenu 2"/>
          <p:cNvSpPr>
            <a:spLocks noGrp="1"/>
          </p:cNvSpPr>
          <p:nvPr>
            <p:ph idx="1"/>
            <p:custDataLst>
              <p:tags r:id="rId2"/>
            </p:custDataLst>
          </p:nvPr>
        </p:nvSpPr>
        <p:spPr>
          <a:xfrm>
            <a:off x="3571868" y="1100628"/>
            <a:ext cx="5000660" cy="4042884"/>
          </a:xfrm>
        </p:spPr>
        <p:txBody>
          <a:bodyPr>
            <a:normAutofit fontScale="92500"/>
          </a:bodyPr>
          <a:lstStyle/>
          <a:p>
            <a:pPr lvl="0"/>
            <a:r>
              <a:rPr lang="fr-CA" dirty="0" smtClean="0"/>
              <a:t>	</a:t>
            </a:r>
          </a:p>
          <a:p>
            <a:pPr lvl="0" algn="ctr"/>
            <a:r>
              <a:rPr lang="fr-CA" sz="2000" dirty="0" smtClean="0"/>
              <a:t>	Antonia est accusée de possession de drogue dans le but d’en faire le trafic. Elle doit subir un procès. </a:t>
            </a:r>
          </a:p>
          <a:p>
            <a:pPr lvl="0" algn="ctr"/>
            <a:r>
              <a:rPr lang="fr-CA" sz="2000" dirty="0" smtClean="0"/>
              <a:t>Lors de sa première comparution, le juge l’informe qu’elle peut subir son procès dans la langue officielle de son choix. </a:t>
            </a:r>
          </a:p>
          <a:p>
            <a:pPr lvl="0" algn="ctr"/>
            <a:r>
              <a:rPr lang="fr-CA" sz="2000" dirty="0" smtClean="0"/>
              <a:t>POURQUOI ?</a:t>
            </a:r>
          </a:p>
          <a:p>
            <a:r>
              <a:rPr lang="fr-CA" sz="2000" dirty="0" smtClean="0"/>
              <a:t> </a:t>
            </a:r>
          </a:p>
          <a:p>
            <a:pPr algn="ctr"/>
            <a:r>
              <a:rPr lang="fr-CA" sz="2000" dirty="0" smtClean="0"/>
              <a:t>	L’art. 530 du </a:t>
            </a:r>
            <a:r>
              <a:rPr lang="fr-CA" sz="2000" i="1" dirty="0" smtClean="0"/>
              <a:t>Code criminel</a:t>
            </a:r>
            <a:r>
              <a:rPr lang="fr-CA" sz="2000" dirty="0" smtClean="0"/>
              <a:t> permet à un accusé de subir son procès dans la langue de son choix : en français ou en anglais.</a:t>
            </a:r>
          </a:p>
          <a:p>
            <a:endParaRPr lang="fr-FR" sz="1800"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13</a:t>
            </a:fld>
            <a:endParaRPr lang="fr-CA"/>
          </a:p>
        </p:txBody>
      </p:sp>
      <p:pic>
        <p:nvPicPr>
          <p:cNvPr id="3075" name="Picture 3" descr="N:\AJEFO\Droits linguistiques\Activité pédagogique\Présentation powerpoint\Images\MAIN MENOTTES.jpg"/>
          <p:cNvPicPr>
            <a:picLocks noChangeAspect="1" noChangeArrowheads="1"/>
          </p:cNvPicPr>
          <p:nvPr>
            <p:custDataLst>
              <p:tags r:id="rId5"/>
            </p:custDataLst>
          </p:nvPr>
        </p:nvPicPr>
        <p:blipFill>
          <a:blip r:embed="rId8"/>
          <a:srcRect/>
          <a:stretch>
            <a:fillRect/>
          </a:stretch>
        </p:blipFill>
        <p:spPr bwMode="auto">
          <a:xfrm>
            <a:off x="0" y="1714488"/>
            <a:ext cx="3779912" cy="260509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smtClean="0">
                <a:latin typeface="Baveuse"/>
              </a:rPr>
              <a:t>les </a:t>
            </a:r>
            <a:r>
              <a:rPr lang="en-CA" dirty="0" err="1" smtClean="0">
                <a:latin typeface="Baveuse"/>
              </a:rPr>
              <a:t>droits</a:t>
            </a:r>
            <a:r>
              <a:rPr lang="en-CA" dirty="0" smtClean="0">
                <a:latin typeface="Baveuse"/>
              </a:rPr>
              <a:t> </a:t>
            </a:r>
            <a:r>
              <a:rPr lang="en-CA" dirty="0" err="1" smtClean="0">
                <a:latin typeface="Baveuse"/>
              </a:rPr>
              <a:t>linguistiques</a:t>
            </a:r>
            <a:r>
              <a:rPr lang="en-CA" dirty="0" smtClean="0">
                <a:latin typeface="Baveuse"/>
              </a:rPr>
              <a:t> : </a:t>
            </a:r>
            <a:br>
              <a:rPr lang="en-CA" dirty="0" smtClean="0">
                <a:latin typeface="Baveuse"/>
              </a:rPr>
            </a:br>
            <a:r>
              <a:rPr lang="en-CA" dirty="0" err="1" smtClean="0">
                <a:latin typeface="Baveuse"/>
              </a:rPr>
              <a:t>C’est</a:t>
            </a:r>
            <a:r>
              <a:rPr lang="en-CA" dirty="0" smtClean="0">
                <a:latin typeface="Baveuse"/>
              </a:rPr>
              <a:t> quoi ?</a:t>
            </a:r>
            <a:endParaRPr lang="fr-CA" dirty="0">
              <a:latin typeface="Baveuse"/>
            </a:endParaRPr>
          </a:p>
        </p:txBody>
      </p:sp>
      <p:sp>
        <p:nvSpPr>
          <p:cNvPr id="3" name="Espace réservé du contenu 2"/>
          <p:cNvSpPr>
            <a:spLocks noGrp="1"/>
          </p:cNvSpPr>
          <p:nvPr>
            <p:ph idx="1"/>
            <p:custDataLst>
              <p:tags r:id="rId2"/>
            </p:custDataLst>
          </p:nvPr>
        </p:nvSpPr>
        <p:spPr>
          <a:xfrm>
            <a:off x="428596" y="1100628"/>
            <a:ext cx="5715040" cy="3579849"/>
          </a:xfrm>
        </p:spPr>
        <p:txBody>
          <a:bodyPr>
            <a:normAutofit fontScale="55000" lnSpcReduction="20000"/>
          </a:bodyPr>
          <a:lstStyle/>
          <a:p>
            <a:pPr lvl="0"/>
            <a:r>
              <a:rPr lang="fr-CA" sz="2900" u="sng" dirty="0" smtClean="0"/>
              <a:t>Mise </a:t>
            </a:r>
            <a:r>
              <a:rPr lang="fr-CA" sz="2900" u="sng" dirty="0"/>
              <a:t>en situation </a:t>
            </a:r>
            <a:r>
              <a:rPr lang="fr-CA" sz="2900" u="sng" dirty="0" smtClean="0"/>
              <a:t>5 </a:t>
            </a:r>
          </a:p>
          <a:p>
            <a:pPr lvl="0"/>
            <a:endParaRPr lang="fr-CA" sz="2900" dirty="0" smtClean="0"/>
          </a:p>
          <a:p>
            <a:pPr lvl="0" algn="ctr">
              <a:lnSpc>
                <a:spcPct val="120000"/>
              </a:lnSpc>
              <a:spcBef>
                <a:spcPts val="0"/>
              </a:spcBef>
            </a:pPr>
            <a:r>
              <a:rPr lang="fr-CA" sz="2900" dirty="0"/>
              <a:t>	</a:t>
            </a:r>
            <a:r>
              <a:rPr lang="fr-CA" sz="3200" dirty="0" smtClean="0"/>
              <a:t>Matt </a:t>
            </a:r>
            <a:r>
              <a:rPr lang="fr-CA" sz="3200" dirty="0"/>
              <a:t>vit à Ottawa.  Il a finalement eu 16 ans et il peut </a:t>
            </a:r>
            <a:r>
              <a:rPr lang="fr-CA" sz="3200" dirty="0" smtClean="0"/>
              <a:t>passer </a:t>
            </a:r>
            <a:r>
              <a:rPr lang="fr-CA" sz="3200" dirty="0"/>
              <a:t>son test de conduite pour obtenir son G1. </a:t>
            </a:r>
            <a:r>
              <a:rPr lang="fr-CA" sz="3200" dirty="0" smtClean="0"/>
              <a:t>La </a:t>
            </a:r>
            <a:r>
              <a:rPr lang="fr-CA" sz="3200" dirty="0"/>
              <a:t>liberté est à portée de main, mais ça le stress un peu de passer ce test-là. Au moins Matt peut se faire évaluer en français, c’est un stress de moins pour lui. </a:t>
            </a:r>
            <a:endParaRPr lang="fr-CA" sz="3200" dirty="0" smtClean="0"/>
          </a:p>
          <a:p>
            <a:pPr lvl="0" algn="ctr"/>
            <a:endParaRPr lang="fr-CA" sz="3200" dirty="0" smtClean="0"/>
          </a:p>
          <a:p>
            <a:pPr lvl="0" algn="ctr"/>
            <a:r>
              <a:rPr lang="fr-CA" sz="3200" dirty="0" smtClean="0"/>
              <a:t>POURQUOI PEUT-IL RECEVOIR CE SERVICE DANS SA LANGUE ? </a:t>
            </a:r>
            <a:endParaRPr lang="fr-CA" sz="3200" dirty="0"/>
          </a:p>
          <a:p>
            <a:r>
              <a:rPr lang="fr-CA" sz="3200" dirty="0"/>
              <a:t> </a:t>
            </a:r>
          </a:p>
          <a:p>
            <a:pPr algn="ctr"/>
            <a:r>
              <a:rPr lang="fr-CA" sz="3200" dirty="0" smtClean="0"/>
              <a:t>	La </a:t>
            </a:r>
            <a:r>
              <a:rPr lang="fr-CA" sz="3200" i="1" dirty="0"/>
              <a:t>Loi sur les services en français (Ontario)</a:t>
            </a:r>
            <a:endParaRPr lang="fr-CA" sz="3200" dirty="0"/>
          </a:p>
          <a:p>
            <a:endParaRPr lang="fr-CA"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14</a:t>
            </a:fld>
            <a:endParaRPr lang="fr-CA"/>
          </a:p>
        </p:txBody>
      </p:sp>
      <p:pic>
        <p:nvPicPr>
          <p:cNvPr id="1027" name="Picture 3" descr="N:\AJEFO\Droits linguistiques\Activité pédagogique\Présentation powerpoint\Images\test conduite.jpg"/>
          <p:cNvPicPr>
            <a:picLocks noChangeAspect="1" noChangeArrowheads="1"/>
          </p:cNvPicPr>
          <p:nvPr>
            <p:custDataLst>
              <p:tags r:id="rId5"/>
            </p:custDataLst>
          </p:nvPr>
        </p:nvPicPr>
        <p:blipFill>
          <a:blip r:embed="rId9"/>
          <a:srcRect/>
          <a:stretch>
            <a:fillRect/>
          </a:stretch>
        </p:blipFill>
        <p:spPr bwMode="auto">
          <a:xfrm>
            <a:off x="6215074" y="1214422"/>
            <a:ext cx="2743200" cy="1666875"/>
          </a:xfrm>
          <a:prstGeom prst="rect">
            <a:avLst/>
          </a:prstGeom>
          <a:noFill/>
        </p:spPr>
      </p:pic>
      <p:pic>
        <p:nvPicPr>
          <p:cNvPr id="1030" name="Picture 6" descr="N:\AJEFO\Droits linguistiques\Activité pédagogique\Présentation powerpoint\Images\mains donnent clé.jpg"/>
          <p:cNvPicPr>
            <a:picLocks noChangeAspect="1" noChangeArrowheads="1"/>
          </p:cNvPicPr>
          <p:nvPr>
            <p:custDataLst>
              <p:tags r:id="rId6"/>
            </p:custDataLst>
          </p:nvPr>
        </p:nvPicPr>
        <p:blipFill>
          <a:blip r:embed="rId10"/>
          <a:srcRect/>
          <a:stretch>
            <a:fillRect/>
          </a:stretch>
        </p:blipFill>
        <p:spPr bwMode="auto">
          <a:xfrm>
            <a:off x="6215074" y="3143248"/>
            <a:ext cx="2786082" cy="1695450"/>
          </a:xfrm>
          <a:prstGeom prst="rect">
            <a:avLst/>
          </a:prstGeom>
          <a:noFill/>
        </p:spPr>
      </p:pic>
    </p:spTree>
    <p:extLst>
      <p:ext uri="{BB962C8B-B14F-4D97-AF65-F5344CB8AC3E}">
        <p14:creationId xmlns:p14="http://schemas.microsoft.com/office/powerpoint/2010/main" val="116827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smtClean="0">
                <a:latin typeface="Baveuse"/>
              </a:rPr>
              <a:t>À </a:t>
            </a:r>
            <a:r>
              <a:rPr lang="en-CA" dirty="0" err="1" smtClean="0">
                <a:latin typeface="Baveuse"/>
              </a:rPr>
              <a:t>retenir</a:t>
            </a:r>
            <a:r>
              <a:rPr lang="en-CA" dirty="0">
                <a:latin typeface="Baveuse"/>
              </a:rPr>
              <a:t> </a:t>
            </a:r>
            <a:r>
              <a:rPr lang="en-CA" dirty="0" smtClean="0">
                <a:latin typeface="Baveuse"/>
              </a:rPr>
              <a:t>: </a:t>
            </a:r>
            <a:r>
              <a:rPr lang="en-CA" dirty="0" err="1" smtClean="0">
                <a:latin typeface="Baveuse"/>
              </a:rPr>
              <a:t>Loi</a:t>
            </a:r>
            <a:r>
              <a:rPr lang="en-CA" dirty="0" smtClean="0">
                <a:latin typeface="Baveuse"/>
              </a:rPr>
              <a:t> </a:t>
            </a:r>
            <a:r>
              <a:rPr lang="en-CA" dirty="0" err="1" smtClean="0">
                <a:latin typeface="Baveuse"/>
              </a:rPr>
              <a:t>sur</a:t>
            </a:r>
            <a:r>
              <a:rPr lang="en-CA" dirty="0" smtClean="0">
                <a:latin typeface="Baveuse"/>
              </a:rPr>
              <a:t> les services en </a:t>
            </a:r>
            <a:r>
              <a:rPr lang="en-CA" dirty="0" err="1" smtClean="0">
                <a:latin typeface="Baveuse"/>
              </a:rPr>
              <a:t>français</a:t>
            </a:r>
            <a:endParaRPr lang="fr-CA" dirty="0">
              <a:latin typeface="Baveuse"/>
            </a:endParaRPr>
          </a:p>
        </p:txBody>
      </p:sp>
      <p:sp>
        <p:nvSpPr>
          <p:cNvPr id="3" name="Espace réservé du contenu 2"/>
          <p:cNvSpPr>
            <a:spLocks noGrp="1"/>
          </p:cNvSpPr>
          <p:nvPr>
            <p:ph idx="1"/>
            <p:custDataLst>
              <p:tags r:id="rId2"/>
            </p:custDataLst>
          </p:nvPr>
        </p:nvSpPr>
        <p:spPr/>
        <p:txBody>
          <a:bodyPr>
            <a:normAutofit/>
          </a:bodyPr>
          <a:lstStyle/>
          <a:p>
            <a:pPr lvl="0" algn="ctr"/>
            <a:endParaRPr lang="fr-CA" sz="2000" dirty="0" smtClean="0"/>
          </a:p>
          <a:p>
            <a:pPr lvl="0" algn="ctr"/>
            <a:r>
              <a:rPr lang="fr-CA" sz="2200" dirty="0" smtClean="0"/>
              <a:t>On </a:t>
            </a:r>
            <a:r>
              <a:rPr lang="fr-CA" sz="2200" dirty="0"/>
              <a:t>peut recevoir des services en français du gouvernement de l’Ontario dans 25 régions désignées </a:t>
            </a:r>
            <a:endParaRPr lang="fr-CA" sz="2200" dirty="0" smtClean="0"/>
          </a:p>
          <a:p>
            <a:pPr lvl="0"/>
            <a:endParaRPr lang="fr-CA" sz="2200" dirty="0" smtClean="0"/>
          </a:p>
          <a:p>
            <a:pPr lvl="0"/>
            <a:r>
              <a:rPr lang="fr-CA" sz="2200" dirty="0" smtClean="0"/>
              <a:t>Par exemple : Ottawa et l’Est Ontarien, Kingston</a:t>
            </a:r>
            <a:r>
              <a:rPr lang="fr-CA" sz="2200" dirty="0"/>
              <a:t>, Toronto, </a:t>
            </a:r>
            <a:r>
              <a:rPr lang="fr-CA" sz="2200" dirty="0" smtClean="0"/>
              <a:t>Sudbury, </a:t>
            </a:r>
            <a:r>
              <a:rPr lang="fr-CA" sz="2200" dirty="0" err="1" smtClean="0"/>
              <a:t>Nipissing</a:t>
            </a:r>
            <a:r>
              <a:rPr lang="fr-CA" sz="2200" dirty="0" smtClean="0"/>
              <a:t>…</a:t>
            </a:r>
            <a:endParaRPr lang="fr-CA" sz="2200" dirty="0"/>
          </a:p>
          <a:p>
            <a:r>
              <a:rPr lang="fr-CA" dirty="0" smtClean="0"/>
              <a:t> </a:t>
            </a:r>
            <a:endParaRPr lang="fr-CA" dirty="0"/>
          </a:p>
          <a:p>
            <a:endParaRPr lang="fr-CA"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15</a:t>
            </a:fld>
            <a:endParaRPr lang="fr-CA"/>
          </a:p>
        </p:txBody>
      </p:sp>
      <p:pic>
        <p:nvPicPr>
          <p:cNvPr id="2054" name="Picture 6" descr="N:\AJEFO\Droits linguistiques\Activité pédagogique\Présentation powerpoint\Images\ontario fr..jpg"/>
          <p:cNvPicPr>
            <a:picLocks noChangeAspect="1" noChangeArrowheads="1"/>
          </p:cNvPicPr>
          <p:nvPr>
            <p:custDataLst>
              <p:tags r:id="rId5"/>
            </p:custDataLst>
          </p:nvPr>
        </p:nvPicPr>
        <p:blipFill>
          <a:blip r:embed="rId9"/>
          <a:srcRect/>
          <a:stretch>
            <a:fillRect/>
          </a:stretch>
        </p:blipFill>
        <p:spPr bwMode="auto">
          <a:xfrm>
            <a:off x="571472" y="3500438"/>
            <a:ext cx="4143404" cy="2463261"/>
          </a:xfrm>
          <a:prstGeom prst="rect">
            <a:avLst/>
          </a:prstGeom>
          <a:noFill/>
        </p:spPr>
      </p:pic>
      <p:pic>
        <p:nvPicPr>
          <p:cNvPr id="2055" name="Picture 7" descr="N:\AJEFO\Droits linguistiques\Activité pédagogique\Présentation powerpoint\Images\régions désignées.bmp"/>
          <p:cNvPicPr>
            <a:picLocks noChangeAspect="1" noChangeArrowheads="1"/>
          </p:cNvPicPr>
          <p:nvPr>
            <p:custDataLst>
              <p:tags r:id="rId6"/>
            </p:custDataLst>
          </p:nvPr>
        </p:nvPicPr>
        <p:blipFill>
          <a:blip r:embed="rId10"/>
          <a:srcRect/>
          <a:stretch>
            <a:fillRect/>
          </a:stretch>
        </p:blipFill>
        <p:spPr bwMode="auto">
          <a:xfrm>
            <a:off x="5076056" y="3571876"/>
            <a:ext cx="3947037" cy="2219330"/>
          </a:xfrm>
          <a:prstGeom prst="rect">
            <a:avLst/>
          </a:prstGeom>
          <a:noFill/>
        </p:spPr>
      </p:pic>
    </p:spTree>
    <p:extLst>
      <p:ext uri="{BB962C8B-B14F-4D97-AF65-F5344CB8AC3E}">
        <p14:creationId xmlns:p14="http://schemas.microsoft.com/office/powerpoint/2010/main" val="1162674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smtClean="0">
                <a:latin typeface="Baveuse"/>
              </a:rPr>
              <a:t>À </a:t>
            </a:r>
            <a:r>
              <a:rPr lang="en-CA" dirty="0" err="1" smtClean="0">
                <a:latin typeface="Baveuse"/>
              </a:rPr>
              <a:t>retenir</a:t>
            </a:r>
            <a:r>
              <a:rPr lang="en-CA" dirty="0" smtClean="0">
                <a:latin typeface="Baveuse"/>
              </a:rPr>
              <a:t> : </a:t>
            </a:r>
            <a:r>
              <a:rPr lang="en-CA" dirty="0" err="1" smtClean="0">
                <a:latin typeface="Baveuse"/>
              </a:rPr>
              <a:t>Loi</a:t>
            </a:r>
            <a:r>
              <a:rPr lang="en-CA" dirty="0" smtClean="0">
                <a:latin typeface="Baveuse"/>
              </a:rPr>
              <a:t> </a:t>
            </a:r>
            <a:r>
              <a:rPr lang="en-CA" dirty="0" err="1" smtClean="0">
                <a:latin typeface="Baveuse"/>
              </a:rPr>
              <a:t>sur</a:t>
            </a:r>
            <a:r>
              <a:rPr lang="en-CA" dirty="0" smtClean="0">
                <a:latin typeface="Baveuse"/>
              </a:rPr>
              <a:t> les services en </a:t>
            </a:r>
            <a:r>
              <a:rPr lang="en-CA" dirty="0" err="1" smtClean="0">
                <a:latin typeface="Baveuse"/>
              </a:rPr>
              <a:t>français</a:t>
            </a:r>
            <a:endParaRPr lang="fr-FR" dirty="0"/>
          </a:p>
        </p:txBody>
      </p:sp>
      <p:sp>
        <p:nvSpPr>
          <p:cNvPr id="3" name="Espace réservé du contenu 2"/>
          <p:cNvSpPr>
            <a:spLocks noGrp="1"/>
          </p:cNvSpPr>
          <p:nvPr>
            <p:ph idx="1"/>
            <p:custDataLst>
              <p:tags r:id="rId2"/>
            </p:custDataLst>
          </p:nvPr>
        </p:nvSpPr>
        <p:spPr>
          <a:xfrm>
            <a:off x="827584" y="1267362"/>
            <a:ext cx="7520940" cy="3579849"/>
          </a:xfrm>
        </p:spPr>
        <p:txBody>
          <a:bodyPr>
            <a:normAutofit fontScale="92500" lnSpcReduction="20000"/>
          </a:bodyPr>
          <a:lstStyle/>
          <a:p>
            <a:pPr lvl="0" algn="ctr"/>
            <a:r>
              <a:rPr lang="fr-CA" sz="3000" dirty="0" smtClean="0"/>
              <a:t>De quels services parle-t-on ?</a:t>
            </a:r>
          </a:p>
          <a:p>
            <a:pPr lvl="0" algn="ctr"/>
            <a:endParaRPr lang="fr-CA" sz="3000" dirty="0" smtClean="0"/>
          </a:p>
          <a:p>
            <a:pPr lvl="0" algn="ctr"/>
            <a:r>
              <a:rPr lang="fr-CA" sz="3000" dirty="0" smtClean="0"/>
              <a:t>Voici des exemples :</a:t>
            </a:r>
          </a:p>
          <a:p>
            <a:pPr lvl="0"/>
            <a:endParaRPr lang="fr-CA" dirty="0" smtClean="0"/>
          </a:p>
          <a:p>
            <a:pPr lvl="0" algn="ctr"/>
            <a:r>
              <a:rPr lang="fr-CA" sz="2300" dirty="0" smtClean="0"/>
              <a:t>Permis de conduire</a:t>
            </a:r>
          </a:p>
          <a:p>
            <a:pPr lvl="0" algn="ctr"/>
            <a:endParaRPr lang="fr-CA" sz="2300" dirty="0" smtClean="0"/>
          </a:p>
          <a:p>
            <a:pPr lvl="0" algn="ctr"/>
            <a:r>
              <a:rPr lang="fr-CA" sz="2300" dirty="0" smtClean="0"/>
              <a:t>Certificat de naissance</a:t>
            </a:r>
          </a:p>
          <a:p>
            <a:pPr lvl="0" algn="ctr"/>
            <a:endParaRPr lang="fr-CA" sz="2300" dirty="0" smtClean="0"/>
          </a:p>
          <a:p>
            <a:pPr lvl="0" algn="ctr"/>
            <a:r>
              <a:rPr lang="en-CA" sz="2300" dirty="0" smtClean="0"/>
              <a:t>Services assurance-santé</a:t>
            </a:r>
            <a:endParaRPr lang="fr-CA" sz="2300" dirty="0" smtClean="0"/>
          </a:p>
          <a:p>
            <a:endParaRPr lang="fr-FR"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16</a:t>
            </a:fld>
            <a:endParaRPr lang="fr-CA"/>
          </a:p>
        </p:txBody>
      </p:sp>
      <p:pic>
        <p:nvPicPr>
          <p:cNvPr id="6" name="Picture 5" descr="N:\AJEFO\Droits linguistiques\Activité pédagogique\Présentation powerpoint\Images\permis de conduire.bmp"/>
          <p:cNvPicPr>
            <a:picLocks noChangeAspect="1" noChangeArrowheads="1"/>
          </p:cNvPicPr>
          <p:nvPr>
            <p:custDataLst>
              <p:tags r:id="rId5"/>
            </p:custDataLst>
          </p:nvPr>
        </p:nvPicPr>
        <p:blipFill>
          <a:blip r:embed="rId11"/>
          <a:srcRect/>
          <a:stretch>
            <a:fillRect/>
          </a:stretch>
        </p:blipFill>
        <p:spPr bwMode="auto">
          <a:xfrm>
            <a:off x="6286512" y="2857496"/>
            <a:ext cx="2609850" cy="1752600"/>
          </a:xfrm>
          <a:prstGeom prst="rect">
            <a:avLst/>
          </a:prstGeom>
          <a:noFill/>
        </p:spPr>
      </p:pic>
      <p:pic>
        <p:nvPicPr>
          <p:cNvPr id="3074" name="Picture 2" descr="N:\AJEFO\Droits linguistiques\Activité pédagogique\Présentation powerpoint\Images\newborn_144x171_footerad.jpg"/>
          <p:cNvPicPr>
            <a:picLocks noChangeAspect="1" noChangeArrowheads="1"/>
          </p:cNvPicPr>
          <p:nvPr>
            <p:custDataLst>
              <p:tags r:id="rId6"/>
            </p:custDataLst>
          </p:nvPr>
        </p:nvPicPr>
        <p:blipFill>
          <a:blip r:embed="rId12"/>
          <a:srcRect/>
          <a:stretch>
            <a:fillRect/>
          </a:stretch>
        </p:blipFill>
        <p:spPr bwMode="auto">
          <a:xfrm>
            <a:off x="611560" y="2266778"/>
            <a:ext cx="2208198" cy="2622235"/>
          </a:xfrm>
          <a:prstGeom prst="rect">
            <a:avLst/>
          </a:prstGeom>
          <a:noFill/>
        </p:spPr>
      </p:pic>
      <p:pic>
        <p:nvPicPr>
          <p:cNvPr id="3076" name="Picture 4" descr="N:\AJEFO\Droits linguistiques\Activité pédagogique\Présentation powerpoint\Images\gouv. ontario.jpg"/>
          <p:cNvPicPr>
            <a:picLocks noChangeAspect="1" noChangeArrowheads="1"/>
          </p:cNvPicPr>
          <p:nvPr>
            <p:custDataLst>
              <p:tags r:id="rId7"/>
            </p:custDataLst>
          </p:nvPr>
        </p:nvPicPr>
        <p:blipFill>
          <a:blip r:embed="rId13"/>
          <a:srcRect/>
          <a:stretch>
            <a:fillRect/>
          </a:stretch>
        </p:blipFill>
        <p:spPr bwMode="auto">
          <a:xfrm>
            <a:off x="318114" y="980728"/>
            <a:ext cx="1873072" cy="828793"/>
          </a:xfrm>
          <a:prstGeom prst="rect">
            <a:avLst/>
          </a:prstGeom>
          <a:noFill/>
        </p:spPr>
      </p:pic>
      <p:pic>
        <p:nvPicPr>
          <p:cNvPr id="10" name="Picture 4" descr="N:\AJEFO\Droits linguistiques\Activité pédagogique\Présentation powerpoint\Images\gouv. ontario.jpg"/>
          <p:cNvPicPr>
            <a:picLocks noChangeAspect="1" noChangeArrowheads="1"/>
          </p:cNvPicPr>
          <p:nvPr>
            <p:custDataLst>
              <p:tags r:id="rId8"/>
            </p:custDataLst>
          </p:nvPr>
        </p:nvPicPr>
        <p:blipFill>
          <a:blip r:embed="rId13"/>
          <a:srcRect/>
          <a:stretch>
            <a:fillRect/>
          </a:stretch>
        </p:blipFill>
        <p:spPr bwMode="auto">
          <a:xfrm>
            <a:off x="6981480" y="1626645"/>
            <a:ext cx="1873072" cy="8287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smtClean="0">
                <a:latin typeface="Baveuse"/>
              </a:rPr>
              <a:t>À </a:t>
            </a:r>
            <a:r>
              <a:rPr lang="en-CA" dirty="0" err="1" smtClean="0">
                <a:latin typeface="Baveuse"/>
              </a:rPr>
              <a:t>retenir</a:t>
            </a:r>
            <a:r>
              <a:rPr lang="en-CA" dirty="0" smtClean="0">
                <a:latin typeface="Baveuse"/>
              </a:rPr>
              <a:t> : </a:t>
            </a:r>
            <a:r>
              <a:rPr lang="en-CA" dirty="0" err="1" smtClean="0">
                <a:latin typeface="Baveuse"/>
              </a:rPr>
              <a:t>Loi</a:t>
            </a:r>
            <a:r>
              <a:rPr lang="en-CA" dirty="0" smtClean="0">
                <a:latin typeface="Baveuse"/>
              </a:rPr>
              <a:t> </a:t>
            </a:r>
            <a:r>
              <a:rPr lang="en-CA" dirty="0" err="1" smtClean="0">
                <a:latin typeface="Baveuse"/>
              </a:rPr>
              <a:t>sur</a:t>
            </a:r>
            <a:r>
              <a:rPr lang="en-CA" dirty="0" smtClean="0">
                <a:latin typeface="Baveuse"/>
              </a:rPr>
              <a:t> les services en </a:t>
            </a:r>
            <a:r>
              <a:rPr lang="en-CA" dirty="0" err="1" smtClean="0">
                <a:latin typeface="Baveuse"/>
              </a:rPr>
              <a:t>français</a:t>
            </a:r>
            <a:endParaRPr lang="fr-FR" dirty="0"/>
          </a:p>
        </p:txBody>
      </p:sp>
      <p:sp>
        <p:nvSpPr>
          <p:cNvPr id="3" name="Espace réservé du contenu 2"/>
          <p:cNvSpPr>
            <a:spLocks noGrp="1"/>
          </p:cNvSpPr>
          <p:nvPr>
            <p:ph idx="1"/>
            <p:custDataLst>
              <p:tags r:id="rId2"/>
            </p:custDataLst>
          </p:nvPr>
        </p:nvSpPr>
        <p:spPr/>
        <p:txBody>
          <a:bodyPr/>
          <a:lstStyle/>
          <a:p>
            <a:pPr lvl="0"/>
            <a:endParaRPr lang="fr-CA" dirty="0" smtClean="0"/>
          </a:p>
          <a:p>
            <a:pPr lvl="0" algn="ctr"/>
            <a:r>
              <a:rPr lang="fr-CA" sz="2400" dirty="0" smtClean="0"/>
              <a:t>Qui est le Commissaire aux services en français ? </a:t>
            </a:r>
          </a:p>
          <a:p>
            <a:pPr lvl="0" algn="ctr"/>
            <a:r>
              <a:rPr lang="fr-CA" sz="2400" dirty="0" smtClean="0"/>
              <a:t>Que fait-il ?</a:t>
            </a:r>
          </a:p>
          <a:p>
            <a:pPr lvl="0" algn="ctr"/>
            <a:endParaRPr lang="fr-CA" sz="2200" dirty="0" smtClean="0"/>
          </a:p>
          <a:p>
            <a:pPr lvl="0" algn="ctr"/>
            <a:r>
              <a:rPr lang="fr-CA" sz="2200" dirty="0" smtClean="0"/>
              <a:t>Mène des enquêtes indépendantes sur des plaintes alléguant la violation de la </a:t>
            </a:r>
            <a:r>
              <a:rPr lang="fr-CA" sz="2200" i="1" dirty="0" smtClean="0"/>
              <a:t>Loi sur les services en français </a:t>
            </a:r>
            <a:r>
              <a:rPr lang="fr-CA" sz="2200" dirty="0" smtClean="0"/>
              <a:t>du gouvernement ontarien</a:t>
            </a:r>
            <a:r>
              <a:rPr lang="fr-CA" dirty="0" smtClean="0"/>
              <a:t> </a:t>
            </a:r>
            <a:r>
              <a:rPr lang="fr-CA" sz="2200" dirty="0" smtClean="0"/>
              <a:t>et en fait rapport à l’Assemblée législative.</a:t>
            </a:r>
          </a:p>
          <a:p>
            <a:endParaRPr lang="fr-FR" dirty="0"/>
          </a:p>
        </p:txBody>
      </p:sp>
      <p:sp>
        <p:nvSpPr>
          <p:cNvPr id="4" name="Espace réservé du pied de page 3"/>
          <p:cNvSpPr>
            <a:spLocks noGrp="1"/>
          </p:cNvSpPr>
          <p:nvPr>
            <p:ph type="ftr" sz="quarter" idx="11"/>
            <p:custDataLst>
              <p:tags r:id="rId3"/>
            </p:custDataLst>
          </p:nvPr>
        </p:nvSpPr>
        <p:spPr>
          <a:xfrm>
            <a:off x="6000760" y="6286520"/>
            <a:ext cx="2224070" cy="285752"/>
          </a:xfrm>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17</a:t>
            </a:fld>
            <a:endParaRPr lang="fr-CA"/>
          </a:p>
        </p:txBody>
      </p:sp>
      <p:pic>
        <p:nvPicPr>
          <p:cNvPr id="4098" name="Picture 2" descr="N:\AJEFO\Droits linguistiques\Activité pédagogique\Présentation powerpoint\Images\boileau sourire.bmp"/>
          <p:cNvPicPr>
            <a:picLocks noChangeAspect="1" noChangeArrowheads="1"/>
          </p:cNvPicPr>
          <p:nvPr>
            <p:custDataLst>
              <p:tags r:id="rId5"/>
            </p:custDataLst>
          </p:nvPr>
        </p:nvPicPr>
        <p:blipFill>
          <a:blip r:embed="rId12"/>
          <a:srcRect/>
          <a:stretch>
            <a:fillRect/>
          </a:stretch>
        </p:blipFill>
        <p:spPr bwMode="auto">
          <a:xfrm rot="21319105">
            <a:off x="638235" y="4461680"/>
            <a:ext cx="2619375" cy="1743075"/>
          </a:xfrm>
          <a:prstGeom prst="rect">
            <a:avLst/>
          </a:prstGeom>
          <a:noFill/>
        </p:spPr>
      </p:pic>
      <p:pic>
        <p:nvPicPr>
          <p:cNvPr id="4099" name="Picture 3" descr="N:\AJEFO\Droits linguistiques\Activité pédagogique\Présentation powerpoint\Images\madeleine meilleur.jpg"/>
          <p:cNvPicPr>
            <a:picLocks noChangeAspect="1" noChangeArrowheads="1"/>
          </p:cNvPicPr>
          <p:nvPr>
            <p:custDataLst>
              <p:tags r:id="rId6"/>
            </p:custDataLst>
          </p:nvPr>
        </p:nvPicPr>
        <p:blipFill>
          <a:blip r:embed="rId13"/>
          <a:srcRect/>
          <a:stretch>
            <a:fillRect/>
          </a:stretch>
        </p:blipFill>
        <p:spPr bwMode="auto">
          <a:xfrm rot="383416">
            <a:off x="3668156" y="4345246"/>
            <a:ext cx="2447925" cy="1866900"/>
          </a:xfrm>
          <a:prstGeom prst="rect">
            <a:avLst/>
          </a:prstGeom>
          <a:noFill/>
        </p:spPr>
      </p:pic>
      <p:pic>
        <p:nvPicPr>
          <p:cNvPr id="4100" name="Picture 4" descr="N:\AJEFO\Droits linguistiques\Activité pédagogique\Présentation powerpoint\Images\drapeau ontarien.bmp"/>
          <p:cNvPicPr>
            <a:picLocks noChangeAspect="1" noChangeArrowheads="1"/>
          </p:cNvPicPr>
          <p:nvPr>
            <p:custDataLst>
              <p:tags r:id="rId7"/>
            </p:custDataLst>
          </p:nvPr>
        </p:nvPicPr>
        <p:blipFill>
          <a:blip r:embed="rId14"/>
          <a:srcRect/>
          <a:stretch>
            <a:fillRect/>
          </a:stretch>
        </p:blipFill>
        <p:spPr bwMode="auto">
          <a:xfrm>
            <a:off x="6715140" y="4429132"/>
            <a:ext cx="2000264" cy="1211271"/>
          </a:xfrm>
          <a:prstGeom prst="rect">
            <a:avLst/>
          </a:prstGeom>
          <a:noFill/>
        </p:spPr>
      </p:pic>
      <p:sp>
        <p:nvSpPr>
          <p:cNvPr id="9" name="ZoneTexte 8"/>
          <p:cNvSpPr txBox="1"/>
          <p:nvPr>
            <p:custDataLst>
              <p:tags r:id="rId8"/>
            </p:custDataLst>
          </p:nvPr>
        </p:nvSpPr>
        <p:spPr>
          <a:xfrm rot="21324823">
            <a:off x="935504" y="6248876"/>
            <a:ext cx="2643206" cy="276999"/>
          </a:xfrm>
          <a:prstGeom prst="rect">
            <a:avLst/>
          </a:prstGeom>
          <a:noFill/>
        </p:spPr>
        <p:txBody>
          <a:bodyPr wrap="square" rtlCol="0">
            <a:spAutoFit/>
          </a:bodyPr>
          <a:lstStyle/>
          <a:p>
            <a:r>
              <a:rPr lang="fr-CA" sz="1200" dirty="0" smtClean="0">
                <a:solidFill>
                  <a:schemeClr val="bg1"/>
                </a:solidFill>
              </a:rPr>
              <a:t>Le Commissaire, François Boileau</a:t>
            </a:r>
            <a:endParaRPr lang="fr-FR" sz="1200" dirty="0">
              <a:solidFill>
                <a:schemeClr val="bg1"/>
              </a:solidFill>
            </a:endParaRPr>
          </a:p>
        </p:txBody>
      </p:sp>
      <p:sp>
        <p:nvSpPr>
          <p:cNvPr id="10" name="ZoneTexte 9"/>
          <p:cNvSpPr txBox="1"/>
          <p:nvPr>
            <p:custDataLst>
              <p:tags r:id="rId9"/>
            </p:custDataLst>
          </p:nvPr>
        </p:nvSpPr>
        <p:spPr>
          <a:xfrm rot="407837">
            <a:off x="3571868" y="6215082"/>
            <a:ext cx="2357454" cy="276999"/>
          </a:xfrm>
          <a:prstGeom prst="rect">
            <a:avLst/>
          </a:prstGeom>
          <a:noFill/>
        </p:spPr>
        <p:txBody>
          <a:bodyPr wrap="square" rtlCol="0">
            <a:spAutoFit/>
          </a:bodyPr>
          <a:lstStyle/>
          <a:p>
            <a:r>
              <a:rPr lang="fr-CA" sz="1200" dirty="0" smtClean="0">
                <a:solidFill>
                  <a:schemeClr val="bg1"/>
                </a:solidFill>
              </a:rPr>
              <a:t>La ministre, Madeleine Meilleur</a:t>
            </a:r>
            <a:endParaRPr lang="fr-FR"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smtClean="0">
                <a:latin typeface="Baveuse"/>
              </a:rPr>
              <a:t>À quoi </a:t>
            </a:r>
            <a:r>
              <a:rPr lang="en-CA" dirty="0" err="1" smtClean="0">
                <a:latin typeface="Baveuse"/>
              </a:rPr>
              <a:t>servent</a:t>
            </a:r>
            <a:r>
              <a:rPr lang="en-CA" dirty="0" smtClean="0">
                <a:latin typeface="Baveuse"/>
              </a:rPr>
              <a:t> </a:t>
            </a:r>
            <a:br>
              <a:rPr lang="en-CA" dirty="0" smtClean="0">
                <a:latin typeface="Baveuse"/>
              </a:rPr>
            </a:br>
            <a:r>
              <a:rPr lang="en-CA" dirty="0" smtClean="0">
                <a:latin typeface="Baveuse"/>
              </a:rPr>
              <a:t>les </a:t>
            </a:r>
            <a:r>
              <a:rPr lang="en-CA" dirty="0" err="1" smtClean="0">
                <a:latin typeface="Baveuse"/>
              </a:rPr>
              <a:t>droits</a:t>
            </a:r>
            <a:r>
              <a:rPr lang="en-CA" dirty="0" smtClean="0">
                <a:latin typeface="Baveuse"/>
              </a:rPr>
              <a:t> </a:t>
            </a:r>
            <a:r>
              <a:rPr lang="en-CA" dirty="0" err="1" smtClean="0">
                <a:latin typeface="Baveuse"/>
              </a:rPr>
              <a:t>linguistiques</a:t>
            </a:r>
            <a:r>
              <a:rPr lang="en-CA" dirty="0" smtClean="0">
                <a:latin typeface="Baveuse"/>
              </a:rPr>
              <a:t> ?</a:t>
            </a:r>
            <a:endParaRPr lang="fr-CA" dirty="0">
              <a:latin typeface="Baveuse"/>
            </a:endParaRPr>
          </a:p>
        </p:txBody>
      </p:sp>
      <p:sp>
        <p:nvSpPr>
          <p:cNvPr id="3" name="Espace réservé du contenu 2"/>
          <p:cNvSpPr>
            <a:spLocks noGrp="1"/>
          </p:cNvSpPr>
          <p:nvPr>
            <p:ph idx="1"/>
            <p:custDataLst>
              <p:tags r:id="rId2"/>
            </p:custDataLst>
          </p:nvPr>
        </p:nvSpPr>
        <p:spPr/>
        <p:txBody>
          <a:bodyPr>
            <a:noAutofit/>
          </a:bodyPr>
          <a:lstStyle/>
          <a:p>
            <a:pPr>
              <a:buFont typeface="+mj-lt"/>
              <a:buAutoNum type="arabicParenR"/>
            </a:pPr>
            <a:endParaRPr lang="fr-CA" sz="2200" dirty="0" smtClean="0"/>
          </a:p>
          <a:p>
            <a:pPr>
              <a:buFont typeface="+mj-lt"/>
              <a:buAutoNum type="arabicParenR"/>
            </a:pPr>
            <a:r>
              <a:rPr lang="fr-CA" sz="2200" dirty="0" smtClean="0"/>
              <a:t>Protection </a:t>
            </a:r>
            <a:r>
              <a:rPr lang="fr-CA" sz="2200" dirty="0"/>
              <a:t>des minorités de langues officielles</a:t>
            </a:r>
          </a:p>
          <a:p>
            <a:pPr lvl="0">
              <a:buFont typeface="+mj-lt"/>
              <a:buAutoNum type="arabicParenR"/>
            </a:pPr>
            <a:r>
              <a:rPr lang="fr-CA" sz="2200" dirty="0"/>
              <a:t>Reconnaître l’égalité de toutes les communautés de langues officielles au Canada</a:t>
            </a:r>
          </a:p>
          <a:p>
            <a:pPr lvl="0">
              <a:buFont typeface="+mj-lt"/>
              <a:buAutoNum type="arabicParenR"/>
            </a:pPr>
            <a:r>
              <a:rPr lang="fr-CA" sz="2200" dirty="0"/>
              <a:t>Combattre l’assimilation : </a:t>
            </a:r>
            <a:r>
              <a:rPr lang="fr-CA" sz="2200" dirty="0" smtClean="0"/>
              <a:t>éviter que </a:t>
            </a:r>
            <a:r>
              <a:rPr lang="fr-CA" sz="2200" dirty="0"/>
              <a:t>les francophones </a:t>
            </a:r>
            <a:r>
              <a:rPr lang="fr-CA" sz="2200" dirty="0" smtClean="0"/>
              <a:t>perdent </a:t>
            </a:r>
            <a:r>
              <a:rPr lang="fr-CA" sz="2200" dirty="0"/>
              <a:t>leur langue et leur culture</a:t>
            </a:r>
          </a:p>
          <a:p>
            <a:pPr lvl="0">
              <a:buFont typeface="+mj-lt"/>
              <a:buAutoNum type="arabicParenR"/>
            </a:pPr>
            <a:r>
              <a:rPr lang="fr-CA" sz="2200" dirty="0"/>
              <a:t>Favoriser le développement des communautés minoritaires francophones et </a:t>
            </a:r>
            <a:r>
              <a:rPr lang="fr-CA" sz="2200" dirty="0" smtClean="0"/>
              <a:t>anglophones</a:t>
            </a:r>
            <a:endParaRPr lang="fr-CA" sz="2200"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18</a:t>
            </a:fld>
            <a:endParaRPr lang="fr-CA"/>
          </a:p>
        </p:txBody>
      </p:sp>
      <p:pic>
        <p:nvPicPr>
          <p:cNvPr id="6" name="Picture 5" descr="N:\AJEFO\Droits linguistiques\Activité pédagogique\Présentation powerpoint\Images\franco ontarien.bmp"/>
          <p:cNvPicPr>
            <a:picLocks noChangeAspect="1" noChangeArrowheads="1"/>
          </p:cNvPicPr>
          <p:nvPr>
            <p:custDataLst>
              <p:tags r:id="rId5"/>
            </p:custDataLst>
          </p:nvPr>
        </p:nvPicPr>
        <p:blipFill>
          <a:blip r:embed="rId10"/>
          <a:srcRect/>
          <a:stretch>
            <a:fillRect/>
          </a:stretch>
        </p:blipFill>
        <p:spPr bwMode="auto">
          <a:xfrm>
            <a:off x="857224" y="4572008"/>
            <a:ext cx="3019425" cy="1514475"/>
          </a:xfrm>
          <a:prstGeom prst="rect">
            <a:avLst/>
          </a:prstGeom>
          <a:noFill/>
        </p:spPr>
      </p:pic>
      <p:pic>
        <p:nvPicPr>
          <p:cNvPr id="5122" name="Picture 2" descr="N:\AJEFO\Droits linguistiques\Activité pédagogique\Présentation powerpoint\Images\drapeau acadien.bmp"/>
          <p:cNvPicPr>
            <a:picLocks noChangeAspect="1" noChangeArrowheads="1"/>
          </p:cNvPicPr>
          <p:nvPr>
            <p:custDataLst>
              <p:tags r:id="rId6"/>
            </p:custDataLst>
          </p:nvPr>
        </p:nvPicPr>
        <p:blipFill>
          <a:blip r:embed="rId11"/>
          <a:srcRect/>
          <a:stretch>
            <a:fillRect/>
          </a:stretch>
        </p:blipFill>
        <p:spPr bwMode="auto">
          <a:xfrm>
            <a:off x="4071934" y="4429132"/>
            <a:ext cx="2476500" cy="1647825"/>
          </a:xfrm>
          <a:prstGeom prst="rect">
            <a:avLst/>
          </a:prstGeom>
          <a:noFill/>
        </p:spPr>
      </p:pic>
      <p:pic>
        <p:nvPicPr>
          <p:cNvPr id="5123" name="Picture 3" descr="N:\AJEFO\Droits linguistiques\Activité pédagogique\Présentation powerpoint\Images\drapeau fransaskois.bmp"/>
          <p:cNvPicPr>
            <a:picLocks noChangeAspect="1" noChangeArrowheads="1"/>
          </p:cNvPicPr>
          <p:nvPr>
            <p:custDataLst>
              <p:tags r:id="rId7"/>
            </p:custDataLst>
          </p:nvPr>
        </p:nvPicPr>
        <p:blipFill>
          <a:blip r:embed="rId12"/>
          <a:srcRect/>
          <a:stretch>
            <a:fillRect/>
          </a:stretch>
        </p:blipFill>
        <p:spPr bwMode="auto">
          <a:xfrm>
            <a:off x="6715140" y="4500570"/>
            <a:ext cx="2274852" cy="1457327"/>
          </a:xfrm>
          <a:prstGeom prst="rect">
            <a:avLst/>
          </a:prstGeom>
          <a:noFill/>
        </p:spPr>
      </p:pic>
    </p:spTree>
    <p:extLst>
      <p:ext uri="{BB962C8B-B14F-4D97-AF65-F5344CB8AC3E}">
        <p14:creationId xmlns:p14="http://schemas.microsoft.com/office/powerpoint/2010/main" val="23819843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endParaRPr lang="fr-CA" dirty="0"/>
          </a:p>
        </p:txBody>
      </p:sp>
      <p:sp>
        <p:nvSpPr>
          <p:cNvPr id="3" name="Espace réservé du contenu 2"/>
          <p:cNvSpPr>
            <a:spLocks noGrp="1"/>
          </p:cNvSpPr>
          <p:nvPr>
            <p:ph idx="1"/>
            <p:custDataLst>
              <p:tags r:id="rId2"/>
            </p:custDataLst>
          </p:nvPr>
        </p:nvSpPr>
        <p:spPr/>
        <p:txBody>
          <a:bodyPr>
            <a:noAutofit/>
          </a:bodyPr>
          <a:lstStyle/>
          <a:p>
            <a:pPr algn="ctr"/>
            <a:r>
              <a:rPr lang="en-CA" sz="4500" dirty="0">
                <a:latin typeface="Baveuse" panose="02000700000000000000" pitchFamily="2" charset="0"/>
              </a:rPr>
              <a:t>Questions ? </a:t>
            </a:r>
            <a:endParaRPr lang="en-CA" sz="4500" dirty="0" smtClean="0">
              <a:latin typeface="Baveuse" panose="02000700000000000000" pitchFamily="2" charset="0"/>
            </a:endParaRPr>
          </a:p>
          <a:p>
            <a:pPr algn="ctr"/>
            <a:endParaRPr lang="en-CA" sz="4500" dirty="0" smtClean="0">
              <a:latin typeface="Baveuse" panose="02000700000000000000" pitchFamily="2" charset="0"/>
            </a:endParaRPr>
          </a:p>
          <a:p>
            <a:pPr algn="ctr"/>
            <a:r>
              <a:rPr lang="en-CA" sz="4500" dirty="0" err="1" smtClean="0">
                <a:latin typeface="Baveuse" panose="02000700000000000000" pitchFamily="2" charset="0"/>
              </a:rPr>
              <a:t>Commentaires</a:t>
            </a:r>
            <a:r>
              <a:rPr lang="en-CA" sz="4500" dirty="0" smtClean="0">
                <a:latin typeface="Baveuse" panose="02000700000000000000" pitchFamily="2" charset="0"/>
              </a:rPr>
              <a:t> ?</a:t>
            </a:r>
          </a:p>
          <a:p>
            <a:endParaRPr lang="en-CA" sz="4500" dirty="0" smtClean="0">
              <a:latin typeface="Baveuse" panose="02000700000000000000" pitchFamily="2" charset="0"/>
            </a:endParaRPr>
          </a:p>
          <a:p>
            <a:pPr algn="ctr"/>
            <a:r>
              <a:rPr lang="en-CA" sz="4500" dirty="0" smtClean="0">
                <a:latin typeface="Baveuse" panose="02000700000000000000" pitchFamily="2" charset="0"/>
              </a:rPr>
              <a:t>		</a:t>
            </a:r>
            <a:endParaRPr lang="fr-CA" sz="4500" dirty="0">
              <a:latin typeface="Baveuse" panose="02000700000000000000" pitchFamily="2" charset="0"/>
            </a:endParaRPr>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19</a:t>
            </a:fld>
            <a:endParaRPr lang="fr-CA"/>
          </a:p>
        </p:txBody>
      </p:sp>
    </p:spTree>
    <p:extLst>
      <p:ext uri="{BB962C8B-B14F-4D97-AF65-F5344CB8AC3E}">
        <p14:creationId xmlns:p14="http://schemas.microsoft.com/office/powerpoint/2010/main" val="463224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2960" y="365760"/>
            <a:ext cx="7520940" cy="686976"/>
          </a:xfrm>
        </p:spPr>
        <p:txBody>
          <a:bodyPr/>
          <a:lstStyle/>
          <a:p>
            <a:pPr algn="ctr"/>
            <a:r>
              <a:rPr lang="en-CA" dirty="0" smtClean="0">
                <a:latin typeface="Baveuse" panose="02000700000000000000" pitchFamily="2" charset="0"/>
              </a:rPr>
              <a:t>D’OÙ VIENNENT </a:t>
            </a:r>
            <a:br>
              <a:rPr lang="en-CA" dirty="0" smtClean="0">
                <a:latin typeface="Baveuse" panose="02000700000000000000" pitchFamily="2" charset="0"/>
              </a:rPr>
            </a:br>
            <a:r>
              <a:rPr lang="en-CA" dirty="0" smtClean="0">
                <a:latin typeface="Baveuse" panose="02000700000000000000" pitchFamily="2" charset="0"/>
              </a:rPr>
              <a:t>LES DROITS LINGUISTIQUES ?</a:t>
            </a:r>
            <a:endParaRPr lang="fr-CA" dirty="0">
              <a:latin typeface="Baveuse" panose="02000700000000000000" pitchFamily="2" charset="0"/>
            </a:endParaRPr>
          </a:p>
        </p:txBody>
      </p:sp>
      <p:sp>
        <p:nvSpPr>
          <p:cNvPr id="3" name="Espace réservé du contenu 2"/>
          <p:cNvSpPr>
            <a:spLocks noGrp="1"/>
          </p:cNvSpPr>
          <p:nvPr>
            <p:ph idx="1"/>
            <p:custDataLst>
              <p:tags r:id="rId2"/>
            </p:custDataLst>
          </p:nvPr>
        </p:nvSpPr>
        <p:spPr/>
        <p:txBody>
          <a:bodyPr>
            <a:normAutofit/>
          </a:bodyPr>
          <a:lstStyle/>
          <a:p>
            <a:endParaRPr lang="fr-CA" dirty="0"/>
          </a:p>
          <a:p>
            <a:pPr>
              <a:buFont typeface="+mj-lt"/>
              <a:buAutoNum type="arabicParenR"/>
            </a:pPr>
            <a:r>
              <a:rPr lang="fr-CA" sz="2000" i="1" dirty="0" smtClean="0">
                <a:latin typeface="+mj-lt"/>
              </a:rPr>
              <a:t>Loi </a:t>
            </a:r>
            <a:r>
              <a:rPr lang="fr-CA" sz="2000" i="1" dirty="0">
                <a:latin typeface="+mj-lt"/>
              </a:rPr>
              <a:t>constitutionnelle de 1867</a:t>
            </a:r>
            <a:r>
              <a:rPr lang="fr-CA" sz="2000" dirty="0">
                <a:latin typeface="+mj-lt"/>
              </a:rPr>
              <a:t> (La </a:t>
            </a:r>
            <a:r>
              <a:rPr lang="fr-CA" sz="2000" dirty="0" smtClean="0">
                <a:latin typeface="+mj-lt"/>
              </a:rPr>
              <a:t>Confédération)</a:t>
            </a:r>
          </a:p>
          <a:p>
            <a:pPr>
              <a:buFont typeface="+mj-lt"/>
              <a:buAutoNum type="arabicParenR"/>
            </a:pPr>
            <a:r>
              <a:rPr lang="fr-CA" sz="2000" i="1" dirty="0" smtClean="0">
                <a:latin typeface="+mj-lt"/>
              </a:rPr>
              <a:t>Loi </a:t>
            </a:r>
            <a:r>
              <a:rPr lang="fr-CA" sz="2000" i="1" dirty="0">
                <a:latin typeface="+mj-lt"/>
              </a:rPr>
              <a:t>sur les langues officielles </a:t>
            </a:r>
            <a:r>
              <a:rPr lang="fr-CA" sz="2000" i="1" dirty="0" smtClean="0">
                <a:latin typeface="+mj-lt"/>
              </a:rPr>
              <a:t>(1969)</a:t>
            </a:r>
            <a:endParaRPr lang="fr-CA" sz="2000" i="1" dirty="0">
              <a:latin typeface="+mj-lt"/>
            </a:endParaRPr>
          </a:p>
          <a:p>
            <a:pPr>
              <a:buFont typeface="+mj-lt"/>
              <a:buAutoNum type="arabicParenR"/>
            </a:pPr>
            <a:r>
              <a:rPr lang="fr-CA" sz="2000" i="1" dirty="0" smtClean="0">
                <a:latin typeface="+mj-lt"/>
              </a:rPr>
              <a:t>Charte </a:t>
            </a:r>
            <a:r>
              <a:rPr lang="fr-CA" sz="2000" i="1" dirty="0">
                <a:latin typeface="+mj-lt"/>
              </a:rPr>
              <a:t>canadienne des droits et libertés</a:t>
            </a:r>
            <a:r>
              <a:rPr lang="fr-CA" sz="2000" dirty="0">
                <a:latin typeface="+mj-lt"/>
              </a:rPr>
              <a:t> (1982)</a:t>
            </a:r>
          </a:p>
          <a:p>
            <a:pPr>
              <a:buFont typeface="+mj-lt"/>
              <a:buAutoNum type="arabicParenR"/>
            </a:pPr>
            <a:r>
              <a:rPr lang="fr-CA" sz="2000" i="1" dirty="0" smtClean="0">
                <a:latin typeface="+mj-lt"/>
              </a:rPr>
              <a:t>Code </a:t>
            </a:r>
            <a:r>
              <a:rPr lang="fr-CA" sz="2000" i="1" dirty="0">
                <a:latin typeface="+mj-lt"/>
              </a:rPr>
              <a:t>crimin</a:t>
            </a:r>
            <a:r>
              <a:rPr lang="fr-CA" sz="2000" dirty="0">
                <a:latin typeface="+mj-lt"/>
              </a:rPr>
              <a:t>el (1985)</a:t>
            </a:r>
          </a:p>
          <a:p>
            <a:pPr>
              <a:buFont typeface="+mj-lt"/>
              <a:buAutoNum type="arabicParenR"/>
            </a:pPr>
            <a:r>
              <a:rPr lang="fr-CA" sz="2000" i="1" dirty="0" smtClean="0">
                <a:latin typeface="+mj-lt"/>
              </a:rPr>
              <a:t>Loi </a:t>
            </a:r>
            <a:r>
              <a:rPr lang="fr-CA" sz="2000" i="1" dirty="0">
                <a:latin typeface="+mj-lt"/>
              </a:rPr>
              <a:t>sur les services en français </a:t>
            </a:r>
            <a:r>
              <a:rPr lang="fr-CA" sz="2000" dirty="0">
                <a:latin typeface="+mj-lt"/>
              </a:rPr>
              <a:t>(Ontario, </a:t>
            </a:r>
            <a:r>
              <a:rPr lang="fr-CA" sz="2000" dirty="0" smtClean="0">
                <a:latin typeface="+mj-lt"/>
              </a:rPr>
              <a:t>1986)</a:t>
            </a:r>
          </a:p>
          <a:p>
            <a:pPr>
              <a:buFont typeface="+mj-lt"/>
              <a:buAutoNum type="arabicParenR"/>
            </a:pPr>
            <a:r>
              <a:rPr lang="fr-CA" sz="2000" i="1" dirty="0" smtClean="0">
                <a:latin typeface="+mj-lt"/>
              </a:rPr>
              <a:t>Loi </a:t>
            </a:r>
            <a:r>
              <a:rPr lang="fr-CA" sz="2000" i="1" dirty="0">
                <a:latin typeface="+mj-lt"/>
              </a:rPr>
              <a:t>sur les tribunaux judiciaires </a:t>
            </a:r>
            <a:r>
              <a:rPr lang="fr-CA" sz="2000" dirty="0">
                <a:latin typeface="+mj-lt"/>
              </a:rPr>
              <a:t>(1990</a:t>
            </a:r>
            <a:r>
              <a:rPr lang="fr-CA" sz="2000" dirty="0" smtClean="0">
                <a:latin typeface="+mj-lt"/>
              </a:rPr>
              <a:t>)</a:t>
            </a:r>
          </a:p>
          <a:p>
            <a:pPr>
              <a:buAutoNum type="arabicParenR" startAt="6"/>
            </a:pPr>
            <a:endParaRPr lang="en-CA" sz="2000" dirty="0">
              <a:latin typeface="+mj-lt"/>
            </a:endParaRPr>
          </a:p>
          <a:p>
            <a:endParaRPr lang="fr-CA" dirty="0"/>
          </a:p>
        </p:txBody>
      </p:sp>
      <p:pic>
        <p:nvPicPr>
          <p:cNvPr id="2050" name="Picture 2"/>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3643306" y="4000504"/>
            <a:ext cx="1763688" cy="216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4"/>
            </p:custDataLst>
          </p:nvPr>
        </p:nvPicPr>
        <p:blipFill>
          <a:blip r:embed="rId12">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733106" y="1196752"/>
            <a:ext cx="2410894" cy="21645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custDataLst>
              <p:tags r:id="rId5"/>
            </p:custDataLst>
          </p:nvPr>
        </p:nvPicPr>
        <p:blipFill>
          <a:blip r:embed="rId14">
            <a:extLst>
              <a:ext uri="{28A0092B-C50C-407E-A947-70E740481C1C}">
                <a14:useLocalDpi xmlns:a14="http://schemas.microsoft.com/office/drawing/2010/main" val="0"/>
              </a:ext>
            </a:extLst>
          </a:blip>
          <a:srcRect/>
          <a:stretch>
            <a:fillRect/>
          </a:stretch>
        </p:blipFill>
        <p:spPr bwMode="auto">
          <a:xfrm>
            <a:off x="5406994" y="4330160"/>
            <a:ext cx="2880320" cy="1834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2071670" y="4000504"/>
            <a:ext cx="1606322" cy="2141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pied de page 4"/>
          <p:cNvSpPr>
            <a:spLocks noGrp="1"/>
          </p:cNvSpPr>
          <p:nvPr>
            <p:ph type="ftr" sz="quarter" idx="11"/>
            <p:custDataLst>
              <p:tags r:id="rId7"/>
            </p:custDataLst>
          </p:nvPr>
        </p:nvSpPr>
        <p:spPr/>
        <p:txBody>
          <a:bodyPr/>
          <a:lstStyle/>
          <a:p>
            <a:r>
              <a:rPr lang="fr-CA" dirty="0" smtClean="0"/>
              <a:t>Copyright AJEFO 2015</a:t>
            </a:r>
            <a:endParaRPr lang="fr-CA" dirty="0"/>
          </a:p>
        </p:txBody>
      </p:sp>
      <p:sp>
        <p:nvSpPr>
          <p:cNvPr id="6" name="Espace réservé du numéro de diapositive 5"/>
          <p:cNvSpPr>
            <a:spLocks noGrp="1"/>
          </p:cNvSpPr>
          <p:nvPr>
            <p:ph type="sldNum" sz="quarter" idx="12"/>
            <p:custDataLst>
              <p:tags r:id="rId8"/>
            </p:custDataLst>
          </p:nvPr>
        </p:nvSpPr>
        <p:spPr/>
        <p:txBody>
          <a:bodyPr/>
          <a:lstStyle/>
          <a:p>
            <a:fld id="{D37C7BCE-6051-4E8C-99AF-721529A06446}" type="slidenum">
              <a:rPr lang="fr-CA" smtClean="0"/>
              <a:pPr/>
              <a:t>2</a:t>
            </a:fld>
            <a:endParaRPr lang="fr-CA" dirty="0"/>
          </a:p>
        </p:txBody>
      </p:sp>
    </p:spTree>
    <p:extLst>
      <p:ext uri="{BB962C8B-B14F-4D97-AF65-F5344CB8AC3E}">
        <p14:creationId xmlns:p14="http://schemas.microsoft.com/office/powerpoint/2010/main" val="1284140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a:latin typeface="Baveuse" panose="02000700000000000000" pitchFamily="2" charset="0"/>
              </a:rPr>
              <a:t>DOSSIER </a:t>
            </a:r>
            <a:r>
              <a:rPr lang="en-CA" dirty="0" err="1" smtClean="0">
                <a:latin typeface="Baveuse" panose="02000700000000000000" pitchFamily="2" charset="0"/>
              </a:rPr>
              <a:t>monTFORT</a:t>
            </a:r>
            <a:r>
              <a:rPr lang="en-CA" dirty="0" smtClean="0">
                <a:latin typeface="Baveuse" panose="02000700000000000000" pitchFamily="2" charset="0"/>
              </a:rPr>
              <a:t> (</a:t>
            </a:r>
            <a:r>
              <a:rPr lang="en-CA" sz="1600" dirty="0" smtClean="0">
                <a:latin typeface="Baveuse" panose="02000700000000000000" pitchFamily="2" charset="0"/>
              </a:rPr>
              <a:t>en résumé</a:t>
            </a:r>
            <a:r>
              <a:rPr lang="en-CA" dirty="0" smtClean="0">
                <a:latin typeface="Baveuse" panose="02000700000000000000" pitchFamily="2" charset="0"/>
              </a:rPr>
              <a:t>)</a:t>
            </a:r>
            <a:endParaRPr lang="fr-CA" dirty="0"/>
          </a:p>
        </p:txBody>
      </p:sp>
      <p:sp>
        <p:nvSpPr>
          <p:cNvPr id="3" name="Espace réservé du contenu 2"/>
          <p:cNvSpPr>
            <a:spLocks noGrp="1"/>
          </p:cNvSpPr>
          <p:nvPr>
            <p:ph idx="1"/>
          </p:nvPr>
        </p:nvSpPr>
        <p:spPr/>
        <p:txBody>
          <a:bodyPr>
            <a:normAutofit/>
          </a:bodyPr>
          <a:lstStyle/>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Fin des </a:t>
            </a:r>
            <a:r>
              <a:rPr lang="en-CA" sz="2200" dirty="0" err="1" smtClean="0">
                <a:latin typeface="Arial" panose="020B0604020202020204" pitchFamily="34" charset="0"/>
                <a:cs typeface="Arial" panose="020B0604020202020204" pitchFamily="34" charset="0"/>
              </a:rPr>
              <a:t>années</a:t>
            </a:r>
            <a:r>
              <a:rPr lang="en-CA" sz="2200" dirty="0" smtClean="0">
                <a:latin typeface="Arial" panose="020B0604020202020204" pitchFamily="34" charset="0"/>
                <a:cs typeface="Arial" panose="020B0604020202020204" pitchFamily="34" charset="0"/>
              </a:rPr>
              <a:t> 90</a:t>
            </a:r>
          </a:p>
          <a:p>
            <a:pPr>
              <a:buFont typeface="Wingdings" panose="05000000000000000000" pitchFamily="2" charset="2"/>
              <a:buChar char="q"/>
            </a:pPr>
            <a:r>
              <a:rPr lang="en-CA" sz="2200" dirty="0" err="1" smtClean="0">
                <a:latin typeface="Arial" panose="020B0604020202020204" pitchFamily="34" charset="0"/>
                <a:cs typeface="Arial" panose="020B0604020202020204" pitchFamily="34" charset="0"/>
              </a:rPr>
              <a:t>L’hôpital</a:t>
            </a:r>
            <a:r>
              <a:rPr lang="en-CA" sz="2200" dirty="0" smtClean="0">
                <a:latin typeface="Arial" panose="020B0604020202020204" pitchFamily="34" charset="0"/>
                <a:cs typeface="Arial" panose="020B0604020202020204" pitchFamily="34" charset="0"/>
              </a:rPr>
              <a:t> Montfort</a:t>
            </a:r>
          </a:p>
          <a:p>
            <a:pPr>
              <a:buFont typeface="Wingdings" panose="05000000000000000000" pitchFamily="2" charset="2"/>
              <a:buChar char="q"/>
            </a:pPr>
            <a:r>
              <a:rPr lang="en-CA" sz="2200" dirty="0" err="1" smtClean="0">
                <a:latin typeface="Arial" panose="020B0604020202020204" pitchFamily="34" charset="0"/>
                <a:cs typeface="Arial" panose="020B0604020202020204" pitchFamily="34" charset="0"/>
              </a:rPr>
              <a:t>Seul</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hôpital</a:t>
            </a:r>
            <a:r>
              <a:rPr lang="en-CA" sz="2200" smtClean="0">
                <a:latin typeface="Arial" panose="020B0604020202020204" pitchFamily="34" charset="0"/>
                <a:cs typeface="Arial" panose="020B0604020202020204" pitchFamily="34" charset="0"/>
              </a:rPr>
              <a:t> qui </a:t>
            </a:r>
            <a:r>
              <a:rPr lang="en-CA" sz="2200" dirty="0" err="1" smtClean="0">
                <a:latin typeface="Arial" panose="020B0604020202020204" pitchFamily="34" charset="0"/>
                <a:cs typeface="Arial" panose="020B0604020202020204" pitchFamily="34" charset="0"/>
              </a:rPr>
              <a:t>offre</a:t>
            </a:r>
            <a:r>
              <a:rPr lang="en-CA" sz="2200" dirty="0" smtClean="0">
                <a:latin typeface="Arial" panose="020B0604020202020204" pitchFamily="34" charset="0"/>
                <a:cs typeface="Arial" panose="020B0604020202020204" pitchFamily="34" charset="0"/>
              </a:rPr>
              <a:t> des services de santé et </a:t>
            </a:r>
            <a:r>
              <a:rPr lang="en-CA" sz="2200" dirty="0" err="1" smtClean="0">
                <a:latin typeface="Arial" panose="020B0604020202020204" pitchFamily="34" charset="0"/>
                <a:cs typeface="Arial" panose="020B0604020202020204" pitchFamily="34" charset="0"/>
              </a:rPr>
              <a:t>une</a:t>
            </a:r>
            <a:r>
              <a:rPr lang="en-CA" sz="2200" dirty="0" smtClean="0">
                <a:latin typeface="Arial" panose="020B0604020202020204" pitchFamily="34" charset="0"/>
                <a:cs typeface="Arial" panose="020B0604020202020204" pitchFamily="34" charset="0"/>
              </a:rPr>
              <a:t> formation </a:t>
            </a:r>
            <a:r>
              <a:rPr lang="en-CA" sz="2200" dirty="0" err="1" smtClean="0">
                <a:latin typeface="Arial" panose="020B0604020202020204" pitchFamily="34" charset="0"/>
                <a:cs typeface="Arial" panose="020B0604020202020204" pitchFamily="34" charset="0"/>
              </a:rPr>
              <a:t>universitaire</a:t>
            </a:r>
            <a:r>
              <a:rPr lang="en-CA" sz="2200" dirty="0" smtClean="0">
                <a:latin typeface="Arial" panose="020B0604020202020204" pitchFamily="34" charset="0"/>
                <a:cs typeface="Arial" panose="020B0604020202020204" pitchFamily="34" charset="0"/>
              </a:rPr>
              <a:t> en </a:t>
            </a:r>
            <a:r>
              <a:rPr lang="en-CA" sz="2200" dirty="0" err="1" smtClean="0">
                <a:latin typeface="Arial" panose="020B0604020202020204" pitchFamily="34" charset="0"/>
                <a:cs typeface="Arial" panose="020B0604020202020204" pitchFamily="34" charset="0"/>
              </a:rPr>
              <a:t>français</a:t>
            </a:r>
            <a:r>
              <a:rPr lang="en-CA" sz="2200" dirty="0" smtClean="0">
                <a:latin typeface="Arial" panose="020B0604020202020204" pitchFamily="34" charset="0"/>
                <a:cs typeface="Arial" panose="020B0604020202020204" pitchFamily="34" charset="0"/>
              </a:rPr>
              <a:t> en Ontario</a:t>
            </a:r>
          </a:p>
          <a:p>
            <a:pPr>
              <a:buFont typeface="Wingdings" panose="05000000000000000000" pitchFamily="2" charset="2"/>
              <a:buChar char="q"/>
            </a:pPr>
            <a:r>
              <a:rPr lang="en-CA" sz="2200" dirty="0" err="1" smtClean="0">
                <a:latin typeface="Arial" panose="020B0604020202020204" pitchFamily="34" charset="0"/>
                <a:cs typeface="Arial" panose="020B0604020202020204" pitchFamily="34" charset="0"/>
              </a:rPr>
              <a:t>Gouvernement</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ontarien</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veut</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fermer</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l’hôpital</a:t>
            </a:r>
            <a:r>
              <a:rPr lang="en-CA" sz="2200" dirty="0">
                <a:latin typeface="Arial" panose="020B0604020202020204" pitchFamily="34" charset="0"/>
                <a:cs typeface="Arial" panose="020B0604020202020204" pitchFamily="34" charset="0"/>
              </a:rPr>
              <a:t> </a:t>
            </a:r>
            <a:r>
              <a:rPr lang="en-CA" sz="2200" dirty="0" smtClean="0">
                <a:latin typeface="Arial" panose="020B0604020202020204" pitchFamily="34" charset="0"/>
                <a:cs typeface="Arial" panose="020B0604020202020204" pitchFamily="34" charset="0"/>
              </a:rPr>
              <a:t>pour des raisons </a:t>
            </a:r>
            <a:r>
              <a:rPr lang="en-CA" sz="2200" dirty="0" err="1" smtClean="0">
                <a:latin typeface="Arial" panose="020B0604020202020204" pitchFamily="34" charset="0"/>
                <a:cs typeface="Arial" panose="020B0604020202020204" pitchFamily="34" charset="0"/>
              </a:rPr>
              <a:t>financières</a:t>
            </a:r>
            <a:endParaRPr lang="en-CA" sz="2200" dirty="0" smtClean="0">
              <a:latin typeface="Arial" panose="020B0604020202020204" pitchFamily="34" charset="0"/>
              <a:cs typeface="Arial" panose="020B0604020202020204" pitchFamily="34" charset="0"/>
            </a:endParaRPr>
          </a:p>
          <a:p>
            <a:pPr marL="0" indent="0"/>
            <a:endParaRPr lang="en-CA"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CA" sz="20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fr-CA" sz="2000" dirty="0">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a:xfrm>
            <a:off x="3491880" y="6583680"/>
            <a:ext cx="4724400" cy="274320"/>
          </a:xfrm>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nvPr>
        </p:nvSpPr>
        <p:spPr/>
        <p:txBody>
          <a:bodyPr/>
          <a:lstStyle/>
          <a:p>
            <a:fld id="{D37C7BCE-6051-4E8C-99AF-721529A06446}" type="slidenum">
              <a:rPr lang="fr-CA" smtClean="0"/>
              <a:pPr/>
              <a:t>20</a:t>
            </a:fld>
            <a:endParaRPr lang="fr-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789040"/>
            <a:ext cx="6048672" cy="2685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7682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a:latin typeface="Baveuse" panose="02000700000000000000" pitchFamily="2" charset="0"/>
              </a:rPr>
              <a:t>DOSSIER </a:t>
            </a:r>
            <a:r>
              <a:rPr lang="en-CA" dirty="0" err="1">
                <a:latin typeface="Baveuse" panose="02000700000000000000" pitchFamily="2" charset="0"/>
              </a:rPr>
              <a:t>monTFORT</a:t>
            </a:r>
            <a:r>
              <a:rPr lang="en-CA" dirty="0">
                <a:latin typeface="Baveuse" panose="02000700000000000000" pitchFamily="2" charset="0"/>
              </a:rPr>
              <a:t> (</a:t>
            </a:r>
            <a:r>
              <a:rPr lang="en-CA" sz="1600" dirty="0">
                <a:latin typeface="Baveuse" panose="02000700000000000000" pitchFamily="2" charset="0"/>
              </a:rPr>
              <a:t>suite</a:t>
            </a:r>
            <a:r>
              <a:rPr lang="en-CA" dirty="0">
                <a:latin typeface="Baveuse" panose="02000700000000000000" pitchFamily="2" charset="0"/>
              </a:rPr>
              <a:t>)</a:t>
            </a:r>
            <a:endParaRPr lang="fr-CA" dirty="0"/>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en-CA" sz="2200" dirty="0" err="1">
                <a:latin typeface="Arial" panose="020B0604020202020204" pitchFamily="34" charset="0"/>
                <a:cs typeface="Arial" panose="020B0604020202020204" pitchFamily="34" charset="0"/>
              </a:rPr>
              <a:t>Campagne</a:t>
            </a:r>
            <a:r>
              <a:rPr lang="en-CA" sz="2200" dirty="0">
                <a:latin typeface="Arial" panose="020B0604020202020204" pitchFamily="34" charset="0"/>
                <a:cs typeface="Arial" panose="020B0604020202020204" pitchFamily="34" charset="0"/>
              </a:rPr>
              <a:t> </a:t>
            </a:r>
            <a:r>
              <a:rPr lang="en-CA" sz="2200" dirty="0" err="1">
                <a:latin typeface="Arial" panose="020B0604020202020204" pitchFamily="34" charset="0"/>
                <a:cs typeface="Arial" panose="020B0604020202020204" pitchFamily="34" charset="0"/>
              </a:rPr>
              <a:t>est</a:t>
            </a:r>
            <a:r>
              <a:rPr lang="en-CA" sz="2200" dirty="0">
                <a:latin typeface="Arial" panose="020B0604020202020204" pitchFamily="34" charset="0"/>
                <a:cs typeface="Arial" panose="020B0604020202020204" pitchFamily="34" charset="0"/>
              </a:rPr>
              <a:t> </a:t>
            </a:r>
            <a:r>
              <a:rPr lang="en-CA" sz="2200" dirty="0" err="1">
                <a:latin typeface="Arial" panose="020B0604020202020204" pitchFamily="34" charset="0"/>
                <a:cs typeface="Arial" panose="020B0604020202020204" pitchFamily="34" charset="0"/>
              </a:rPr>
              <a:t>lancée</a:t>
            </a:r>
            <a:r>
              <a:rPr lang="en-CA" sz="2200" dirty="0">
                <a:latin typeface="Arial" panose="020B0604020202020204" pitchFamily="34" charset="0"/>
                <a:cs typeface="Arial" panose="020B0604020202020204" pitchFamily="34" charset="0"/>
              </a:rPr>
              <a:t> par les Franco-</a:t>
            </a:r>
            <a:r>
              <a:rPr lang="en-CA" sz="2200" dirty="0" err="1">
                <a:latin typeface="Arial" panose="020B0604020202020204" pitchFamily="34" charset="0"/>
                <a:cs typeface="Arial" panose="020B0604020202020204" pitchFamily="34" charset="0"/>
              </a:rPr>
              <a:t>Ontariens</a:t>
            </a:r>
            <a:r>
              <a:rPr lang="en-CA" sz="2200" dirty="0">
                <a:latin typeface="Arial" panose="020B0604020202020204" pitchFamily="34" charset="0"/>
                <a:cs typeface="Arial" panose="020B0604020202020204" pitchFamily="34" charset="0"/>
              </a:rPr>
              <a:t> pour contester la </a:t>
            </a:r>
            <a:r>
              <a:rPr lang="en-CA" sz="2200" dirty="0" err="1" smtClean="0">
                <a:latin typeface="Arial" panose="020B0604020202020204" pitchFamily="34" charset="0"/>
                <a:cs typeface="Arial" panose="020B0604020202020204" pitchFamily="34" charset="0"/>
              </a:rPr>
              <a:t>décision</a:t>
            </a:r>
            <a:endParaRPr lang="en-CA" sz="22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10 000 Franco-</a:t>
            </a:r>
            <a:r>
              <a:rPr lang="en-CA" sz="2200" dirty="0" err="1" smtClean="0">
                <a:latin typeface="Arial" panose="020B0604020202020204" pitchFamily="34" charset="0"/>
                <a:cs typeface="Arial" panose="020B0604020202020204" pitchFamily="34" charset="0"/>
              </a:rPr>
              <a:t>Ontariens</a:t>
            </a:r>
            <a:r>
              <a:rPr lang="en-CA" sz="2200" dirty="0" smtClean="0">
                <a:latin typeface="Arial" panose="020B0604020202020204" pitchFamily="34" charset="0"/>
                <a:cs typeface="Arial" panose="020B0604020202020204" pitchFamily="34" charset="0"/>
              </a:rPr>
              <a:t> </a:t>
            </a:r>
            <a:r>
              <a:rPr lang="en-CA" sz="2200" dirty="0" err="1">
                <a:latin typeface="Arial" panose="020B0604020202020204" pitchFamily="34" charset="0"/>
                <a:cs typeface="Arial" panose="020B0604020202020204" pitchFamily="34" charset="0"/>
              </a:rPr>
              <a:t>manifestent</a:t>
            </a:r>
            <a:r>
              <a:rPr lang="en-CA" sz="2200" dirty="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leur</a:t>
            </a:r>
            <a:r>
              <a:rPr lang="en-CA" sz="2200" dirty="0" smtClean="0">
                <a:latin typeface="Arial" panose="020B0604020202020204" pitchFamily="34" charset="0"/>
                <a:cs typeface="Arial" panose="020B0604020202020204" pitchFamily="34" charset="0"/>
              </a:rPr>
              <a:t> opposition : du </a:t>
            </a:r>
            <a:r>
              <a:rPr lang="en-CA" sz="2200" dirty="0" err="1" smtClean="0">
                <a:latin typeface="Arial" panose="020B0604020202020204" pitchFamily="34" charset="0"/>
                <a:cs typeface="Arial" panose="020B0604020202020204" pitchFamily="34" charset="0"/>
              </a:rPr>
              <a:t>jamais</a:t>
            </a:r>
            <a:r>
              <a:rPr lang="en-CA" sz="2200" dirty="0" smtClean="0">
                <a:latin typeface="Arial" panose="020B0604020202020204" pitchFamily="34" charset="0"/>
                <a:cs typeface="Arial" panose="020B0604020202020204" pitchFamily="34" charset="0"/>
              </a:rPr>
              <a:t> vu </a:t>
            </a:r>
            <a:r>
              <a:rPr lang="en-CA" sz="2200" dirty="0" err="1" smtClean="0">
                <a:latin typeface="Arial" panose="020B0604020202020204" pitchFamily="34" charset="0"/>
                <a:cs typeface="Arial" panose="020B0604020202020204" pitchFamily="34" charset="0"/>
              </a:rPr>
              <a:t>auparavant</a:t>
            </a: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Les Franco-</a:t>
            </a:r>
            <a:r>
              <a:rPr lang="en-CA" sz="2200" dirty="0" err="1" smtClean="0">
                <a:latin typeface="Arial" panose="020B0604020202020204" pitchFamily="34" charset="0"/>
                <a:cs typeface="Arial" panose="020B0604020202020204" pitchFamily="34" charset="0"/>
              </a:rPr>
              <a:t>Ontariens</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poursuivent</a:t>
            </a:r>
            <a:r>
              <a:rPr lang="en-CA" sz="2200" dirty="0" smtClean="0">
                <a:latin typeface="Arial" panose="020B0604020202020204" pitchFamily="34" charset="0"/>
                <a:cs typeface="Arial" panose="020B0604020202020204" pitchFamily="34" charset="0"/>
              </a:rPr>
              <a:t> le </a:t>
            </a:r>
            <a:r>
              <a:rPr lang="en-CA" sz="2200" dirty="0" err="1" smtClean="0">
                <a:latin typeface="Arial" panose="020B0604020202020204" pitchFamily="34" charset="0"/>
                <a:cs typeface="Arial" panose="020B0604020202020204" pitchFamily="34" charset="0"/>
              </a:rPr>
              <a:t>gouvernement</a:t>
            </a: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CA" sz="2200" dirty="0" err="1" smtClean="0">
                <a:latin typeface="Arial" panose="020B0604020202020204" pitchFamily="34" charset="0"/>
                <a:cs typeface="Arial" panose="020B0604020202020204" pitchFamily="34" charset="0"/>
              </a:rPr>
              <a:t>Victoire</a:t>
            </a:r>
            <a:r>
              <a:rPr lang="en-CA" sz="2200" dirty="0" smtClean="0">
                <a:latin typeface="Arial" panose="020B0604020202020204" pitchFamily="34" charset="0"/>
                <a:cs typeface="Arial" panose="020B0604020202020204" pitchFamily="34" charset="0"/>
              </a:rPr>
              <a:t> des Franco-</a:t>
            </a:r>
            <a:r>
              <a:rPr lang="en-CA" sz="2200" dirty="0" err="1" smtClean="0">
                <a:latin typeface="Arial" panose="020B0604020202020204" pitchFamily="34" charset="0"/>
                <a:cs typeface="Arial" panose="020B0604020202020204" pitchFamily="34" charset="0"/>
              </a:rPr>
              <a:t>Ontariens</a:t>
            </a: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CA" sz="2200" dirty="0" err="1" smtClean="0">
                <a:latin typeface="Arial" panose="020B0604020202020204" pitchFamily="34" charset="0"/>
                <a:cs typeface="Arial" panose="020B0604020202020204" pitchFamily="34" charset="0"/>
              </a:rPr>
              <a:t>L’hôpital</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reste</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ouvert</a:t>
            </a: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CA" sz="2200" dirty="0">
              <a:latin typeface="Arial" panose="020B0604020202020204" pitchFamily="34" charset="0"/>
              <a:cs typeface="Arial" panose="020B0604020202020204" pitchFamily="34" charset="0"/>
            </a:endParaRPr>
          </a:p>
          <a:p>
            <a:pPr marL="0" indent="0"/>
            <a:endParaRPr lang="en-CA" dirty="0">
              <a:latin typeface="Arial" panose="020B0604020202020204" pitchFamily="34" charset="0"/>
              <a:cs typeface="Arial" panose="020B0604020202020204" pitchFamily="34" charset="0"/>
            </a:endParaRPr>
          </a:p>
          <a:p>
            <a:endParaRPr lang="fr-CA" dirty="0"/>
          </a:p>
        </p:txBody>
      </p:sp>
      <p:sp>
        <p:nvSpPr>
          <p:cNvPr id="4" name="Espace réservé du pied de page 3"/>
          <p:cNvSpPr>
            <a:spLocks noGrp="1"/>
          </p:cNvSpPr>
          <p:nvPr>
            <p:ph type="ftr" sz="quarter" idx="11"/>
          </p:nvPr>
        </p:nvSpPr>
        <p:spPr>
          <a:xfrm>
            <a:off x="3563888" y="6453336"/>
            <a:ext cx="4724400" cy="274320"/>
          </a:xfrm>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nvPr>
        </p:nvSpPr>
        <p:spPr>
          <a:xfrm>
            <a:off x="8460432" y="6312503"/>
            <a:ext cx="502920" cy="502920"/>
          </a:xfrm>
        </p:spPr>
        <p:txBody>
          <a:bodyPr/>
          <a:lstStyle/>
          <a:p>
            <a:fld id="{D37C7BCE-6051-4E8C-99AF-721529A06446}" type="slidenum">
              <a:rPr lang="fr-CA" smtClean="0"/>
              <a:pPr/>
              <a:t>21</a:t>
            </a:fld>
            <a:endParaRPr lang="fr-C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3520" y="3573016"/>
            <a:ext cx="4320480" cy="2849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52695"/>
            <a:ext cx="4225716" cy="298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42627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err="1" smtClean="0">
                <a:latin typeface="Baveuse" panose="02000700000000000000" pitchFamily="2" charset="0"/>
              </a:rPr>
              <a:t>Règlement</a:t>
            </a:r>
            <a:r>
              <a:rPr lang="en-CA" dirty="0" smtClean="0">
                <a:latin typeface="Baveuse" panose="02000700000000000000" pitchFamily="2" charset="0"/>
              </a:rPr>
              <a:t> 17 (</a:t>
            </a:r>
            <a:r>
              <a:rPr lang="en-CA" sz="1600" dirty="0" smtClean="0">
                <a:latin typeface="Baveuse" panose="02000700000000000000" pitchFamily="2" charset="0"/>
              </a:rPr>
              <a:t>en résumé</a:t>
            </a:r>
            <a:r>
              <a:rPr lang="en-CA" dirty="0" smtClean="0">
                <a:latin typeface="Baveuse" panose="02000700000000000000" pitchFamily="2" charset="0"/>
              </a:rPr>
              <a:t>)</a:t>
            </a:r>
            <a:endParaRPr lang="fr-CA" dirty="0">
              <a:latin typeface="Baveuse" panose="02000700000000000000" pitchFamily="2" charset="0"/>
            </a:endParaRPr>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1912 : </a:t>
            </a:r>
            <a:r>
              <a:rPr lang="en-CA" sz="2200" dirty="0" err="1" smtClean="0">
                <a:latin typeface="Arial" panose="020B0604020202020204" pitchFamily="34" charset="0"/>
                <a:cs typeface="Arial" panose="020B0604020202020204" pitchFamily="34" charset="0"/>
              </a:rPr>
              <a:t>gouvernement</a:t>
            </a:r>
            <a:r>
              <a:rPr lang="en-CA" sz="2200" dirty="0" smtClean="0">
                <a:latin typeface="Arial" panose="020B0604020202020204" pitchFamily="34" charset="0"/>
                <a:cs typeface="Arial" panose="020B0604020202020204" pitchFamily="34" charset="0"/>
              </a:rPr>
              <a:t> de </a:t>
            </a:r>
            <a:r>
              <a:rPr lang="en-CA" sz="2200" dirty="0" err="1" smtClean="0">
                <a:latin typeface="Arial" panose="020B0604020202020204" pitchFamily="34" charset="0"/>
                <a:cs typeface="Arial" panose="020B0604020202020204" pitchFamily="34" charset="0"/>
              </a:rPr>
              <a:t>l’Ontario</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adopte</a:t>
            </a:r>
            <a:r>
              <a:rPr lang="en-CA" sz="2200" dirty="0" smtClean="0">
                <a:latin typeface="Arial" panose="020B0604020202020204" pitchFamily="34" charset="0"/>
                <a:cs typeface="Arial" panose="020B0604020202020204" pitchFamily="34" charset="0"/>
              </a:rPr>
              <a:t> le </a:t>
            </a:r>
            <a:r>
              <a:rPr lang="en-CA" sz="2200" dirty="0" err="1" smtClean="0">
                <a:latin typeface="Arial" panose="020B0604020202020204" pitchFamily="34" charset="0"/>
                <a:cs typeface="Arial" panose="020B0604020202020204" pitchFamily="34" charset="0"/>
              </a:rPr>
              <a:t>Règlement</a:t>
            </a:r>
            <a:r>
              <a:rPr lang="en-CA" sz="2200" dirty="0" smtClean="0">
                <a:latin typeface="Arial" panose="020B0604020202020204" pitchFamily="34" charset="0"/>
                <a:cs typeface="Arial" panose="020B0604020202020204" pitchFamily="34" charset="0"/>
              </a:rPr>
              <a:t> 17</a:t>
            </a:r>
          </a:p>
          <a:p>
            <a:pPr>
              <a:buFont typeface="Wingdings" panose="05000000000000000000" pitchFamily="2" charset="2"/>
              <a:buChar char="q"/>
            </a:pPr>
            <a:r>
              <a:rPr lang="en-CA" sz="2200" dirty="0" err="1" smtClean="0">
                <a:latin typeface="Arial" panose="020B0604020202020204" pitchFamily="34" charset="0"/>
                <a:cs typeface="Arial" panose="020B0604020202020204" pitchFamily="34" charset="0"/>
              </a:rPr>
              <a:t>Interdit</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l’enseignement</a:t>
            </a:r>
            <a:r>
              <a:rPr lang="en-CA" sz="2200" dirty="0" smtClean="0">
                <a:latin typeface="Arial" panose="020B0604020202020204" pitchFamily="34" charset="0"/>
                <a:cs typeface="Arial" panose="020B0604020202020204" pitchFamily="34" charset="0"/>
              </a:rPr>
              <a:t> du </a:t>
            </a:r>
            <a:r>
              <a:rPr lang="en-CA" sz="2200" dirty="0" err="1" smtClean="0">
                <a:latin typeface="Arial" panose="020B0604020202020204" pitchFamily="34" charset="0"/>
                <a:cs typeface="Arial" panose="020B0604020202020204" pitchFamily="34" charset="0"/>
              </a:rPr>
              <a:t>français</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dans</a:t>
            </a:r>
            <a:r>
              <a:rPr lang="en-CA" sz="2200" dirty="0" smtClean="0">
                <a:latin typeface="Arial" panose="020B0604020202020204" pitchFamily="34" charset="0"/>
                <a:cs typeface="Arial" panose="020B0604020202020204" pitchFamily="34" charset="0"/>
              </a:rPr>
              <a:t> les </a:t>
            </a:r>
            <a:r>
              <a:rPr lang="en-CA" sz="2200" dirty="0" err="1" smtClean="0">
                <a:latin typeface="Arial" panose="020B0604020202020204" pitchFamily="34" charset="0"/>
                <a:cs typeface="Arial" panose="020B0604020202020204" pitchFamily="34" charset="0"/>
              </a:rPr>
              <a:t>écoles</a:t>
            </a:r>
            <a:r>
              <a:rPr lang="en-CA" sz="2200" dirty="0" smtClean="0">
                <a:latin typeface="Arial" panose="020B0604020202020204" pitchFamily="34" charset="0"/>
                <a:cs typeface="Arial" panose="020B0604020202020204" pitchFamily="34" charset="0"/>
              </a:rPr>
              <a:t> </a:t>
            </a:r>
          </a:p>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Les Franco-</a:t>
            </a:r>
            <a:r>
              <a:rPr lang="en-CA" sz="2200" dirty="0" err="1" smtClean="0">
                <a:latin typeface="Arial" panose="020B0604020202020204" pitchFamily="34" charset="0"/>
                <a:cs typeface="Arial" panose="020B0604020202020204" pitchFamily="34" charset="0"/>
              </a:rPr>
              <a:t>Ontariens</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manifestent</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leur</a:t>
            </a:r>
            <a:r>
              <a:rPr lang="en-CA" sz="2200" dirty="0" smtClean="0">
                <a:latin typeface="Arial" panose="020B0604020202020204" pitchFamily="34" charset="0"/>
                <a:cs typeface="Arial" panose="020B0604020202020204" pitchFamily="34" charset="0"/>
              </a:rPr>
              <a:t> opposition</a:t>
            </a:r>
          </a:p>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Des </a:t>
            </a:r>
            <a:r>
              <a:rPr lang="en-CA" sz="2200" dirty="0" err="1" smtClean="0">
                <a:latin typeface="Arial" panose="020B0604020202020204" pitchFamily="34" charset="0"/>
                <a:cs typeface="Arial" panose="020B0604020202020204" pitchFamily="34" charset="0"/>
              </a:rPr>
              <a:t>élèves</a:t>
            </a:r>
            <a:r>
              <a:rPr lang="en-CA" sz="2200" dirty="0" smtClean="0">
                <a:latin typeface="Arial" panose="020B0604020202020204" pitchFamily="34" charset="0"/>
                <a:cs typeface="Arial" panose="020B0604020202020204" pitchFamily="34" charset="0"/>
              </a:rPr>
              <a:t> font la </a:t>
            </a:r>
            <a:r>
              <a:rPr lang="en-CA" sz="2200" dirty="0" err="1" smtClean="0">
                <a:latin typeface="Arial" panose="020B0604020202020204" pitchFamily="34" charset="0"/>
                <a:cs typeface="Arial" panose="020B0604020202020204" pitchFamily="34" charset="0"/>
              </a:rPr>
              <a:t>grève</a:t>
            </a:r>
            <a:r>
              <a:rPr lang="en-CA" sz="2200" dirty="0" smtClean="0">
                <a:latin typeface="Arial" panose="020B0604020202020204" pitchFamily="34" charset="0"/>
                <a:cs typeface="Arial" panose="020B0604020202020204" pitchFamily="34" charset="0"/>
              </a:rPr>
              <a:t> pour </a:t>
            </a:r>
            <a:r>
              <a:rPr lang="en-CA" sz="2200" dirty="0" err="1" smtClean="0">
                <a:latin typeface="Arial" panose="020B0604020202020204" pitchFamily="34" charset="0"/>
                <a:cs typeface="Arial" panose="020B0604020202020204" pitchFamily="34" charset="0"/>
              </a:rPr>
              <a:t>s’opposer</a:t>
            </a: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fr-CA" dirty="0"/>
          </a:p>
        </p:txBody>
      </p:sp>
      <p:sp>
        <p:nvSpPr>
          <p:cNvPr id="4" name="Espace réservé du pied de page 3"/>
          <p:cNvSpPr>
            <a:spLocks noGrp="1"/>
          </p:cNvSpPr>
          <p:nvPr>
            <p:ph type="ftr" sz="quarter" idx="11"/>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nvPr>
        </p:nvSpPr>
        <p:spPr/>
        <p:txBody>
          <a:bodyPr/>
          <a:lstStyle/>
          <a:p>
            <a:fld id="{D37C7BCE-6051-4E8C-99AF-721529A06446}" type="slidenum">
              <a:rPr lang="fr-CA" smtClean="0"/>
              <a:pPr/>
              <a:t>22</a:t>
            </a:fld>
            <a:endParaRPr lang="fr-CA"/>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645024"/>
            <a:ext cx="41433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50" y="3284984"/>
            <a:ext cx="3333750"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7844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err="1">
                <a:latin typeface="Baveuse" panose="02000700000000000000" pitchFamily="2" charset="0"/>
              </a:rPr>
              <a:t>Règlement</a:t>
            </a:r>
            <a:r>
              <a:rPr lang="en-CA" dirty="0">
                <a:latin typeface="Baveuse" panose="02000700000000000000" pitchFamily="2" charset="0"/>
              </a:rPr>
              <a:t> 17 (</a:t>
            </a:r>
            <a:r>
              <a:rPr lang="en-CA" sz="1600" dirty="0">
                <a:latin typeface="Baveuse" panose="02000700000000000000" pitchFamily="2" charset="0"/>
              </a:rPr>
              <a:t>en résumé</a:t>
            </a:r>
            <a:r>
              <a:rPr lang="en-CA" dirty="0">
                <a:latin typeface="Baveuse" panose="02000700000000000000" pitchFamily="2" charset="0"/>
              </a:rPr>
              <a:t>)</a:t>
            </a:r>
            <a:endParaRPr lang="fr-CA" dirty="0"/>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en-CA" sz="2200" dirty="0">
                <a:latin typeface="Arial" panose="020B0604020202020204" pitchFamily="34" charset="0"/>
                <a:cs typeface="Arial" panose="020B0604020202020204" pitchFamily="34" charset="0"/>
              </a:rPr>
              <a:t>Des femmes </a:t>
            </a:r>
            <a:r>
              <a:rPr lang="en-CA" sz="2200" dirty="0" err="1">
                <a:latin typeface="Arial" panose="020B0604020202020204" pitchFamily="34" charset="0"/>
                <a:cs typeface="Arial" panose="020B0604020202020204" pitchFamily="34" charset="0"/>
              </a:rPr>
              <a:t>protestent</a:t>
            </a:r>
            <a:r>
              <a:rPr lang="en-CA" sz="2200" dirty="0">
                <a:latin typeface="Arial" panose="020B0604020202020204" pitchFamily="34" charset="0"/>
                <a:cs typeface="Arial" panose="020B0604020202020204" pitchFamily="34" charset="0"/>
              </a:rPr>
              <a:t> </a:t>
            </a:r>
            <a:r>
              <a:rPr lang="en-CA" sz="2200" dirty="0" smtClean="0">
                <a:latin typeface="Arial" panose="020B0604020202020204" pitchFamily="34" charset="0"/>
                <a:cs typeface="Arial" panose="020B0604020202020204" pitchFamily="34" charset="0"/>
              </a:rPr>
              <a:t>et </a:t>
            </a:r>
            <a:r>
              <a:rPr lang="en-CA" sz="2200" dirty="0" err="1" smtClean="0">
                <a:latin typeface="Arial" panose="020B0604020202020204" pitchFamily="34" charset="0"/>
                <a:cs typeface="Arial" panose="020B0604020202020204" pitchFamily="34" charset="0"/>
              </a:rPr>
              <a:t>confrontent</a:t>
            </a:r>
            <a:r>
              <a:rPr lang="en-CA" sz="2200" dirty="0" smtClean="0">
                <a:latin typeface="Arial" panose="020B0604020202020204" pitchFamily="34" charset="0"/>
                <a:cs typeface="Arial" panose="020B0604020202020204" pitchFamily="34" charset="0"/>
              </a:rPr>
              <a:t> </a:t>
            </a:r>
            <a:r>
              <a:rPr lang="en-CA" sz="2200" dirty="0">
                <a:latin typeface="Arial" panose="020B0604020202020204" pitchFamily="34" charset="0"/>
                <a:cs typeface="Arial" panose="020B0604020202020204" pitchFamily="34" charset="0"/>
              </a:rPr>
              <a:t>les </a:t>
            </a:r>
            <a:r>
              <a:rPr lang="en-CA" sz="2200" dirty="0" err="1" smtClean="0">
                <a:latin typeface="Arial" panose="020B0604020202020204" pitchFamily="34" charset="0"/>
                <a:cs typeface="Arial" panose="020B0604020202020204" pitchFamily="34" charset="0"/>
              </a:rPr>
              <a:t>autorités</a:t>
            </a: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On </a:t>
            </a:r>
            <a:r>
              <a:rPr lang="en-CA" sz="2200" dirty="0" err="1" smtClean="0">
                <a:latin typeface="Arial" panose="020B0604020202020204" pitchFamily="34" charset="0"/>
                <a:cs typeface="Arial" panose="020B0604020202020204" pitchFamily="34" charset="0"/>
              </a:rPr>
              <a:t>intente</a:t>
            </a:r>
            <a:r>
              <a:rPr lang="en-CA" sz="2200" dirty="0" smtClean="0">
                <a:latin typeface="Arial" panose="020B0604020202020204" pitchFamily="34" charset="0"/>
                <a:cs typeface="Arial" panose="020B0604020202020204" pitchFamily="34" charset="0"/>
              </a:rPr>
              <a:t> plus de 200 </a:t>
            </a:r>
            <a:r>
              <a:rPr lang="en-CA" sz="2200" dirty="0" err="1" smtClean="0">
                <a:latin typeface="Arial" panose="020B0604020202020204" pitchFamily="34" charset="0"/>
                <a:cs typeface="Arial" panose="020B0604020202020204" pitchFamily="34" charset="0"/>
              </a:rPr>
              <a:t>poursuites</a:t>
            </a:r>
            <a:r>
              <a:rPr lang="en-CA" sz="2200" dirty="0" smtClean="0">
                <a:latin typeface="Arial" panose="020B0604020202020204" pitchFamily="34" charset="0"/>
                <a:cs typeface="Arial" panose="020B0604020202020204" pitchFamily="34" charset="0"/>
              </a:rPr>
              <a:t> pour faire </a:t>
            </a:r>
            <a:r>
              <a:rPr lang="en-CA" sz="2200" dirty="0" err="1" smtClean="0">
                <a:latin typeface="Arial" panose="020B0604020202020204" pitchFamily="34" charset="0"/>
                <a:cs typeface="Arial" panose="020B0604020202020204" pitchFamily="34" charset="0"/>
              </a:rPr>
              <a:t>annuler</a:t>
            </a:r>
            <a:r>
              <a:rPr lang="en-CA" sz="2200" dirty="0" smtClean="0">
                <a:latin typeface="Arial" panose="020B0604020202020204" pitchFamily="34" charset="0"/>
                <a:cs typeface="Arial" panose="020B0604020202020204" pitchFamily="34" charset="0"/>
              </a:rPr>
              <a:t> le </a:t>
            </a:r>
            <a:r>
              <a:rPr lang="en-CA" sz="2200" dirty="0" err="1" smtClean="0">
                <a:latin typeface="Arial" panose="020B0604020202020204" pitchFamily="34" charset="0"/>
                <a:cs typeface="Arial" panose="020B0604020202020204" pitchFamily="34" charset="0"/>
              </a:rPr>
              <a:t>Règlement</a:t>
            </a: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Le </a:t>
            </a:r>
            <a:r>
              <a:rPr lang="en-CA" sz="2200" dirty="0" err="1" smtClean="0">
                <a:latin typeface="Arial" panose="020B0604020202020204" pitchFamily="34" charset="0"/>
                <a:cs typeface="Arial" panose="020B0604020202020204" pitchFamily="34" charset="0"/>
              </a:rPr>
              <a:t>Règlement</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est</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annulé</a:t>
            </a:r>
            <a:r>
              <a:rPr lang="en-CA" sz="2200" dirty="0" smtClean="0">
                <a:latin typeface="Arial" panose="020B0604020202020204" pitchFamily="34" charset="0"/>
                <a:cs typeface="Arial" panose="020B0604020202020204" pitchFamily="34" charset="0"/>
              </a:rPr>
              <a:t> en 1927</a:t>
            </a:r>
            <a:endParaRPr lang="en-CA" sz="2200" dirty="0">
              <a:latin typeface="Arial" panose="020B0604020202020204" pitchFamily="34" charset="0"/>
              <a:cs typeface="Arial" panose="020B0604020202020204" pitchFamily="34" charset="0"/>
            </a:endParaRPr>
          </a:p>
          <a:p>
            <a:endParaRPr lang="fr-CA" dirty="0"/>
          </a:p>
        </p:txBody>
      </p:sp>
      <p:sp>
        <p:nvSpPr>
          <p:cNvPr id="4" name="Espace réservé du pied de page 3"/>
          <p:cNvSpPr>
            <a:spLocks noGrp="1"/>
          </p:cNvSpPr>
          <p:nvPr>
            <p:ph type="ftr" sz="quarter" idx="11"/>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nvPr>
        </p:nvSpPr>
        <p:spPr/>
        <p:txBody>
          <a:bodyPr/>
          <a:lstStyle/>
          <a:p>
            <a:fld id="{D37C7BCE-6051-4E8C-99AF-721529A06446}" type="slidenum">
              <a:rPr lang="fr-CA" smtClean="0"/>
              <a:pPr/>
              <a:t>23</a:t>
            </a:fld>
            <a:endParaRPr lang="fr-CA"/>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842055"/>
            <a:ext cx="4968553" cy="345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8232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dirty="0" smtClean="0">
                <a:latin typeface="Baveuse" panose="02000700000000000000" pitchFamily="2" charset="0"/>
              </a:rPr>
              <a:t>Sault-</a:t>
            </a:r>
            <a:r>
              <a:rPr lang="en-CA" dirty="0" err="1" smtClean="0">
                <a:latin typeface="Baveuse" panose="02000700000000000000" pitchFamily="2" charset="0"/>
              </a:rPr>
              <a:t>sainte</a:t>
            </a:r>
            <a:r>
              <a:rPr lang="en-CA" dirty="0" smtClean="0">
                <a:latin typeface="Baveuse" panose="02000700000000000000" pitchFamily="2" charset="0"/>
              </a:rPr>
              <a:t>-</a:t>
            </a:r>
            <a:r>
              <a:rPr lang="en-CA" dirty="0" err="1" smtClean="0">
                <a:latin typeface="Baveuse" panose="02000700000000000000" pitchFamily="2" charset="0"/>
              </a:rPr>
              <a:t>marie</a:t>
            </a:r>
            <a:r>
              <a:rPr lang="en-CA" dirty="0" smtClean="0">
                <a:latin typeface="Baveuse" panose="02000700000000000000" pitchFamily="2" charset="0"/>
              </a:rPr>
              <a:t> </a:t>
            </a:r>
            <a:r>
              <a:rPr lang="en-CA" dirty="0">
                <a:latin typeface="Baveuse" panose="02000700000000000000" pitchFamily="2" charset="0"/>
              </a:rPr>
              <a:t>(</a:t>
            </a:r>
            <a:r>
              <a:rPr lang="en-CA" sz="1600" dirty="0">
                <a:latin typeface="Baveuse" panose="02000700000000000000" pitchFamily="2" charset="0"/>
              </a:rPr>
              <a:t>en résumé</a:t>
            </a:r>
            <a:r>
              <a:rPr lang="en-CA" dirty="0">
                <a:latin typeface="Baveuse" panose="02000700000000000000" pitchFamily="2" charset="0"/>
              </a:rPr>
              <a:t>)</a:t>
            </a:r>
            <a:endParaRPr lang="fr-CA" dirty="0"/>
          </a:p>
        </p:txBody>
      </p:sp>
      <p:sp>
        <p:nvSpPr>
          <p:cNvPr id="3" name="Espace réservé du contenu 2"/>
          <p:cNvSpPr>
            <a:spLocks noGrp="1"/>
          </p:cNvSpPr>
          <p:nvPr>
            <p:ph idx="1"/>
          </p:nvPr>
        </p:nvSpPr>
        <p:spPr/>
        <p:txBody>
          <a:bodyPr/>
          <a:lstStyle/>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1990: </a:t>
            </a:r>
            <a:r>
              <a:rPr lang="en-CA" sz="2200" dirty="0" err="1" smtClean="0">
                <a:latin typeface="Arial" panose="020B0604020202020204" pitchFamily="34" charset="0"/>
                <a:cs typeface="Arial" panose="020B0604020202020204" pitchFamily="34" charset="0"/>
              </a:rPr>
              <a:t>Conseil</a:t>
            </a:r>
            <a:r>
              <a:rPr lang="en-CA" sz="2200" dirty="0" smtClean="0">
                <a:latin typeface="Arial" panose="020B0604020202020204" pitchFamily="34" charset="0"/>
                <a:cs typeface="Arial" panose="020B0604020202020204" pitchFamily="34" charset="0"/>
              </a:rPr>
              <a:t> municipal de la Ville </a:t>
            </a:r>
            <a:r>
              <a:rPr lang="en-CA" sz="2200" dirty="0" err="1" smtClean="0">
                <a:latin typeface="Arial" panose="020B0604020202020204" pitchFamily="34" charset="0"/>
                <a:cs typeface="Arial" panose="020B0604020202020204" pitchFamily="34" charset="0"/>
              </a:rPr>
              <a:t>adopte</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règlement</a:t>
            </a:r>
            <a:endParaRPr lang="en-CA" sz="2200" dirty="0">
              <a:latin typeface="Arial" panose="020B0604020202020204" pitchFamily="34" charset="0"/>
              <a:cs typeface="Arial" panose="020B0604020202020204" pitchFamily="34" charset="0"/>
            </a:endParaRPr>
          </a:p>
          <a:p>
            <a:pPr>
              <a:buFont typeface="Wingdings" panose="05000000000000000000" pitchFamily="2" charset="2"/>
              <a:buChar char="q"/>
            </a:pPr>
            <a:r>
              <a:rPr lang="en-CA" sz="2200" dirty="0" err="1" smtClean="0">
                <a:latin typeface="Arial" panose="020B0604020202020204" pitchFamily="34" charset="0"/>
                <a:cs typeface="Arial" panose="020B0604020202020204" pitchFamily="34" charset="0"/>
              </a:rPr>
              <a:t>Règlement</a:t>
            </a:r>
            <a:r>
              <a:rPr lang="en-CA" sz="2200" dirty="0" smtClean="0">
                <a:latin typeface="Arial" panose="020B0604020202020204" pitchFamily="34" charset="0"/>
                <a:cs typeface="Arial" panose="020B0604020202020204" pitchFamily="34" charset="0"/>
              </a:rPr>
              <a:t>: fait de </a:t>
            </a:r>
            <a:r>
              <a:rPr lang="en-CA" sz="2200" dirty="0" err="1" smtClean="0">
                <a:latin typeface="Arial" panose="020B0604020202020204" pitchFamily="34" charset="0"/>
                <a:cs typeface="Arial" panose="020B0604020202020204" pitchFamily="34" charset="0"/>
              </a:rPr>
              <a:t>l’anglais</a:t>
            </a:r>
            <a:r>
              <a:rPr lang="en-CA" sz="2200" dirty="0" smtClean="0">
                <a:latin typeface="Arial" panose="020B0604020202020204" pitchFamily="34" charset="0"/>
                <a:cs typeface="Arial" panose="020B0604020202020204" pitchFamily="34" charset="0"/>
              </a:rPr>
              <a:t> la </a:t>
            </a:r>
            <a:r>
              <a:rPr lang="en-CA" sz="2200" dirty="0" err="1" smtClean="0">
                <a:latin typeface="Arial" panose="020B0604020202020204" pitchFamily="34" charset="0"/>
                <a:cs typeface="Arial" panose="020B0604020202020204" pitchFamily="34" charset="0"/>
              </a:rPr>
              <a:t>seule</a:t>
            </a:r>
            <a:r>
              <a:rPr lang="en-CA" sz="2200" dirty="0" smtClean="0">
                <a:latin typeface="Arial" panose="020B0604020202020204" pitchFamily="34" charset="0"/>
                <a:cs typeface="Arial" panose="020B0604020202020204" pitchFamily="34" charset="0"/>
              </a:rPr>
              <a:t> langue </a:t>
            </a:r>
            <a:r>
              <a:rPr lang="en-CA" sz="2200" dirty="0" err="1" smtClean="0">
                <a:latin typeface="Arial" panose="020B0604020202020204" pitchFamily="34" charset="0"/>
                <a:cs typeface="Arial" panose="020B0604020202020204" pitchFamily="34" charset="0"/>
              </a:rPr>
              <a:t>officielle</a:t>
            </a:r>
            <a:r>
              <a:rPr lang="en-CA" sz="2200" dirty="0" smtClean="0">
                <a:latin typeface="Arial" panose="020B0604020202020204" pitchFamily="34" charset="0"/>
                <a:cs typeface="Arial" panose="020B0604020202020204" pitchFamily="34" charset="0"/>
              </a:rPr>
              <a:t> de la Ville</a:t>
            </a:r>
          </a:p>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Sault-Sainte-Marie </a:t>
            </a:r>
            <a:r>
              <a:rPr lang="en-CA" sz="2200" dirty="0" err="1" smtClean="0">
                <a:latin typeface="Arial" panose="020B0604020202020204" pitchFamily="34" charset="0"/>
                <a:cs typeface="Arial" panose="020B0604020202020204" pitchFamily="34" charset="0"/>
              </a:rPr>
              <a:t>est</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déclarée</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unilingue</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anglaise</a:t>
            </a: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Les </a:t>
            </a:r>
            <a:r>
              <a:rPr lang="en-CA" sz="2200" dirty="0" err="1" smtClean="0">
                <a:latin typeface="Arial" panose="020B0604020202020204" pitchFamily="34" charset="0"/>
                <a:cs typeface="Arial" panose="020B0604020202020204" pitchFamily="34" charset="0"/>
              </a:rPr>
              <a:t>francophones</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sont</a:t>
            </a:r>
            <a:r>
              <a:rPr lang="en-CA" sz="2200" dirty="0" smtClean="0">
                <a:latin typeface="Arial" panose="020B0604020202020204" pitchFamily="34" charset="0"/>
                <a:cs typeface="Arial" panose="020B0604020202020204" pitchFamily="34" charset="0"/>
              </a:rPr>
              <a:t> </a:t>
            </a:r>
            <a:r>
              <a:rPr lang="en-CA" sz="2200" dirty="0" err="1" smtClean="0">
                <a:latin typeface="Arial" panose="020B0604020202020204" pitchFamily="34" charset="0"/>
                <a:cs typeface="Arial" panose="020B0604020202020204" pitchFamily="34" charset="0"/>
              </a:rPr>
              <a:t>menacés</a:t>
            </a: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r>
              <a:rPr lang="en-CA" sz="2200" dirty="0" smtClean="0">
                <a:latin typeface="Arial" panose="020B0604020202020204" pitchFamily="34" charset="0"/>
                <a:cs typeface="Arial" panose="020B0604020202020204" pitchFamily="34" charset="0"/>
              </a:rPr>
              <a:t>1994: un tribunal </a:t>
            </a:r>
            <a:r>
              <a:rPr lang="en-CA" sz="2200" dirty="0" err="1" smtClean="0">
                <a:latin typeface="Arial" panose="020B0604020202020204" pitchFamily="34" charset="0"/>
                <a:cs typeface="Arial" panose="020B0604020202020204" pitchFamily="34" charset="0"/>
              </a:rPr>
              <a:t>invalide</a:t>
            </a:r>
            <a:r>
              <a:rPr lang="en-CA" sz="2200" dirty="0" smtClean="0">
                <a:latin typeface="Arial" panose="020B0604020202020204" pitchFamily="34" charset="0"/>
                <a:cs typeface="Arial" panose="020B0604020202020204" pitchFamily="34" charset="0"/>
              </a:rPr>
              <a:t> le </a:t>
            </a:r>
            <a:r>
              <a:rPr lang="en-CA" sz="2200" dirty="0" err="1" smtClean="0">
                <a:latin typeface="Arial" panose="020B0604020202020204" pitchFamily="34" charset="0"/>
                <a:cs typeface="Arial" panose="020B0604020202020204" pitchFamily="34" charset="0"/>
              </a:rPr>
              <a:t>règlement</a:t>
            </a:r>
            <a:endParaRPr lang="en-CA" sz="2200" dirty="0" smtClean="0">
              <a:latin typeface="Arial" panose="020B0604020202020204" pitchFamily="34" charset="0"/>
              <a:cs typeface="Arial" panose="020B0604020202020204" pitchFamily="34" charset="0"/>
            </a:endParaRPr>
          </a:p>
          <a:p>
            <a:pPr marL="0" indent="0"/>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CA" sz="2200" dirty="0" smtClean="0">
              <a:latin typeface="Arial" panose="020B0604020202020204" pitchFamily="34" charset="0"/>
              <a:cs typeface="Arial" panose="020B0604020202020204" pitchFamily="34" charset="0"/>
            </a:endParaRPr>
          </a:p>
          <a:p>
            <a:pPr>
              <a:buFont typeface="Wingdings" panose="05000000000000000000" pitchFamily="2" charset="2"/>
              <a:buChar char="q"/>
            </a:pPr>
            <a:endParaRPr lang="en-CA" sz="2200" dirty="0" smtClean="0">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11"/>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nvPr>
        </p:nvSpPr>
        <p:spPr/>
        <p:txBody>
          <a:bodyPr/>
          <a:lstStyle/>
          <a:p>
            <a:fld id="{D37C7BCE-6051-4E8C-99AF-721529A06446}" type="slidenum">
              <a:rPr lang="fr-CA" smtClean="0"/>
              <a:pPr/>
              <a:t>24</a:t>
            </a:fld>
            <a:endParaRPr lang="fr-CA"/>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9367" y="3857600"/>
            <a:ext cx="2736304" cy="2628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857600"/>
            <a:ext cx="3268633" cy="2175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9015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7584" y="188640"/>
            <a:ext cx="7520940" cy="548640"/>
          </a:xfrm>
        </p:spPr>
        <p:txBody>
          <a:bodyPr/>
          <a:lstStyle/>
          <a:p>
            <a:pPr algn="ctr"/>
            <a:r>
              <a:rPr lang="en-CA" dirty="0" smtClean="0">
                <a:latin typeface="Baveuse" panose="02000700000000000000" pitchFamily="2" charset="0"/>
              </a:rPr>
              <a:t/>
            </a:r>
            <a:br>
              <a:rPr lang="en-CA" dirty="0" smtClean="0">
                <a:latin typeface="Baveuse" panose="02000700000000000000" pitchFamily="2" charset="0"/>
              </a:rPr>
            </a:br>
            <a:r>
              <a:rPr lang="en-CA" dirty="0" smtClean="0">
                <a:latin typeface="Baveuse" panose="02000700000000000000" pitchFamily="2" charset="0"/>
              </a:rPr>
              <a:t>LES DROITS LINGUISTIQUES : </a:t>
            </a:r>
            <a:br>
              <a:rPr lang="en-CA" dirty="0" smtClean="0">
                <a:latin typeface="Baveuse" panose="02000700000000000000" pitchFamily="2" charset="0"/>
              </a:rPr>
            </a:br>
            <a:r>
              <a:rPr lang="en-CA" dirty="0" err="1" smtClean="0">
                <a:latin typeface="Baveuse" panose="02000700000000000000" pitchFamily="2" charset="0"/>
              </a:rPr>
              <a:t>c’est</a:t>
            </a:r>
            <a:r>
              <a:rPr lang="en-CA" dirty="0">
                <a:latin typeface="Baveuse" panose="02000700000000000000" pitchFamily="2" charset="0"/>
              </a:rPr>
              <a:t> </a:t>
            </a:r>
            <a:r>
              <a:rPr lang="en-CA" dirty="0" smtClean="0">
                <a:latin typeface="Baveuse" panose="02000700000000000000" pitchFamily="2" charset="0"/>
              </a:rPr>
              <a:t>quoi ?</a:t>
            </a:r>
            <a:endParaRPr lang="fr-CA" dirty="0">
              <a:latin typeface="Baveuse" panose="02000700000000000000" pitchFamily="2" charset="0"/>
            </a:endParaRPr>
          </a:p>
        </p:txBody>
      </p:sp>
      <p:sp>
        <p:nvSpPr>
          <p:cNvPr id="3" name="Espace réservé du contenu 2"/>
          <p:cNvSpPr>
            <a:spLocks noGrp="1"/>
          </p:cNvSpPr>
          <p:nvPr>
            <p:ph idx="1"/>
            <p:custDataLst>
              <p:tags r:id="rId2"/>
            </p:custDataLst>
          </p:nvPr>
        </p:nvSpPr>
        <p:spPr/>
        <p:txBody>
          <a:bodyPr/>
          <a:lstStyle/>
          <a:p>
            <a:pPr lvl="0"/>
            <a:r>
              <a:rPr lang="fr-CA" sz="2200" u="sng" dirty="0" smtClean="0"/>
              <a:t>Mise en situation 1</a:t>
            </a:r>
            <a:r>
              <a:rPr lang="fr-CA" sz="2200" dirty="0" smtClean="0"/>
              <a:t>:  </a:t>
            </a:r>
          </a:p>
          <a:p>
            <a:pPr lvl="0" algn="ctr"/>
            <a:r>
              <a:rPr lang="fr-CA" sz="2400" dirty="0" smtClean="0"/>
              <a:t>	Saviez-vous </a:t>
            </a:r>
            <a:r>
              <a:rPr lang="fr-CA" sz="2400" dirty="0"/>
              <a:t>que si vous avez le privilège d’entendre vos politiciens préférés </a:t>
            </a:r>
            <a:r>
              <a:rPr lang="fr-CA" sz="2400" dirty="0" smtClean="0"/>
              <a:t>au Parlement </a:t>
            </a:r>
            <a:r>
              <a:rPr lang="fr-CA" sz="2400" dirty="0"/>
              <a:t>du Canada parler en français, débattre en français dans la Chambre des communes c’est justement à cause de </a:t>
            </a:r>
            <a:r>
              <a:rPr lang="fr-CA" sz="2400" dirty="0" smtClean="0"/>
              <a:t>l’article </a:t>
            </a:r>
            <a:r>
              <a:rPr lang="fr-CA" sz="2400" dirty="0"/>
              <a:t>133 de la </a:t>
            </a:r>
            <a:r>
              <a:rPr lang="fr-CA" sz="2400" i="1" dirty="0"/>
              <a:t>Loi constitutionnelle de 1867</a:t>
            </a:r>
            <a:r>
              <a:rPr lang="fr-CA" sz="2400" dirty="0"/>
              <a:t> ?</a:t>
            </a:r>
          </a:p>
          <a:p>
            <a:endParaRPr lang="fr-CA"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3</a:t>
            </a:fld>
            <a:endParaRPr lang="fr-CA"/>
          </a:p>
        </p:txBody>
      </p:sp>
      <p:pic>
        <p:nvPicPr>
          <p:cNvPr id="3079" name="Picture 7"/>
          <p:cNvPicPr>
            <a:picLocks noChangeAspect="1" noChangeArrowheads="1"/>
          </p:cNvPicPr>
          <p:nvPr>
            <p:custDataLst>
              <p:tags r:id="rId5"/>
            </p:custDataLst>
          </p:nvPr>
        </p:nvPicPr>
        <p:blipFill>
          <a:blip r:embed="rId10">
            <a:extLst>
              <a:ext uri="{28A0092B-C50C-407E-A947-70E740481C1C}">
                <a14:useLocalDpi xmlns:a14="http://schemas.microsoft.com/office/drawing/2010/main" val="0"/>
              </a:ext>
            </a:extLst>
          </a:blip>
          <a:srcRect/>
          <a:stretch>
            <a:fillRect/>
          </a:stretch>
        </p:blipFill>
        <p:spPr bwMode="auto">
          <a:xfrm>
            <a:off x="500034" y="4000504"/>
            <a:ext cx="1951723" cy="1457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custDataLst>
              <p:tags r:id="rId6"/>
            </p:custDataLst>
          </p:nvPr>
        </p:nvPicPr>
        <p:blipFill>
          <a:blip r:embed="rId11">
            <a:extLst>
              <a:ext uri="{28A0092B-C50C-407E-A947-70E740481C1C}">
                <a14:useLocalDpi xmlns:a14="http://schemas.microsoft.com/office/drawing/2010/main" val="0"/>
              </a:ext>
            </a:extLst>
          </a:blip>
          <a:srcRect/>
          <a:stretch>
            <a:fillRect/>
          </a:stretch>
        </p:blipFill>
        <p:spPr bwMode="auto">
          <a:xfrm>
            <a:off x="7072330" y="3929066"/>
            <a:ext cx="1771089" cy="148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3571868" y="4071942"/>
            <a:ext cx="2520280" cy="1710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438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822960" y="188640"/>
            <a:ext cx="7520940" cy="725760"/>
          </a:xfrm>
        </p:spPr>
        <p:txBody>
          <a:bodyPr/>
          <a:lstStyle/>
          <a:p>
            <a:pPr algn="ctr"/>
            <a:r>
              <a:rPr lang="en-CA" dirty="0" smtClean="0">
                <a:latin typeface="Baveuse" panose="02000700000000000000" pitchFamily="2" charset="0"/>
              </a:rPr>
              <a:t/>
            </a:r>
            <a:br>
              <a:rPr lang="en-CA" dirty="0" smtClean="0">
                <a:latin typeface="Baveuse" panose="02000700000000000000" pitchFamily="2" charset="0"/>
              </a:rPr>
            </a:br>
            <a:r>
              <a:rPr lang="en-CA" dirty="0" smtClean="0">
                <a:latin typeface="Baveuse" panose="02000700000000000000" pitchFamily="2" charset="0"/>
              </a:rPr>
              <a:t>les </a:t>
            </a:r>
            <a:r>
              <a:rPr lang="en-CA" dirty="0" err="1" smtClean="0">
                <a:latin typeface="Baveuse" panose="02000700000000000000" pitchFamily="2" charset="0"/>
              </a:rPr>
              <a:t>droits</a:t>
            </a:r>
            <a:r>
              <a:rPr lang="en-CA" dirty="0" smtClean="0">
                <a:latin typeface="Baveuse" panose="02000700000000000000" pitchFamily="2" charset="0"/>
              </a:rPr>
              <a:t> </a:t>
            </a:r>
            <a:r>
              <a:rPr lang="en-CA" dirty="0" err="1" smtClean="0">
                <a:latin typeface="Baveuse" panose="02000700000000000000" pitchFamily="2" charset="0"/>
              </a:rPr>
              <a:t>linguistiques</a:t>
            </a:r>
            <a:r>
              <a:rPr lang="en-CA" dirty="0" smtClean="0">
                <a:latin typeface="Baveuse" panose="02000700000000000000" pitchFamily="2" charset="0"/>
              </a:rPr>
              <a:t> </a:t>
            </a:r>
            <a:r>
              <a:rPr lang="en-CA" dirty="0">
                <a:latin typeface="Baveuse" panose="02000700000000000000" pitchFamily="2" charset="0"/>
              </a:rPr>
              <a:t> </a:t>
            </a:r>
            <a:r>
              <a:rPr lang="en-CA" dirty="0" smtClean="0">
                <a:latin typeface="Baveuse" panose="02000700000000000000" pitchFamily="2" charset="0"/>
              </a:rPr>
              <a:t>: </a:t>
            </a:r>
            <a:br>
              <a:rPr lang="en-CA" dirty="0" smtClean="0">
                <a:latin typeface="Baveuse" panose="02000700000000000000" pitchFamily="2" charset="0"/>
              </a:rPr>
            </a:br>
            <a:r>
              <a:rPr lang="en-CA" dirty="0" err="1" smtClean="0">
                <a:latin typeface="Baveuse" panose="02000700000000000000" pitchFamily="2" charset="0"/>
              </a:rPr>
              <a:t>C’est</a:t>
            </a:r>
            <a:r>
              <a:rPr lang="en-CA" dirty="0" smtClean="0">
                <a:latin typeface="Baveuse" panose="02000700000000000000" pitchFamily="2" charset="0"/>
              </a:rPr>
              <a:t> quoi ?</a:t>
            </a:r>
            <a:endParaRPr lang="fr-CA" dirty="0">
              <a:latin typeface="Baveuse" panose="02000700000000000000" pitchFamily="2" charset="0"/>
            </a:endParaRPr>
          </a:p>
        </p:txBody>
      </p:sp>
      <p:sp>
        <p:nvSpPr>
          <p:cNvPr id="3" name="Espace réservé du contenu 2"/>
          <p:cNvSpPr>
            <a:spLocks noGrp="1"/>
          </p:cNvSpPr>
          <p:nvPr>
            <p:ph idx="1"/>
            <p:custDataLst>
              <p:tags r:id="rId2"/>
            </p:custDataLst>
          </p:nvPr>
        </p:nvSpPr>
        <p:spPr>
          <a:xfrm>
            <a:off x="395536" y="1100628"/>
            <a:ext cx="4416715" cy="3871490"/>
          </a:xfrm>
        </p:spPr>
        <p:txBody>
          <a:bodyPr>
            <a:normAutofit fontScale="47500" lnSpcReduction="20000"/>
          </a:bodyPr>
          <a:lstStyle/>
          <a:p>
            <a:pPr lvl="0"/>
            <a:r>
              <a:rPr lang="fr-CA" sz="3800" u="sng" dirty="0" smtClean="0"/>
              <a:t>Mise en situation 2 :</a:t>
            </a:r>
          </a:p>
          <a:p>
            <a:pPr lvl="0"/>
            <a:endParaRPr lang="fr-CA" sz="2600" u="sng" dirty="0" smtClean="0"/>
          </a:p>
          <a:p>
            <a:pPr lvl="0" algn="ctr">
              <a:lnSpc>
                <a:spcPct val="120000"/>
              </a:lnSpc>
              <a:spcBef>
                <a:spcPts val="0"/>
              </a:spcBef>
            </a:pPr>
            <a:r>
              <a:rPr lang="fr-CA" sz="2600" dirty="0" smtClean="0"/>
              <a:t>	</a:t>
            </a:r>
            <a:r>
              <a:rPr lang="fr-CA" sz="3800" dirty="0" smtClean="0">
                <a:latin typeface="Showcard Gothic" panose="04020904020102020604" pitchFamily="82" charset="0"/>
              </a:rPr>
              <a:t>P a r t y ! </a:t>
            </a:r>
            <a:r>
              <a:rPr lang="fr-CA" sz="3800" dirty="0" smtClean="0"/>
              <a:t>C’est la semaine de congé  au mois de mars. Toute la classe part en voyage dans le sud avec Air Canada. </a:t>
            </a:r>
          </a:p>
          <a:p>
            <a:pPr lvl="0" algn="ctr">
              <a:lnSpc>
                <a:spcPct val="120000"/>
              </a:lnSpc>
              <a:spcBef>
                <a:spcPts val="0"/>
              </a:spcBef>
            </a:pPr>
            <a:endParaRPr lang="fr-CA" sz="3800" dirty="0" smtClean="0"/>
          </a:p>
          <a:p>
            <a:pPr lvl="0" algn="ctr">
              <a:lnSpc>
                <a:spcPct val="120000"/>
              </a:lnSpc>
              <a:spcBef>
                <a:spcPts val="0"/>
              </a:spcBef>
            </a:pPr>
            <a:r>
              <a:rPr lang="fr-CA" sz="3800" dirty="0" smtClean="0"/>
              <a:t>Avant de partir, les agents de bord expliquent les consignes de sécurité en anglais et en français. Pendant le vol, ils vous servent dans les deux langues. </a:t>
            </a:r>
          </a:p>
          <a:p>
            <a:pPr lvl="0" algn="ctr">
              <a:lnSpc>
                <a:spcPct val="120000"/>
              </a:lnSpc>
              <a:spcBef>
                <a:spcPts val="0"/>
              </a:spcBef>
            </a:pPr>
            <a:r>
              <a:rPr lang="fr-CA" sz="3800" dirty="0" smtClean="0"/>
              <a:t>POURQUOI ?</a:t>
            </a:r>
            <a:endParaRPr lang="fr-CA" sz="3800" dirty="0"/>
          </a:p>
          <a:p>
            <a:pPr algn="ctr"/>
            <a:r>
              <a:rPr lang="fr-CA" sz="2400" dirty="0"/>
              <a:t> </a:t>
            </a:r>
            <a:r>
              <a:rPr lang="fr-CA" sz="2400" dirty="0" smtClean="0"/>
              <a:t>	</a:t>
            </a:r>
            <a:endParaRPr lang="fr-CA" sz="2400" dirty="0"/>
          </a:p>
          <a:p>
            <a:endParaRPr lang="fr-CA"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4</a:t>
            </a:fld>
            <a:endParaRPr lang="fr-CA"/>
          </a:p>
        </p:txBody>
      </p:sp>
      <p:pic>
        <p:nvPicPr>
          <p:cNvPr id="4098" name="Picture 2"/>
          <p:cNvPicPr>
            <a:picLocks noChangeAspect="1" noChangeArrowheads="1"/>
          </p:cNvPicPr>
          <p:nvPr>
            <p:custDataLst>
              <p:tags r:id="rId5"/>
            </p:custDataLst>
          </p:nvPr>
        </p:nvPicPr>
        <p:blipFill>
          <a:blip r:embed="rId15">
            <a:extLst>
              <a:ext uri="{28A0092B-C50C-407E-A947-70E740481C1C}">
                <a14:useLocalDpi xmlns:a14="http://schemas.microsoft.com/office/drawing/2010/main" val="0"/>
              </a:ext>
            </a:extLst>
          </a:blip>
          <a:srcRect/>
          <a:stretch>
            <a:fillRect/>
          </a:stretch>
        </p:blipFill>
        <p:spPr bwMode="auto">
          <a:xfrm rot="906104">
            <a:off x="5553631" y="4698316"/>
            <a:ext cx="1718666" cy="114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custDataLst>
              <p:tags r:id="rId6"/>
            </p:custDataLst>
          </p:nvPr>
        </p:nvSpPr>
        <p:spPr>
          <a:xfrm>
            <a:off x="4842700" y="1196752"/>
            <a:ext cx="4067674" cy="3486488"/>
          </a:xfrm>
          <a:prstGeom prst="rect">
            <a:avLst/>
          </a:prstGeom>
          <a:blipFill>
            <a:blip r:embed="rId1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099" name="Picture 3"/>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3793855" y="5030519"/>
            <a:ext cx="1640196" cy="1093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custDataLst>
              <p:tags r:id="rId8"/>
            </p:custDataLst>
          </p:nvPr>
        </p:nvPicPr>
        <p:blipFill>
          <a:blip r:embed="rId18">
            <a:extLst>
              <a:ext uri="{28A0092B-C50C-407E-A947-70E740481C1C}">
                <a14:useLocalDpi xmlns:a14="http://schemas.microsoft.com/office/drawing/2010/main" val="0"/>
              </a:ext>
            </a:extLst>
          </a:blip>
          <a:srcRect/>
          <a:stretch>
            <a:fillRect/>
          </a:stretch>
        </p:blipFill>
        <p:spPr bwMode="auto">
          <a:xfrm rot="574910">
            <a:off x="2174317" y="5389941"/>
            <a:ext cx="1528781" cy="1218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custDataLst>
              <p:tags r:id="rId9"/>
            </p:custDataLst>
          </p:nvPr>
        </p:nvPicPr>
        <p:blipFill>
          <a:blip r:embed="rId19">
            <a:extLst>
              <a:ext uri="{28A0092B-C50C-407E-A947-70E740481C1C}">
                <a14:useLocalDpi xmlns:a14="http://schemas.microsoft.com/office/drawing/2010/main" val="0"/>
              </a:ext>
            </a:extLst>
          </a:blip>
          <a:srcRect/>
          <a:stretch>
            <a:fillRect/>
          </a:stretch>
        </p:blipFill>
        <p:spPr bwMode="auto">
          <a:xfrm>
            <a:off x="107504" y="3532552"/>
            <a:ext cx="857224" cy="1150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custDataLst>
              <p:tags r:id="rId10"/>
            </p:custDataLst>
          </p:nvPr>
        </p:nvPicPr>
        <p:blipFill>
          <a:blip r:embed="rId20">
            <a:extLst>
              <a:ext uri="{28A0092B-C50C-407E-A947-70E740481C1C}">
                <a14:useLocalDpi xmlns:a14="http://schemas.microsoft.com/office/drawing/2010/main" val="0"/>
              </a:ext>
            </a:extLst>
          </a:blip>
          <a:srcRect/>
          <a:stretch>
            <a:fillRect/>
          </a:stretch>
        </p:blipFill>
        <p:spPr bwMode="auto">
          <a:xfrm>
            <a:off x="7872851" y="25911"/>
            <a:ext cx="899591" cy="978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custDataLst>
              <p:tags r:id="rId11"/>
            </p:custDataLst>
          </p:nvPr>
        </p:nvPicPr>
        <p:blipFill>
          <a:blip r:embed="rId21">
            <a:extLst>
              <a:ext uri="{28A0092B-C50C-407E-A947-70E740481C1C}">
                <a14:useLocalDpi xmlns:a14="http://schemas.microsoft.com/office/drawing/2010/main" val="0"/>
              </a:ext>
            </a:extLst>
          </a:blip>
          <a:srcRect/>
          <a:stretch>
            <a:fillRect/>
          </a:stretch>
        </p:blipFill>
        <p:spPr bwMode="auto">
          <a:xfrm>
            <a:off x="413077" y="25911"/>
            <a:ext cx="826155" cy="110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ZoneTexte 12"/>
          <p:cNvSpPr txBox="1"/>
          <p:nvPr>
            <p:custDataLst>
              <p:tags r:id="rId12"/>
            </p:custDataLst>
          </p:nvPr>
        </p:nvSpPr>
        <p:spPr>
          <a:xfrm>
            <a:off x="428596" y="4572008"/>
            <a:ext cx="4143404" cy="400110"/>
          </a:xfrm>
          <a:prstGeom prst="rect">
            <a:avLst/>
          </a:prstGeom>
          <a:noFill/>
        </p:spPr>
        <p:txBody>
          <a:bodyPr wrap="square" rtlCol="0">
            <a:spAutoFit/>
          </a:bodyPr>
          <a:lstStyle/>
          <a:p>
            <a:pPr algn="ctr"/>
            <a:r>
              <a:rPr lang="fr-FR" sz="2000" b="1" i="1" dirty="0" smtClean="0"/>
              <a:t>Loi sur les langues officielles </a:t>
            </a:r>
            <a:endParaRPr lang="fr-FR" sz="2000" b="1" dirty="0"/>
          </a:p>
        </p:txBody>
      </p:sp>
    </p:spTree>
    <p:extLst>
      <p:ext uri="{BB962C8B-B14F-4D97-AF65-F5344CB8AC3E}">
        <p14:creationId xmlns:p14="http://schemas.microsoft.com/office/powerpoint/2010/main" val="397509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ox(in)">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heckerboard(across)">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smtClean="0">
                <a:latin typeface="Baveuse" panose="02000700000000000000" pitchFamily="2" charset="0"/>
              </a:rPr>
              <a:t>À RETENIR : </a:t>
            </a:r>
            <a:br>
              <a:rPr lang="en-CA" dirty="0" smtClean="0">
                <a:latin typeface="Baveuse" panose="02000700000000000000" pitchFamily="2" charset="0"/>
              </a:rPr>
            </a:br>
            <a:r>
              <a:rPr lang="en-CA" dirty="0" smtClean="0">
                <a:latin typeface="Baveuse" panose="02000700000000000000" pitchFamily="2" charset="0"/>
              </a:rPr>
              <a:t>LOI SUR LES LANGUES OFFICIELLES </a:t>
            </a:r>
            <a:endParaRPr lang="fr-CA" dirty="0">
              <a:latin typeface="Baveuse" panose="02000700000000000000" pitchFamily="2" charset="0"/>
            </a:endParaRPr>
          </a:p>
        </p:txBody>
      </p:sp>
      <p:sp>
        <p:nvSpPr>
          <p:cNvPr id="3" name="Espace réservé du contenu 2"/>
          <p:cNvSpPr>
            <a:spLocks noGrp="1"/>
          </p:cNvSpPr>
          <p:nvPr>
            <p:ph idx="1"/>
            <p:custDataLst>
              <p:tags r:id="rId2"/>
            </p:custDataLst>
          </p:nvPr>
        </p:nvSpPr>
        <p:spPr>
          <a:xfrm>
            <a:off x="822960" y="1571612"/>
            <a:ext cx="7821006" cy="3108865"/>
          </a:xfrm>
        </p:spPr>
        <p:txBody>
          <a:bodyPr>
            <a:normAutofit fontScale="32500" lnSpcReduction="20000"/>
          </a:bodyPr>
          <a:lstStyle/>
          <a:p>
            <a:pPr marL="857250" lvl="0" indent="-857250">
              <a:lnSpc>
                <a:spcPct val="120000"/>
              </a:lnSpc>
              <a:spcBef>
                <a:spcPts val="0"/>
              </a:spcBef>
              <a:buFont typeface="Wingdings" panose="05000000000000000000" pitchFamily="2" charset="2"/>
              <a:buChar char="Ø"/>
            </a:pPr>
            <a:r>
              <a:rPr lang="fr-FR" sz="7600" dirty="0" smtClean="0"/>
              <a:t>L’anglais </a:t>
            </a:r>
            <a:r>
              <a:rPr lang="fr-FR" sz="7600" dirty="0"/>
              <a:t>et le français </a:t>
            </a:r>
            <a:r>
              <a:rPr lang="fr-FR" sz="7600" dirty="0" smtClean="0"/>
              <a:t>sont les langues </a:t>
            </a:r>
            <a:r>
              <a:rPr lang="fr-FR" sz="7600" dirty="0"/>
              <a:t>officielles du </a:t>
            </a:r>
            <a:r>
              <a:rPr lang="fr-FR" sz="7600" dirty="0" smtClean="0"/>
              <a:t>Canada</a:t>
            </a:r>
          </a:p>
          <a:p>
            <a:pPr marL="857250" lvl="0" indent="-857250">
              <a:lnSpc>
                <a:spcPct val="120000"/>
              </a:lnSpc>
              <a:spcBef>
                <a:spcPts val="0"/>
              </a:spcBef>
            </a:pPr>
            <a:endParaRPr lang="fr-CA" sz="7600" dirty="0"/>
          </a:p>
          <a:p>
            <a:pPr marL="857250" lvl="0" indent="-857250">
              <a:lnSpc>
                <a:spcPct val="120000"/>
              </a:lnSpc>
              <a:spcBef>
                <a:spcPts val="0"/>
              </a:spcBef>
              <a:buFont typeface="Wingdings" panose="05000000000000000000" pitchFamily="2" charset="2"/>
              <a:buChar char="Ø"/>
            </a:pPr>
            <a:r>
              <a:rPr lang="fr-FR" sz="7600" dirty="0"/>
              <a:t>Le Canada </a:t>
            </a:r>
            <a:r>
              <a:rPr lang="fr-FR" sz="7600" dirty="0" smtClean="0"/>
              <a:t>est un pays bilingue</a:t>
            </a:r>
          </a:p>
          <a:p>
            <a:pPr marL="857250" lvl="0" indent="-857250">
              <a:lnSpc>
                <a:spcPct val="120000"/>
              </a:lnSpc>
              <a:spcBef>
                <a:spcPts val="0"/>
              </a:spcBef>
            </a:pPr>
            <a:endParaRPr lang="fr-CA" sz="7600" dirty="0"/>
          </a:p>
          <a:p>
            <a:pPr marL="857250" lvl="0" indent="-857250">
              <a:lnSpc>
                <a:spcPct val="120000"/>
              </a:lnSpc>
              <a:spcBef>
                <a:spcPts val="0"/>
              </a:spcBef>
              <a:buFont typeface="Wingdings" panose="05000000000000000000" pitchFamily="2" charset="2"/>
              <a:buChar char="Ø"/>
            </a:pPr>
            <a:r>
              <a:rPr lang="fr-CA" sz="7600" dirty="0"/>
              <a:t>Droit de recevoir des services en français du gouvernement fédéral et </a:t>
            </a:r>
            <a:r>
              <a:rPr lang="fr-CA" sz="7600" dirty="0" smtClean="0"/>
              <a:t>de ses institutions</a:t>
            </a:r>
          </a:p>
          <a:p>
            <a:endParaRPr lang="fr-CA" dirty="0"/>
          </a:p>
        </p:txBody>
      </p:sp>
      <p:sp>
        <p:nvSpPr>
          <p:cNvPr id="4" name="Espace réservé du pied de page 3"/>
          <p:cNvSpPr>
            <a:spLocks noGrp="1"/>
          </p:cNvSpPr>
          <p:nvPr>
            <p:ph type="ftr" sz="quarter" idx="11"/>
            <p:custDataLst>
              <p:tags r:id="rId3"/>
            </p:custDataLst>
          </p:nvPr>
        </p:nvSpPr>
        <p:spPr>
          <a:xfrm>
            <a:off x="3500430" y="6357958"/>
            <a:ext cx="4724400" cy="274320"/>
          </a:xfrm>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a:xfrm>
            <a:off x="8429652" y="6355080"/>
            <a:ext cx="502920" cy="502920"/>
          </a:xfrm>
        </p:spPr>
        <p:txBody>
          <a:bodyPr/>
          <a:lstStyle/>
          <a:p>
            <a:fld id="{D37C7BCE-6051-4E8C-99AF-721529A06446}" type="slidenum">
              <a:rPr lang="fr-CA" smtClean="0"/>
              <a:pPr/>
              <a:t>5</a:t>
            </a:fld>
            <a:endParaRPr lang="fr-CA" dirty="0"/>
          </a:p>
        </p:txBody>
      </p:sp>
      <p:pic>
        <p:nvPicPr>
          <p:cNvPr id="9218" name="Picture 2" descr="N:\AJEFO\Droits linguistiques\Activité pédagogique\Présentation powerpoint\Images\LLO 40 ans.jpg"/>
          <p:cNvPicPr>
            <a:picLocks noChangeAspect="1" noChangeArrowheads="1"/>
          </p:cNvPicPr>
          <p:nvPr>
            <p:custDataLst>
              <p:tags r:id="rId5"/>
            </p:custDataLst>
          </p:nvPr>
        </p:nvPicPr>
        <p:blipFill>
          <a:blip r:embed="rId8"/>
          <a:srcRect/>
          <a:stretch>
            <a:fillRect/>
          </a:stretch>
        </p:blipFill>
        <p:spPr bwMode="auto">
          <a:xfrm>
            <a:off x="0" y="4714885"/>
            <a:ext cx="9144000" cy="2143115"/>
          </a:xfrm>
          <a:prstGeom prst="rect">
            <a:avLst/>
          </a:prstGeom>
          <a:noFill/>
        </p:spPr>
      </p:pic>
    </p:spTree>
    <p:extLst>
      <p:ext uri="{BB962C8B-B14F-4D97-AF65-F5344CB8AC3E}">
        <p14:creationId xmlns:p14="http://schemas.microsoft.com/office/powerpoint/2010/main" val="232933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smtClean="0">
                <a:latin typeface="Baveuse" panose="02000700000000000000" pitchFamily="2" charset="0"/>
              </a:rPr>
              <a:t>À RETENIR </a:t>
            </a:r>
            <a:r>
              <a:rPr lang="en-CA" dirty="0">
                <a:latin typeface="Baveuse" panose="02000700000000000000" pitchFamily="2" charset="0"/>
              </a:rPr>
              <a:t>:</a:t>
            </a:r>
            <a:r>
              <a:rPr lang="en-CA" dirty="0" smtClean="0">
                <a:latin typeface="Baveuse" panose="02000700000000000000" pitchFamily="2" charset="0"/>
              </a:rPr>
              <a:t> </a:t>
            </a:r>
            <a:br>
              <a:rPr lang="en-CA" dirty="0" smtClean="0">
                <a:latin typeface="Baveuse" panose="02000700000000000000" pitchFamily="2" charset="0"/>
              </a:rPr>
            </a:br>
            <a:r>
              <a:rPr lang="en-CA" dirty="0" smtClean="0">
                <a:latin typeface="Baveuse" panose="02000700000000000000" pitchFamily="2" charset="0"/>
              </a:rPr>
              <a:t>LOI SUR LES LANGUES OFFICIELLES </a:t>
            </a:r>
            <a:endParaRPr lang="fr-FR" dirty="0"/>
          </a:p>
        </p:txBody>
      </p:sp>
      <p:sp>
        <p:nvSpPr>
          <p:cNvPr id="3" name="Espace réservé du contenu 2"/>
          <p:cNvSpPr>
            <a:spLocks noGrp="1"/>
          </p:cNvSpPr>
          <p:nvPr>
            <p:ph idx="1"/>
            <p:custDataLst>
              <p:tags r:id="rId2"/>
            </p:custDataLst>
          </p:nvPr>
        </p:nvSpPr>
        <p:spPr/>
        <p:txBody>
          <a:bodyPr>
            <a:normAutofit fontScale="92500" lnSpcReduction="20000"/>
          </a:bodyPr>
          <a:lstStyle/>
          <a:p>
            <a:pPr lvl="0"/>
            <a:endParaRPr lang="fr-CA" dirty="0" smtClean="0"/>
          </a:p>
          <a:p>
            <a:pPr lvl="0" algn="ctr"/>
            <a:r>
              <a:rPr lang="fr-CA" sz="2500" dirty="0" smtClean="0"/>
              <a:t>Connaissez-vous des institutions fédérales ?</a:t>
            </a:r>
            <a:endParaRPr lang="fr-FR" sz="2500" dirty="0" smtClean="0"/>
          </a:p>
          <a:p>
            <a:pPr lvl="0"/>
            <a:endParaRPr lang="fr-CA" dirty="0" smtClean="0"/>
          </a:p>
          <a:p>
            <a:pPr algn="ctr"/>
            <a:r>
              <a:rPr lang="fr-CA" sz="2200" dirty="0" smtClean="0"/>
              <a:t>Commission canadienne du tourisme </a:t>
            </a:r>
            <a:endParaRPr lang="fr-FR" sz="2200" dirty="0" smtClean="0"/>
          </a:p>
          <a:p>
            <a:pPr lvl="0" algn="ctr"/>
            <a:r>
              <a:rPr lang="fr-CA" sz="2200" dirty="0" smtClean="0"/>
              <a:t>Société canadienne des postes </a:t>
            </a:r>
            <a:endParaRPr lang="fr-FR" sz="2200" dirty="0" smtClean="0"/>
          </a:p>
          <a:p>
            <a:pPr lvl="0" algn="ctr"/>
            <a:r>
              <a:rPr lang="fr-CA" sz="2200" dirty="0" smtClean="0"/>
              <a:t>Via Rail</a:t>
            </a:r>
            <a:endParaRPr lang="fr-FR" sz="2200" dirty="0" smtClean="0"/>
          </a:p>
          <a:p>
            <a:pPr lvl="0" algn="ctr"/>
            <a:r>
              <a:rPr lang="fr-CA" sz="2200" dirty="0" smtClean="0"/>
              <a:t>Gendarmerie royale du Canada</a:t>
            </a:r>
            <a:endParaRPr lang="fr-FR" sz="2200" dirty="0" smtClean="0"/>
          </a:p>
          <a:p>
            <a:pPr lvl="0" algn="ctr"/>
            <a:r>
              <a:rPr lang="fr-CA" sz="2200" dirty="0" smtClean="0"/>
              <a:t>Patrimoine canadien </a:t>
            </a:r>
            <a:endParaRPr lang="fr-FR" sz="2200" dirty="0" smtClean="0"/>
          </a:p>
          <a:p>
            <a:pPr lvl="0" algn="ctr"/>
            <a:r>
              <a:rPr lang="fr-CA" sz="2200" dirty="0" smtClean="0"/>
              <a:t>Parcs Canada</a:t>
            </a:r>
          </a:p>
          <a:p>
            <a:pPr lvl="0" algn="ctr"/>
            <a:r>
              <a:rPr lang="en-CA" sz="2200" dirty="0" smtClean="0"/>
              <a:t>Services des </a:t>
            </a:r>
            <a:r>
              <a:rPr lang="en-CA" sz="2200" dirty="0" err="1" smtClean="0"/>
              <a:t>douanes</a:t>
            </a:r>
            <a:r>
              <a:rPr lang="en-CA" sz="2200" dirty="0" smtClean="0"/>
              <a:t>  </a:t>
            </a:r>
            <a:endParaRPr lang="fr-CA" sz="2200" dirty="0" smtClean="0"/>
          </a:p>
          <a:p>
            <a:pPr lvl="0" algn="ctr"/>
            <a:endParaRPr lang="fr-FR" sz="2200" dirty="0" smtClean="0"/>
          </a:p>
          <a:p>
            <a:endParaRPr lang="fr-FR"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6</a:t>
            </a:fld>
            <a:endParaRPr lang="fr-CA"/>
          </a:p>
        </p:txBody>
      </p:sp>
      <p:pic>
        <p:nvPicPr>
          <p:cNvPr id="54274" name="Picture 2" descr="N:\AJEFO\Droits linguistiques\Activité pédagogique\Présentation powerpoint\Images\facteur.jpg"/>
          <p:cNvPicPr>
            <a:picLocks noChangeAspect="1" noChangeArrowheads="1"/>
          </p:cNvPicPr>
          <p:nvPr>
            <p:custDataLst>
              <p:tags r:id="rId5"/>
            </p:custDataLst>
          </p:nvPr>
        </p:nvPicPr>
        <p:blipFill>
          <a:blip r:embed="rId10"/>
          <a:srcRect/>
          <a:stretch>
            <a:fillRect/>
          </a:stretch>
        </p:blipFill>
        <p:spPr bwMode="auto">
          <a:xfrm>
            <a:off x="285720" y="2143116"/>
            <a:ext cx="1609728" cy="2077068"/>
          </a:xfrm>
          <a:prstGeom prst="rect">
            <a:avLst/>
          </a:prstGeom>
          <a:noFill/>
        </p:spPr>
      </p:pic>
      <p:pic>
        <p:nvPicPr>
          <p:cNvPr id="54276" name="Picture 4" descr="N:\AJEFO\Droits linguistiques\Activité pédagogique\Présentation powerpoint\Images\GRC.jpg"/>
          <p:cNvPicPr>
            <a:picLocks noChangeAspect="1" noChangeArrowheads="1"/>
          </p:cNvPicPr>
          <p:nvPr>
            <p:custDataLst>
              <p:tags r:id="rId6"/>
            </p:custDataLst>
          </p:nvPr>
        </p:nvPicPr>
        <p:blipFill>
          <a:blip r:embed="rId11"/>
          <a:srcRect/>
          <a:stretch>
            <a:fillRect/>
          </a:stretch>
        </p:blipFill>
        <p:spPr bwMode="auto">
          <a:xfrm>
            <a:off x="6939577" y="2571744"/>
            <a:ext cx="2204423" cy="1781174"/>
          </a:xfrm>
          <a:prstGeom prst="rect">
            <a:avLst/>
          </a:prstGeom>
          <a:noFill/>
        </p:spPr>
      </p:pic>
      <p:pic>
        <p:nvPicPr>
          <p:cNvPr id="54277" name="Picture 5" descr="N:\AJEFO\Droits linguistiques\Activité pédagogique\Présentation powerpoint\Images\via rail.jpg"/>
          <p:cNvPicPr>
            <a:picLocks noChangeAspect="1" noChangeArrowheads="1"/>
          </p:cNvPicPr>
          <p:nvPr>
            <p:custDataLst>
              <p:tags r:id="rId7"/>
            </p:custDataLst>
          </p:nvPr>
        </p:nvPicPr>
        <p:blipFill>
          <a:blip r:embed="rId12"/>
          <a:srcRect/>
          <a:stretch>
            <a:fillRect/>
          </a:stretch>
        </p:blipFill>
        <p:spPr bwMode="auto">
          <a:xfrm>
            <a:off x="2214546" y="4725144"/>
            <a:ext cx="24003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smtClean="0">
                <a:latin typeface="Baveuse" panose="02000700000000000000" pitchFamily="2" charset="0"/>
              </a:rPr>
              <a:t>À RETENIR :</a:t>
            </a:r>
            <a:br>
              <a:rPr lang="en-CA" dirty="0" smtClean="0">
                <a:latin typeface="Baveuse" panose="02000700000000000000" pitchFamily="2" charset="0"/>
              </a:rPr>
            </a:br>
            <a:r>
              <a:rPr lang="en-CA" dirty="0" smtClean="0">
                <a:latin typeface="Baveuse" panose="02000700000000000000" pitchFamily="2" charset="0"/>
              </a:rPr>
              <a:t>LOI SUR LES LANGUES OFFICIELLES </a:t>
            </a:r>
            <a:endParaRPr lang="fr-FR" dirty="0"/>
          </a:p>
        </p:txBody>
      </p:sp>
      <p:sp>
        <p:nvSpPr>
          <p:cNvPr id="3" name="Espace réservé du contenu 2"/>
          <p:cNvSpPr>
            <a:spLocks noGrp="1"/>
          </p:cNvSpPr>
          <p:nvPr>
            <p:ph idx="1"/>
            <p:custDataLst>
              <p:tags r:id="rId2"/>
            </p:custDataLst>
          </p:nvPr>
        </p:nvSpPr>
        <p:spPr>
          <a:xfrm>
            <a:off x="822960" y="1571612"/>
            <a:ext cx="7520940" cy="3108865"/>
          </a:xfrm>
        </p:spPr>
        <p:txBody>
          <a:bodyPr>
            <a:normAutofit/>
          </a:bodyPr>
          <a:lstStyle/>
          <a:p>
            <a:pPr marL="857250" lvl="0" indent="-857250">
              <a:lnSpc>
                <a:spcPct val="120000"/>
              </a:lnSpc>
              <a:spcBef>
                <a:spcPts val="0"/>
              </a:spcBef>
              <a:buFont typeface="Wingdings" panose="05000000000000000000" pitchFamily="2" charset="2"/>
              <a:buChar char="Ø"/>
            </a:pPr>
            <a:r>
              <a:rPr lang="fr-CA" sz="2000" dirty="0" smtClean="0"/>
              <a:t>Les employés du gouvernement fédéral peuvent travailler en anglais ou en français</a:t>
            </a:r>
          </a:p>
          <a:p>
            <a:pPr marL="857250" lvl="0" indent="-857250">
              <a:lnSpc>
                <a:spcPct val="120000"/>
              </a:lnSpc>
              <a:spcBef>
                <a:spcPts val="0"/>
              </a:spcBef>
              <a:buFont typeface="Wingdings" panose="05000000000000000000" pitchFamily="2" charset="2"/>
              <a:buChar char="Ø"/>
            </a:pPr>
            <a:r>
              <a:rPr lang="fr-CA" sz="2000" dirty="0" smtClean="0"/>
              <a:t>Le gouvernement fédéral doit favoriser l’épanouissement des communautés de langues officielles</a:t>
            </a:r>
          </a:p>
          <a:p>
            <a:pPr marL="857250" lvl="0" indent="-857250">
              <a:lnSpc>
                <a:spcPct val="120000"/>
              </a:lnSpc>
              <a:spcBef>
                <a:spcPts val="0"/>
              </a:spcBef>
              <a:buFont typeface="Wingdings" panose="05000000000000000000" pitchFamily="2" charset="2"/>
              <a:buChar char="Ø"/>
            </a:pPr>
            <a:r>
              <a:rPr lang="fr-CA" sz="2000" dirty="0" smtClean="0"/>
              <a:t>On peut poursuivre le gouvernement fédéral s’il ne respecte pas la </a:t>
            </a:r>
            <a:r>
              <a:rPr lang="fr-CA" sz="2000" i="1" dirty="0" smtClean="0"/>
              <a:t>Loi sur les langues officielles</a:t>
            </a:r>
            <a:endParaRPr lang="fr-CA" sz="2000" dirty="0" smtClean="0"/>
          </a:p>
          <a:p>
            <a:endParaRPr lang="fr-FR" dirty="0"/>
          </a:p>
        </p:txBody>
      </p:sp>
      <p:sp>
        <p:nvSpPr>
          <p:cNvPr id="4" name="Espace réservé du pied de page 3"/>
          <p:cNvSpPr>
            <a:spLocks noGrp="1"/>
          </p:cNvSpPr>
          <p:nvPr>
            <p:ph type="ftr" sz="quarter" idx="11"/>
            <p:custDataLst>
              <p:tags r:id="rId3"/>
            </p:custDataLst>
          </p:nvPr>
        </p:nvSpPr>
        <p:spPr>
          <a:xfrm>
            <a:off x="3500430" y="6583680"/>
            <a:ext cx="4724400" cy="274320"/>
          </a:xfrm>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7</a:t>
            </a:fld>
            <a:endParaRPr lang="fr-CA"/>
          </a:p>
        </p:txBody>
      </p:sp>
      <p:pic>
        <p:nvPicPr>
          <p:cNvPr id="6" name="Picture 3" descr="N:\AJEFO\Droits linguistiques\Activité pédagogique\Présentation powerpoint\Images\LLO dents.jpg"/>
          <p:cNvPicPr>
            <a:picLocks noChangeAspect="1" noChangeArrowheads="1"/>
          </p:cNvPicPr>
          <p:nvPr>
            <p:custDataLst>
              <p:tags r:id="rId5"/>
            </p:custDataLst>
          </p:nvPr>
        </p:nvPicPr>
        <p:blipFill>
          <a:blip r:embed="rId10"/>
          <a:srcRect/>
          <a:stretch>
            <a:fillRect/>
          </a:stretch>
        </p:blipFill>
        <p:spPr bwMode="auto">
          <a:xfrm>
            <a:off x="2500298" y="4143380"/>
            <a:ext cx="4286250" cy="2409825"/>
          </a:xfrm>
          <a:prstGeom prst="rect">
            <a:avLst/>
          </a:prstGeom>
          <a:noFill/>
        </p:spPr>
      </p:pic>
      <p:sp>
        <p:nvSpPr>
          <p:cNvPr id="9" name="Rectangle 8"/>
          <p:cNvSpPr/>
          <p:nvPr>
            <p:custDataLst>
              <p:tags r:id="rId6"/>
            </p:custDataLst>
          </p:nvPr>
        </p:nvSpPr>
        <p:spPr>
          <a:xfrm>
            <a:off x="179512" y="3546214"/>
            <a:ext cx="1584176" cy="1466962"/>
          </a:xfrm>
          <a:prstGeom prst="rect">
            <a:avLst/>
          </a:prstGeom>
          <a:blipFill>
            <a:blip r:embed="rId11"/>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solidFill>
                <a:schemeClr val="bg1"/>
              </a:solidFill>
            </a:endParaRPr>
          </a:p>
        </p:txBody>
      </p:sp>
      <p:sp>
        <p:nvSpPr>
          <p:cNvPr id="10" name="Rectangle 9"/>
          <p:cNvSpPr/>
          <p:nvPr>
            <p:custDataLst>
              <p:tags r:id="rId7"/>
            </p:custDataLst>
          </p:nvPr>
        </p:nvSpPr>
        <p:spPr>
          <a:xfrm>
            <a:off x="7308304" y="3487898"/>
            <a:ext cx="1619672" cy="1310964"/>
          </a:xfrm>
          <a:prstGeom prst="rect">
            <a:avLst/>
          </a:prstGeom>
          <a:blipFill>
            <a:blip r:embed="rId11"/>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pPr algn="ctr"/>
            <a:r>
              <a:rPr lang="en-CA" dirty="0">
                <a:latin typeface="Baveuse" panose="02000700000000000000" pitchFamily="2" charset="0"/>
              </a:rPr>
              <a:t>À </a:t>
            </a:r>
            <a:r>
              <a:rPr lang="en-CA" dirty="0" err="1">
                <a:latin typeface="Baveuse" panose="02000700000000000000" pitchFamily="2" charset="0"/>
              </a:rPr>
              <a:t>retenir</a:t>
            </a:r>
            <a:r>
              <a:rPr lang="en-CA" dirty="0">
                <a:latin typeface="Baveuse" panose="02000700000000000000" pitchFamily="2" charset="0"/>
              </a:rPr>
              <a:t> :</a:t>
            </a:r>
            <a:r>
              <a:rPr lang="en-CA" dirty="0" smtClean="0">
                <a:latin typeface="Baveuse" panose="02000700000000000000" pitchFamily="2" charset="0"/>
              </a:rPr>
              <a:t> </a:t>
            </a:r>
            <a:br>
              <a:rPr lang="en-CA" dirty="0" smtClean="0">
                <a:latin typeface="Baveuse" panose="02000700000000000000" pitchFamily="2" charset="0"/>
              </a:rPr>
            </a:br>
            <a:r>
              <a:rPr lang="en-CA" dirty="0" err="1" smtClean="0">
                <a:latin typeface="Baveuse" panose="02000700000000000000" pitchFamily="2" charset="0"/>
              </a:rPr>
              <a:t>loi</a:t>
            </a:r>
            <a:r>
              <a:rPr lang="en-CA" dirty="0" smtClean="0">
                <a:latin typeface="Baveuse" panose="02000700000000000000" pitchFamily="2" charset="0"/>
              </a:rPr>
              <a:t> </a:t>
            </a:r>
            <a:r>
              <a:rPr lang="en-CA" dirty="0" err="1">
                <a:latin typeface="Baveuse" panose="02000700000000000000" pitchFamily="2" charset="0"/>
              </a:rPr>
              <a:t>sur</a:t>
            </a:r>
            <a:r>
              <a:rPr lang="en-CA" dirty="0">
                <a:latin typeface="Baveuse" panose="02000700000000000000" pitchFamily="2" charset="0"/>
              </a:rPr>
              <a:t> les </a:t>
            </a:r>
            <a:r>
              <a:rPr lang="en-CA" dirty="0" err="1">
                <a:latin typeface="Baveuse" panose="02000700000000000000" pitchFamily="2" charset="0"/>
              </a:rPr>
              <a:t>langues</a:t>
            </a:r>
            <a:r>
              <a:rPr lang="en-CA" dirty="0">
                <a:latin typeface="Baveuse" panose="02000700000000000000" pitchFamily="2" charset="0"/>
              </a:rPr>
              <a:t> </a:t>
            </a:r>
            <a:r>
              <a:rPr lang="en-CA" dirty="0" err="1">
                <a:latin typeface="Baveuse" panose="02000700000000000000" pitchFamily="2" charset="0"/>
              </a:rPr>
              <a:t>officielles</a:t>
            </a:r>
            <a:r>
              <a:rPr lang="en-CA" dirty="0">
                <a:latin typeface="Baveuse" panose="02000700000000000000" pitchFamily="2" charset="0"/>
              </a:rPr>
              <a:t> </a:t>
            </a:r>
            <a:endParaRPr lang="fr-CA" dirty="0">
              <a:latin typeface="Baveuse" panose="02000700000000000000" pitchFamily="2" charset="0"/>
            </a:endParaRPr>
          </a:p>
        </p:txBody>
      </p:sp>
      <p:sp>
        <p:nvSpPr>
          <p:cNvPr id="3" name="Espace réservé du contenu 2"/>
          <p:cNvSpPr>
            <a:spLocks noGrp="1"/>
          </p:cNvSpPr>
          <p:nvPr>
            <p:ph idx="1"/>
            <p:custDataLst>
              <p:tags r:id="rId2"/>
            </p:custDataLst>
          </p:nvPr>
        </p:nvSpPr>
        <p:spPr/>
        <p:txBody>
          <a:bodyPr/>
          <a:lstStyle/>
          <a:p>
            <a:pPr lvl="0"/>
            <a:endParaRPr lang="fr-CA" sz="2000" dirty="0" smtClean="0"/>
          </a:p>
          <a:p>
            <a:pPr lvl="0" algn="ctr">
              <a:spcBef>
                <a:spcPts val="0"/>
              </a:spcBef>
            </a:pPr>
            <a:r>
              <a:rPr lang="fr-CA" sz="2000" dirty="0" smtClean="0"/>
              <a:t>Qui </a:t>
            </a:r>
            <a:r>
              <a:rPr lang="fr-CA" sz="2000" dirty="0"/>
              <a:t>doit s’assurer que la </a:t>
            </a:r>
            <a:r>
              <a:rPr lang="fr-CA" sz="2000" i="1" dirty="0"/>
              <a:t>Loi sur les langues officielles </a:t>
            </a:r>
            <a:endParaRPr lang="fr-CA" sz="2000" i="1" dirty="0" smtClean="0"/>
          </a:p>
          <a:p>
            <a:pPr lvl="0" algn="ctr">
              <a:spcBef>
                <a:spcPts val="0"/>
              </a:spcBef>
            </a:pPr>
            <a:r>
              <a:rPr lang="fr-CA" sz="2000" dirty="0" smtClean="0"/>
              <a:t>est </a:t>
            </a:r>
            <a:r>
              <a:rPr lang="fr-CA" sz="2000" dirty="0"/>
              <a:t>respectée au Canada ? </a:t>
            </a:r>
          </a:p>
          <a:p>
            <a:pPr>
              <a:spcBef>
                <a:spcPts val="0"/>
              </a:spcBef>
            </a:pPr>
            <a:r>
              <a:rPr lang="fr-CA" sz="2000" dirty="0"/>
              <a:t> </a:t>
            </a:r>
          </a:p>
          <a:p>
            <a:pPr algn="ctr">
              <a:spcBef>
                <a:spcPts val="0"/>
              </a:spcBef>
            </a:pPr>
            <a:r>
              <a:rPr lang="fr-CA" sz="2000" dirty="0" smtClean="0"/>
              <a:t>Le </a:t>
            </a:r>
            <a:r>
              <a:rPr lang="fr-CA" sz="2000" dirty="0"/>
              <a:t>Commissaire aux langues officielles. Il enquête les plaintes du public lorsque la </a:t>
            </a:r>
            <a:r>
              <a:rPr lang="fr-CA" sz="2000" i="1" dirty="0"/>
              <a:t>Loi sur les langues officielles </a:t>
            </a:r>
            <a:r>
              <a:rPr lang="fr-CA" sz="2000" dirty="0"/>
              <a:t>est violée et il en fait rapport au Parlement.</a:t>
            </a:r>
          </a:p>
          <a:p>
            <a:endParaRPr lang="fr-CA"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8</a:t>
            </a:fld>
            <a:endParaRPr lang="fr-CA"/>
          </a:p>
        </p:txBody>
      </p:sp>
      <p:pic>
        <p:nvPicPr>
          <p:cNvPr id="5123" name="Picture 3"/>
          <p:cNvPicPr>
            <a:picLocks noChangeAspect="1" noChangeArrowheads="1"/>
          </p:cNvPicPr>
          <p:nvPr>
            <p:custDataLst>
              <p:tags r:id="rId5"/>
            </p:custDataLst>
          </p:nvPr>
        </p:nvPicPr>
        <p:blipFill>
          <a:blip r:embed="rId12">
            <a:extLst>
              <a:ext uri="{28A0092B-C50C-407E-A947-70E740481C1C}">
                <a14:useLocalDpi xmlns:a14="http://schemas.microsoft.com/office/drawing/2010/main" val="0"/>
              </a:ext>
            </a:extLst>
          </a:blip>
          <a:srcRect/>
          <a:stretch>
            <a:fillRect/>
          </a:stretch>
        </p:blipFill>
        <p:spPr bwMode="auto">
          <a:xfrm rot="21179399">
            <a:off x="2433428" y="3429173"/>
            <a:ext cx="2210640" cy="33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custDataLst>
              <p:tags r:id="rId6"/>
            </p:custDataLst>
          </p:nvPr>
        </p:nvPicPr>
        <p:blipFill>
          <a:blip r:embed="rId13">
            <a:extLst>
              <a:ext uri="{28A0092B-C50C-407E-A947-70E740481C1C}">
                <a14:useLocalDpi xmlns:a14="http://schemas.microsoft.com/office/drawing/2010/main" val="0"/>
              </a:ext>
            </a:extLst>
          </a:blip>
          <a:srcRect/>
          <a:stretch>
            <a:fillRect/>
          </a:stretch>
        </p:blipFill>
        <p:spPr bwMode="auto">
          <a:xfrm>
            <a:off x="338986" y="3578575"/>
            <a:ext cx="1584176" cy="1193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custDataLst>
              <p:tags r:id="rId7"/>
            </p:custDataLst>
          </p:nvPr>
        </p:nvPicPr>
        <p:blipFill>
          <a:blip r:embed="rId14">
            <a:extLst>
              <a:ext uri="{28A0092B-C50C-407E-A947-70E740481C1C}">
                <a14:useLocalDpi xmlns:a14="http://schemas.microsoft.com/office/drawing/2010/main" val="0"/>
              </a:ext>
            </a:extLst>
          </a:blip>
          <a:srcRect/>
          <a:stretch>
            <a:fillRect/>
          </a:stretch>
        </p:blipFill>
        <p:spPr bwMode="auto">
          <a:xfrm>
            <a:off x="5786446" y="3571876"/>
            <a:ext cx="1440160" cy="95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custDataLst>
              <p:tags r:id="rId8"/>
            </p:custDataLst>
          </p:nvPr>
        </p:nvPicPr>
        <p:blipFill>
          <a:blip r:embed="rId15">
            <a:extLst>
              <a:ext uri="{28A0092B-C50C-407E-A947-70E740481C1C}">
                <a14:useLocalDpi xmlns:a14="http://schemas.microsoft.com/office/drawing/2010/main" val="0"/>
              </a:ext>
            </a:extLst>
          </a:blip>
          <a:srcRect/>
          <a:stretch>
            <a:fillRect/>
          </a:stretch>
        </p:blipFill>
        <p:spPr bwMode="auto">
          <a:xfrm>
            <a:off x="4786314" y="4643446"/>
            <a:ext cx="3702664" cy="8610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ZoneTexte 9"/>
          <p:cNvSpPr txBox="1"/>
          <p:nvPr>
            <p:custDataLst>
              <p:tags r:id="rId9"/>
            </p:custDataLst>
          </p:nvPr>
        </p:nvSpPr>
        <p:spPr>
          <a:xfrm>
            <a:off x="2643174" y="6396335"/>
            <a:ext cx="2143140" cy="461665"/>
          </a:xfrm>
          <a:prstGeom prst="rect">
            <a:avLst/>
          </a:prstGeom>
          <a:noFill/>
        </p:spPr>
        <p:txBody>
          <a:bodyPr wrap="square" rtlCol="0">
            <a:spAutoFit/>
          </a:bodyPr>
          <a:lstStyle/>
          <a:p>
            <a:r>
              <a:rPr lang="fr-CA" sz="1200" dirty="0" smtClean="0">
                <a:solidFill>
                  <a:schemeClr val="bg1"/>
                </a:solidFill>
              </a:rPr>
              <a:t>Le Commissaire, Graham Fraser</a:t>
            </a:r>
            <a:endParaRPr lang="fr-FR" sz="1200" dirty="0">
              <a:solidFill>
                <a:schemeClr val="bg1"/>
              </a:solidFill>
            </a:endParaRPr>
          </a:p>
        </p:txBody>
      </p:sp>
    </p:spTree>
    <p:extLst>
      <p:ext uri="{BB962C8B-B14F-4D97-AF65-F5344CB8AC3E}">
        <p14:creationId xmlns:p14="http://schemas.microsoft.com/office/powerpoint/2010/main" val="375314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87695" y="241567"/>
            <a:ext cx="7520940" cy="548640"/>
          </a:xfrm>
        </p:spPr>
        <p:txBody>
          <a:bodyPr/>
          <a:lstStyle/>
          <a:p>
            <a:pPr algn="ctr"/>
            <a:r>
              <a:rPr lang="en-CA" dirty="0" smtClean="0">
                <a:latin typeface="Baveuse" panose="02000700000000000000" pitchFamily="2" charset="0"/>
              </a:rPr>
              <a:t> </a:t>
            </a:r>
            <a:br>
              <a:rPr lang="en-CA" dirty="0" smtClean="0">
                <a:latin typeface="Baveuse" panose="02000700000000000000" pitchFamily="2" charset="0"/>
              </a:rPr>
            </a:br>
            <a:r>
              <a:rPr lang="en-CA" dirty="0" smtClean="0">
                <a:latin typeface="Baveuse" panose="02000700000000000000" pitchFamily="2" charset="0"/>
              </a:rPr>
              <a:t>LES DROITS LINGUISTIQUES : </a:t>
            </a:r>
            <a:br>
              <a:rPr lang="en-CA" dirty="0" smtClean="0">
                <a:latin typeface="Baveuse" panose="02000700000000000000" pitchFamily="2" charset="0"/>
              </a:rPr>
            </a:br>
            <a:r>
              <a:rPr lang="en-CA" dirty="0" err="1" smtClean="0">
                <a:latin typeface="Baveuse" panose="02000700000000000000" pitchFamily="2" charset="0"/>
              </a:rPr>
              <a:t>c’est</a:t>
            </a:r>
            <a:r>
              <a:rPr lang="en-CA" dirty="0" smtClean="0">
                <a:latin typeface="Baveuse" panose="02000700000000000000" pitchFamily="2" charset="0"/>
              </a:rPr>
              <a:t> quoi ?</a:t>
            </a:r>
            <a:endParaRPr lang="fr-CA" dirty="0">
              <a:latin typeface="Baveuse" panose="02000700000000000000" pitchFamily="2" charset="0"/>
            </a:endParaRPr>
          </a:p>
        </p:txBody>
      </p:sp>
      <p:sp>
        <p:nvSpPr>
          <p:cNvPr id="3" name="Espace réservé du contenu 2"/>
          <p:cNvSpPr>
            <a:spLocks noGrp="1"/>
          </p:cNvSpPr>
          <p:nvPr>
            <p:ph idx="1"/>
            <p:custDataLst>
              <p:tags r:id="rId2"/>
            </p:custDataLst>
          </p:nvPr>
        </p:nvSpPr>
        <p:spPr>
          <a:xfrm>
            <a:off x="827584" y="1196752"/>
            <a:ext cx="7520940" cy="3579849"/>
          </a:xfrm>
        </p:spPr>
        <p:txBody>
          <a:bodyPr/>
          <a:lstStyle/>
          <a:p>
            <a:pPr lvl="0"/>
            <a:r>
              <a:rPr lang="fr-CA" u="sng" dirty="0" smtClean="0"/>
              <a:t>Mise en situation 3 </a:t>
            </a:r>
          </a:p>
          <a:p>
            <a:pPr lvl="0"/>
            <a:endParaRPr lang="fr-CA" u="sng" dirty="0" smtClean="0"/>
          </a:p>
          <a:p>
            <a:pPr lvl="0" algn="ctr">
              <a:spcBef>
                <a:spcPts val="0"/>
              </a:spcBef>
            </a:pPr>
            <a:r>
              <a:rPr lang="fr-CA" dirty="0"/>
              <a:t>	</a:t>
            </a:r>
            <a:r>
              <a:rPr lang="fr-CA" sz="2000" dirty="0" smtClean="0"/>
              <a:t>Jason </a:t>
            </a:r>
            <a:r>
              <a:rPr lang="fr-CA" sz="2000" dirty="0"/>
              <a:t>et Andréa </a:t>
            </a:r>
            <a:r>
              <a:rPr lang="fr-CA" sz="2000" dirty="0" smtClean="0"/>
              <a:t>habitent à </a:t>
            </a:r>
            <a:r>
              <a:rPr lang="fr-CA" sz="2000" dirty="0" err="1" smtClean="0"/>
              <a:t>North</a:t>
            </a:r>
            <a:r>
              <a:rPr lang="fr-CA" sz="2000" dirty="0" smtClean="0"/>
              <a:t> </a:t>
            </a:r>
            <a:r>
              <a:rPr lang="fr-CA" sz="2000" dirty="0" err="1" smtClean="0"/>
              <a:t>Bay</a:t>
            </a:r>
            <a:r>
              <a:rPr lang="fr-CA" sz="2000" dirty="0" smtClean="0"/>
              <a:t> dans le Nord de l’Ontario. Ils sont </a:t>
            </a:r>
            <a:r>
              <a:rPr lang="fr-CA" sz="2000" dirty="0"/>
              <a:t>les nouveaux parents d’une jolie petite fille, Daphnée. Les années passent et Daphnée a déjà 4 ans. Elle va commencer l’école en septembre. Jason est vraiment content d’être allé à l’école de langue française quand il était jeune, car Daphnée pourra elle aussi aller à l’école de langue française. </a:t>
            </a:r>
            <a:endParaRPr lang="fr-CA" sz="2000" dirty="0" smtClean="0"/>
          </a:p>
          <a:p>
            <a:pPr lvl="0" algn="ctr">
              <a:spcBef>
                <a:spcPts val="0"/>
              </a:spcBef>
            </a:pPr>
            <a:r>
              <a:rPr lang="fr-CA" sz="2000" dirty="0" smtClean="0"/>
              <a:t>POURQUOI </a:t>
            </a:r>
            <a:r>
              <a:rPr lang="fr-CA" sz="2000" dirty="0"/>
              <a:t>?</a:t>
            </a:r>
          </a:p>
          <a:p>
            <a:pPr>
              <a:spcBef>
                <a:spcPts val="0"/>
              </a:spcBef>
            </a:pPr>
            <a:r>
              <a:rPr lang="fr-CA" sz="2000" dirty="0"/>
              <a:t> </a:t>
            </a:r>
          </a:p>
          <a:p>
            <a:pPr algn="ctr">
              <a:spcBef>
                <a:spcPts val="0"/>
              </a:spcBef>
            </a:pPr>
            <a:r>
              <a:rPr lang="fr-CA" sz="2000" dirty="0"/>
              <a:t> </a:t>
            </a:r>
            <a:r>
              <a:rPr lang="fr-CA" sz="2000" dirty="0" smtClean="0"/>
              <a:t>	L’article </a:t>
            </a:r>
            <a:r>
              <a:rPr lang="fr-CA" sz="2000" dirty="0"/>
              <a:t>23 </a:t>
            </a:r>
            <a:r>
              <a:rPr lang="fr-CA" sz="2000" dirty="0" smtClean="0"/>
              <a:t> de </a:t>
            </a:r>
            <a:r>
              <a:rPr lang="fr-CA" sz="2000" dirty="0"/>
              <a:t>la </a:t>
            </a:r>
            <a:r>
              <a:rPr lang="fr-CA" sz="2000" i="1" dirty="0"/>
              <a:t>Charte canadienne des droits et </a:t>
            </a:r>
            <a:r>
              <a:rPr lang="fr-CA" sz="2000" i="1" dirty="0" smtClean="0"/>
              <a:t>libertés</a:t>
            </a:r>
            <a:endParaRPr lang="fr-CA" sz="2000" dirty="0"/>
          </a:p>
          <a:p>
            <a:endParaRPr lang="fr-CA" dirty="0"/>
          </a:p>
        </p:txBody>
      </p:sp>
      <p:sp>
        <p:nvSpPr>
          <p:cNvPr id="4" name="Espace réservé du pied de page 3"/>
          <p:cNvSpPr>
            <a:spLocks noGrp="1"/>
          </p:cNvSpPr>
          <p:nvPr>
            <p:ph type="ftr" sz="quarter" idx="11"/>
            <p:custDataLst>
              <p:tags r:id="rId3"/>
            </p:custDataLst>
          </p:nvPr>
        </p:nvSpPr>
        <p:spPr/>
        <p:txBody>
          <a:bodyPr/>
          <a:lstStyle/>
          <a:p>
            <a:r>
              <a:rPr lang="fr-CA" dirty="0" smtClean="0"/>
              <a:t>Copyright AJEFO 2015</a:t>
            </a:r>
            <a:endParaRPr lang="fr-CA" dirty="0"/>
          </a:p>
        </p:txBody>
      </p:sp>
      <p:sp>
        <p:nvSpPr>
          <p:cNvPr id="5" name="Espace réservé du numéro de diapositive 4"/>
          <p:cNvSpPr>
            <a:spLocks noGrp="1"/>
          </p:cNvSpPr>
          <p:nvPr>
            <p:ph type="sldNum" sz="quarter" idx="12"/>
            <p:custDataLst>
              <p:tags r:id="rId4"/>
            </p:custDataLst>
          </p:nvPr>
        </p:nvSpPr>
        <p:spPr/>
        <p:txBody>
          <a:bodyPr/>
          <a:lstStyle/>
          <a:p>
            <a:fld id="{D37C7BCE-6051-4E8C-99AF-721529A06446}" type="slidenum">
              <a:rPr lang="fr-CA" smtClean="0"/>
              <a:pPr/>
              <a:t>9</a:t>
            </a:fld>
            <a:endParaRPr lang="fr-CA"/>
          </a:p>
        </p:txBody>
      </p:sp>
      <p:pic>
        <p:nvPicPr>
          <p:cNvPr id="7170" name="Picture 2" descr="https://encrypted-tbn2.gstatic.com/images?q=tbn:ANd9GcTPWWyEKfKs-IStiggUpqyYbEIFIo4V0X-fHUiR2x7ZOx1OOtnd"/>
          <p:cNvPicPr>
            <a:picLocks noChangeAspect="1" noChangeArrowheads="1"/>
          </p:cNvPicPr>
          <p:nvPr>
            <p:custDataLst>
              <p:tags r:id="rId5"/>
            </p:custDataLst>
          </p:nvPr>
        </p:nvPicPr>
        <p:blipFill>
          <a:blip r:embed="rId10"/>
          <a:srcRect/>
          <a:stretch>
            <a:fillRect/>
          </a:stretch>
        </p:blipFill>
        <p:spPr bwMode="auto">
          <a:xfrm>
            <a:off x="3214678" y="5010149"/>
            <a:ext cx="2466975" cy="1847851"/>
          </a:xfrm>
          <a:prstGeom prst="rect">
            <a:avLst/>
          </a:prstGeom>
          <a:noFill/>
        </p:spPr>
      </p:pic>
      <p:sp>
        <p:nvSpPr>
          <p:cNvPr id="9" name="Ellipse 8"/>
          <p:cNvSpPr/>
          <p:nvPr>
            <p:custDataLst>
              <p:tags r:id="rId6"/>
            </p:custDataLst>
          </p:nvPr>
        </p:nvSpPr>
        <p:spPr>
          <a:xfrm>
            <a:off x="7380312" y="208610"/>
            <a:ext cx="1571636" cy="1643074"/>
          </a:xfrm>
          <a:prstGeom prst="ellipse">
            <a:avLst/>
          </a:prstGeom>
          <a:blipFill>
            <a:blip r:embed="rId11"/>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à coins arrondis 9"/>
          <p:cNvSpPr/>
          <p:nvPr>
            <p:custDataLst>
              <p:tags r:id="rId7"/>
            </p:custDataLst>
          </p:nvPr>
        </p:nvSpPr>
        <p:spPr>
          <a:xfrm>
            <a:off x="107504" y="2254629"/>
            <a:ext cx="1045350" cy="1214446"/>
          </a:xfrm>
          <a:prstGeom prst="roundRect">
            <a:avLst/>
          </a:prstGeom>
          <a:blipFill>
            <a:blip r:embed="rId12"/>
            <a:stretch>
              <a:fillRect/>
            </a:stretch>
          </a:blip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2881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heckerboard(across)">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6"/>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3"/>
</p:tagLst>
</file>

<file path=ppt/tags/tag108.xml><?xml version="1.0" encoding="utf-8"?>
<p:tagLst xmlns:a="http://schemas.openxmlformats.org/drawingml/2006/main" xmlns:r="http://schemas.openxmlformats.org/officeDocument/2006/relationships" xmlns:p="http://schemas.openxmlformats.org/presentationml/2006/main">
  <p:tag name="NUM" val="4"/>
</p:tagLst>
</file>

<file path=ppt/tags/tag109.xml><?xml version="1.0" encoding="utf-8"?>
<p:tagLst xmlns:a="http://schemas.openxmlformats.org/drawingml/2006/main" xmlns:r="http://schemas.openxmlformats.org/officeDocument/2006/relationships" xmlns:p="http://schemas.openxmlformats.org/presentationml/2006/main">
  <p:tag name="NUM" val="5"/>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6"/>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7"/>
</p:tagLst>
</file>

<file path=ppt/tags/tag118.xml><?xml version="1.0" encoding="utf-8"?>
<p:tagLst xmlns:a="http://schemas.openxmlformats.org/drawingml/2006/main" xmlns:r="http://schemas.openxmlformats.org/officeDocument/2006/relationships" xmlns:p="http://schemas.openxmlformats.org/presentationml/2006/main">
  <p:tag name="NUM" val="8"/>
</p:tagLst>
</file>

<file path=ppt/tags/tag119.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2"/>
</p:tagLst>
</file>

<file path=ppt/tags/tag121.xml><?xml version="1.0" encoding="utf-8"?>
<p:tagLst xmlns:a="http://schemas.openxmlformats.org/drawingml/2006/main" xmlns:r="http://schemas.openxmlformats.org/officeDocument/2006/relationships" xmlns:p="http://schemas.openxmlformats.org/presentationml/2006/main">
  <p:tag name="NUM" val="3"/>
</p:tagLst>
</file>

<file path=ppt/tags/tag122.xml><?xml version="1.0" encoding="utf-8"?>
<p:tagLst xmlns:a="http://schemas.openxmlformats.org/drawingml/2006/main" xmlns:r="http://schemas.openxmlformats.org/officeDocument/2006/relationships" xmlns:p="http://schemas.openxmlformats.org/presentationml/2006/main">
  <p:tag name="NUM" val="4"/>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6"/>
</p:tagLst>
</file>

<file path=ppt/tags/tag125.xml><?xml version="1.0" encoding="utf-8"?>
<p:tagLst xmlns:a="http://schemas.openxmlformats.org/drawingml/2006/main" xmlns:r="http://schemas.openxmlformats.org/officeDocument/2006/relationships" xmlns:p="http://schemas.openxmlformats.org/presentationml/2006/main">
  <p:tag name="NUM" val="7"/>
</p:tagLst>
</file>

<file path=ppt/tags/tag126.xml><?xml version="1.0" encoding="utf-8"?>
<p:tagLst xmlns:a="http://schemas.openxmlformats.org/drawingml/2006/main" xmlns:r="http://schemas.openxmlformats.org/officeDocument/2006/relationships" xmlns:p="http://schemas.openxmlformats.org/presentationml/2006/main">
  <p:tag name="NUM" val="8"/>
</p:tagLst>
</file>

<file path=ppt/tags/tag127.xml><?xml version="1.0" encoding="utf-8"?>
<p:tagLst xmlns:a="http://schemas.openxmlformats.org/drawingml/2006/main" xmlns:r="http://schemas.openxmlformats.org/officeDocument/2006/relationships" xmlns:p="http://schemas.openxmlformats.org/presentationml/2006/main">
  <p:tag name="NUM" val="9"/>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4"/>
</p:tagLst>
</file>

<file path=ppt/tags/tag132.xml><?xml version="1.0" encoding="utf-8"?>
<p:tagLst xmlns:a="http://schemas.openxmlformats.org/drawingml/2006/main" xmlns:r="http://schemas.openxmlformats.org/officeDocument/2006/relationships" xmlns:p="http://schemas.openxmlformats.org/presentationml/2006/main">
  <p:tag name="NUM" val="5"/>
</p:tagLst>
</file>

<file path=ppt/tags/tag133.xml><?xml version="1.0" encoding="utf-8"?>
<p:tagLst xmlns:a="http://schemas.openxmlformats.org/drawingml/2006/main" xmlns:r="http://schemas.openxmlformats.org/officeDocument/2006/relationships" xmlns:p="http://schemas.openxmlformats.org/presentationml/2006/main">
  <p:tag name="NUM" val="6"/>
</p:tagLst>
</file>

<file path=ppt/tags/tag134.xml><?xml version="1.0" encoding="utf-8"?>
<p:tagLst xmlns:a="http://schemas.openxmlformats.org/drawingml/2006/main" xmlns:r="http://schemas.openxmlformats.org/officeDocument/2006/relationships" xmlns:p="http://schemas.openxmlformats.org/presentationml/2006/main">
  <p:tag name="NUM" val="7"/>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7"/>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8"/>
</p:tagLst>
</file>

<file path=ppt/tags/tag35.xml><?xml version="1.0" encoding="utf-8"?>
<p:tagLst xmlns:a="http://schemas.openxmlformats.org/drawingml/2006/main" xmlns:r="http://schemas.openxmlformats.org/officeDocument/2006/relationships" xmlns:p="http://schemas.openxmlformats.org/presentationml/2006/main">
  <p:tag name="NUM" val="9"/>
</p:tagLst>
</file>

<file path=ppt/tags/tag36.xml><?xml version="1.0" encoding="utf-8"?>
<p:tagLst xmlns:a="http://schemas.openxmlformats.org/drawingml/2006/main" xmlns:r="http://schemas.openxmlformats.org/officeDocument/2006/relationships" xmlns:p="http://schemas.openxmlformats.org/presentationml/2006/main">
  <p:tag name="NUM" val="10"/>
</p:tagLst>
</file>

<file path=ppt/tags/tag37.xml><?xml version="1.0" encoding="utf-8"?>
<p:tagLst xmlns:a="http://schemas.openxmlformats.org/drawingml/2006/main" xmlns:r="http://schemas.openxmlformats.org/officeDocument/2006/relationships" xmlns:p="http://schemas.openxmlformats.org/presentationml/2006/main">
  <p:tag name="NUM" val="11"/>
</p:tagLst>
</file>

<file path=ppt/tags/tag38.xml><?xml version="1.0" encoding="utf-8"?>
<p:tagLst xmlns:a="http://schemas.openxmlformats.org/drawingml/2006/main" xmlns:r="http://schemas.openxmlformats.org/officeDocument/2006/relationships" xmlns:p="http://schemas.openxmlformats.org/presentationml/2006/main">
  <p:tag name="NUM" val="12"/>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9"/>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6"/>
</p:tagLst>
</file>

<file path=ppt/tags/tag73.xml><?xml version="1.0" encoding="utf-8"?>
<p:tagLst xmlns:a="http://schemas.openxmlformats.org/drawingml/2006/main" xmlns:r="http://schemas.openxmlformats.org/officeDocument/2006/relationships" xmlns:p="http://schemas.openxmlformats.org/presentationml/2006/main">
  <p:tag name="NUM" val="7"/>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86.xml><?xml version="1.0" encoding="utf-8"?>
<p:tagLst xmlns:a="http://schemas.openxmlformats.org/drawingml/2006/main" xmlns:r="http://schemas.openxmlformats.org/officeDocument/2006/relationships" xmlns:p="http://schemas.openxmlformats.org/presentationml/2006/main">
  <p:tag name="NUM" val="7"/>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4"/>
</p:tagLst>
</file>

<file path=ppt/tags/tag91.xml><?xml version="1.0" encoding="utf-8"?>
<p:tagLst xmlns:a="http://schemas.openxmlformats.org/drawingml/2006/main" xmlns:r="http://schemas.openxmlformats.org/officeDocument/2006/relationships" xmlns:p="http://schemas.openxmlformats.org/presentationml/2006/main">
  <p:tag name="NUM" val="5"/>
</p:tagLst>
</file>

<file path=ppt/tags/tag92.xml><?xml version="1.0" encoding="utf-8"?>
<p:tagLst xmlns:a="http://schemas.openxmlformats.org/drawingml/2006/main" xmlns:r="http://schemas.openxmlformats.org/officeDocument/2006/relationships" xmlns:p="http://schemas.openxmlformats.org/presentationml/2006/main">
  <p:tag name="NUM" val="6"/>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ind_0197_slide">
  <a:themeElements>
    <a:clrScheme name="Office Theme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fontScheme name="Thèm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6600"/>
        </a:dk2>
        <a:lt2>
          <a:srgbClr val="FFFFFF"/>
        </a:lt2>
        <a:accent1>
          <a:srgbClr val="DEAE4E"/>
        </a:accent1>
        <a:accent2>
          <a:srgbClr val="E6B85C"/>
        </a:accent2>
        <a:accent3>
          <a:srgbClr val="CAB8AA"/>
        </a:accent3>
        <a:accent4>
          <a:srgbClr val="DADADA"/>
        </a:accent4>
        <a:accent5>
          <a:srgbClr val="ECD3B2"/>
        </a:accent5>
        <a:accent6>
          <a:srgbClr val="D0A653"/>
        </a:accent6>
        <a:hlink>
          <a:srgbClr val="EDC26B"/>
        </a:hlink>
        <a:folHlink>
          <a:srgbClr val="F7CA6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6600"/>
        </a:dk2>
        <a:lt2>
          <a:srgbClr val="FFFFFF"/>
        </a:lt2>
        <a:accent1>
          <a:srgbClr val="91D4F2"/>
        </a:accent1>
        <a:accent2>
          <a:srgbClr val="EDBE5F"/>
        </a:accent2>
        <a:accent3>
          <a:srgbClr val="CAB8AA"/>
        </a:accent3>
        <a:accent4>
          <a:srgbClr val="DADADA"/>
        </a:accent4>
        <a:accent5>
          <a:srgbClr val="C7E6F7"/>
        </a:accent5>
        <a:accent6>
          <a:srgbClr val="D7AC55"/>
        </a:accent6>
        <a:hlink>
          <a:srgbClr val="D1BFFF"/>
        </a:hlink>
        <a:folHlink>
          <a:srgbClr val="A4EBB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6600"/>
        </a:dk2>
        <a:lt2>
          <a:srgbClr val="FFFFFF"/>
        </a:lt2>
        <a:accent1>
          <a:srgbClr val="A4E667"/>
        </a:accent1>
        <a:accent2>
          <a:srgbClr val="B2C3FF"/>
        </a:accent2>
        <a:accent3>
          <a:srgbClr val="CAB8AA"/>
        </a:accent3>
        <a:accent4>
          <a:srgbClr val="DADADA"/>
        </a:accent4>
        <a:accent5>
          <a:srgbClr val="CFF0B8"/>
        </a:accent5>
        <a:accent6>
          <a:srgbClr val="A1B0E7"/>
        </a:accent6>
        <a:hlink>
          <a:srgbClr val="FFCCDB"/>
        </a:hlink>
        <a:folHlink>
          <a:srgbClr val="F5C86E"/>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DEAE4E"/>
        </a:accent1>
        <a:accent2>
          <a:srgbClr val="E6B85C"/>
        </a:accent2>
        <a:accent3>
          <a:srgbClr val="FFFFFF"/>
        </a:accent3>
        <a:accent4>
          <a:srgbClr val="000000"/>
        </a:accent4>
        <a:accent5>
          <a:srgbClr val="ECD3B2"/>
        </a:accent5>
        <a:accent6>
          <a:srgbClr val="D0A653"/>
        </a:accent6>
        <a:hlink>
          <a:srgbClr val="EDC26B"/>
        </a:hlink>
        <a:folHlink>
          <a:srgbClr val="F7CA6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7A863"/>
        </a:accent1>
        <a:accent2>
          <a:srgbClr val="D9C541"/>
        </a:accent2>
        <a:accent3>
          <a:srgbClr val="FFFFFF"/>
        </a:accent3>
        <a:accent4>
          <a:srgbClr val="000000"/>
        </a:accent4>
        <a:accent5>
          <a:srgbClr val="FAD1B7"/>
        </a:accent5>
        <a:accent6>
          <a:srgbClr val="C4B23A"/>
        </a:accent6>
        <a:hlink>
          <a:srgbClr val="F7CA6F"/>
        </a:hlink>
        <a:folHlink>
          <a:srgbClr val="F7CCC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1D4F2"/>
        </a:accent1>
        <a:accent2>
          <a:srgbClr val="EDBE5F"/>
        </a:accent2>
        <a:accent3>
          <a:srgbClr val="FFFFFF"/>
        </a:accent3>
        <a:accent4>
          <a:srgbClr val="000000"/>
        </a:accent4>
        <a:accent5>
          <a:srgbClr val="C7E6F7"/>
        </a:accent5>
        <a:accent6>
          <a:srgbClr val="D7AC55"/>
        </a:accent6>
        <a:hlink>
          <a:srgbClr val="D1BFFF"/>
        </a:hlink>
        <a:folHlink>
          <a:srgbClr val="A4EBB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A4E667"/>
        </a:accent1>
        <a:accent2>
          <a:srgbClr val="B2C3FF"/>
        </a:accent2>
        <a:accent3>
          <a:srgbClr val="FFFFFF"/>
        </a:accent3>
        <a:accent4>
          <a:srgbClr val="000000"/>
        </a:accent4>
        <a:accent5>
          <a:srgbClr val="CFF0B8"/>
        </a:accent5>
        <a:accent6>
          <a:srgbClr val="A1B0E7"/>
        </a:accent6>
        <a:hlink>
          <a:srgbClr val="FFCCDB"/>
        </a:hlink>
        <a:folHlink>
          <a:srgbClr val="F5C8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6600"/>
        </a:dk2>
        <a:lt2>
          <a:srgbClr val="FFFFFF"/>
        </a:lt2>
        <a:accent1>
          <a:srgbClr val="DEAE4E"/>
        </a:accent1>
        <a:accent2>
          <a:srgbClr val="E6B85C"/>
        </a:accent2>
        <a:accent3>
          <a:srgbClr val="CAB8AA"/>
        </a:accent3>
        <a:accent4>
          <a:srgbClr val="DADADA"/>
        </a:accent4>
        <a:accent5>
          <a:srgbClr val="ECD3B2"/>
        </a:accent5>
        <a:accent6>
          <a:srgbClr val="D0A653"/>
        </a:accent6>
        <a:hlink>
          <a:srgbClr val="EDC26B"/>
        </a:hlink>
        <a:folHlink>
          <a:srgbClr val="F7CA6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6600"/>
        </a:dk2>
        <a:lt2>
          <a:srgbClr val="FFFFFF"/>
        </a:lt2>
        <a:accent1>
          <a:srgbClr val="91D4F2"/>
        </a:accent1>
        <a:accent2>
          <a:srgbClr val="EDBE5F"/>
        </a:accent2>
        <a:accent3>
          <a:srgbClr val="CAB8AA"/>
        </a:accent3>
        <a:accent4>
          <a:srgbClr val="DADADA"/>
        </a:accent4>
        <a:accent5>
          <a:srgbClr val="C7E6F7"/>
        </a:accent5>
        <a:accent6>
          <a:srgbClr val="D7AC55"/>
        </a:accent6>
        <a:hlink>
          <a:srgbClr val="D1BFFF"/>
        </a:hlink>
        <a:folHlink>
          <a:srgbClr val="A4EBB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6600"/>
        </a:dk2>
        <a:lt2>
          <a:srgbClr val="FFFFFF"/>
        </a:lt2>
        <a:accent1>
          <a:srgbClr val="A4E667"/>
        </a:accent1>
        <a:accent2>
          <a:srgbClr val="B2C3FF"/>
        </a:accent2>
        <a:accent3>
          <a:srgbClr val="CAB8AA"/>
        </a:accent3>
        <a:accent4>
          <a:srgbClr val="DADADA"/>
        </a:accent4>
        <a:accent5>
          <a:srgbClr val="CFF0B8"/>
        </a:accent5>
        <a:accent6>
          <a:srgbClr val="A1B0E7"/>
        </a:accent6>
        <a:hlink>
          <a:srgbClr val="FFCCDB"/>
        </a:hlink>
        <a:folHlink>
          <a:srgbClr val="F5C86E"/>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DEAE4E"/>
        </a:accent1>
        <a:accent2>
          <a:srgbClr val="E6B85C"/>
        </a:accent2>
        <a:accent3>
          <a:srgbClr val="FFFFFF"/>
        </a:accent3>
        <a:accent4>
          <a:srgbClr val="000000"/>
        </a:accent4>
        <a:accent5>
          <a:srgbClr val="ECD3B2"/>
        </a:accent5>
        <a:accent6>
          <a:srgbClr val="D0A653"/>
        </a:accent6>
        <a:hlink>
          <a:srgbClr val="EDC26B"/>
        </a:hlink>
        <a:folHlink>
          <a:srgbClr val="F7CA6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7A863"/>
        </a:accent1>
        <a:accent2>
          <a:srgbClr val="D9C541"/>
        </a:accent2>
        <a:accent3>
          <a:srgbClr val="FFFFFF"/>
        </a:accent3>
        <a:accent4>
          <a:srgbClr val="000000"/>
        </a:accent4>
        <a:accent5>
          <a:srgbClr val="FAD1B7"/>
        </a:accent5>
        <a:accent6>
          <a:srgbClr val="C4B23A"/>
        </a:accent6>
        <a:hlink>
          <a:srgbClr val="F7CA6F"/>
        </a:hlink>
        <a:folHlink>
          <a:srgbClr val="F7CCC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1D4F2"/>
        </a:accent1>
        <a:accent2>
          <a:srgbClr val="EDBE5F"/>
        </a:accent2>
        <a:accent3>
          <a:srgbClr val="FFFFFF"/>
        </a:accent3>
        <a:accent4>
          <a:srgbClr val="000000"/>
        </a:accent4>
        <a:accent5>
          <a:srgbClr val="C7E6F7"/>
        </a:accent5>
        <a:accent6>
          <a:srgbClr val="D7AC55"/>
        </a:accent6>
        <a:hlink>
          <a:srgbClr val="D1BFFF"/>
        </a:hlink>
        <a:folHlink>
          <a:srgbClr val="A4EBB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A4E667"/>
        </a:accent1>
        <a:accent2>
          <a:srgbClr val="B2C3FF"/>
        </a:accent2>
        <a:accent3>
          <a:srgbClr val="FFFFFF"/>
        </a:accent3>
        <a:accent4>
          <a:srgbClr val="000000"/>
        </a:accent4>
        <a:accent5>
          <a:srgbClr val="CFF0B8"/>
        </a:accent5>
        <a:accent6>
          <a:srgbClr val="A1B0E7"/>
        </a:accent6>
        <a:hlink>
          <a:srgbClr val="FFCCDB"/>
        </a:hlink>
        <a:folHlink>
          <a:srgbClr val="F5C86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0DCA37E11D1248B4B2CB0FEC758BBD" ma:contentTypeVersion="2" ma:contentTypeDescription="Crée un document." ma:contentTypeScope="" ma:versionID="9cf3726424cd10a6c4924607cbafeedf">
  <xsd:schema xmlns:xsd="http://www.w3.org/2001/XMLSchema" xmlns:xs="http://www.w3.org/2001/XMLSchema" xmlns:p="http://schemas.microsoft.com/office/2006/metadata/properties" xmlns:ns2="f32d96e7-13d9-4f18-bdf0-ee3eec613f8c" targetNamespace="http://schemas.microsoft.com/office/2006/metadata/properties" ma:root="true" ma:fieldsID="fb4699d72d0a4678c0fd26197fd302bd" ns2:_="">
    <xsd:import namespace="f32d96e7-13d9-4f18-bdf0-ee3eec613f8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2d96e7-13d9-4f18-bdf0-ee3eec613f8c"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383E7F-78B7-4A71-ADCF-37F5FF183A55}"/>
</file>

<file path=customXml/itemProps2.xml><?xml version="1.0" encoding="utf-8"?>
<ds:datastoreItem xmlns:ds="http://schemas.openxmlformats.org/officeDocument/2006/customXml" ds:itemID="{AF73A8D5-4575-4089-BFC6-4FA0311F4995}"/>
</file>

<file path=customXml/itemProps3.xml><?xml version="1.0" encoding="utf-8"?>
<ds:datastoreItem xmlns:ds="http://schemas.openxmlformats.org/officeDocument/2006/customXml" ds:itemID="{0D0C5558-DC38-47D1-88AF-9E3E298430E2}"/>
</file>

<file path=docProps/app.xml><?xml version="1.0" encoding="utf-8"?>
<Properties xmlns="http://schemas.openxmlformats.org/officeDocument/2006/extended-properties" xmlns:vt="http://schemas.openxmlformats.org/officeDocument/2006/docPropsVTypes">
  <Template>TC102191724[[fn=dance2]]</Template>
  <TotalTime>1437</TotalTime>
  <Words>1033</Words>
  <Application>Microsoft Office PowerPoint</Application>
  <PresentationFormat>Affichage à l'écran (4:3)</PresentationFormat>
  <Paragraphs>271</Paragraphs>
  <Slides>24</Slides>
  <Notes>20</Notes>
  <HiddenSlides>0</HiddenSlides>
  <MMClips>0</MMClips>
  <ScaleCrop>false</ScaleCrop>
  <HeadingPairs>
    <vt:vector size="6" baseType="variant">
      <vt:variant>
        <vt:lpstr>Polices utilisées</vt:lpstr>
      </vt:variant>
      <vt:variant>
        <vt:i4>8</vt:i4>
      </vt:variant>
      <vt:variant>
        <vt:lpstr>Thème</vt:lpstr>
      </vt:variant>
      <vt:variant>
        <vt:i4>3</vt:i4>
      </vt:variant>
      <vt:variant>
        <vt:lpstr>Titres des diapositives</vt:lpstr>
      </vt:variant>
      <vt:variant>
        <vt:i4>24</vt:i4>
      </vt:variant>
    </vt:vector>
  </HeadingPairs>
  <TitlesOfParts>
    <vt:vector size="35" baseType="lpstr">
      <vt:lpstr>Arial</vt:lpstr>
      <vt:lpstr>Baveuse</vt:lpstr>
      <vt:lpstr>Calibri</vt:lpstr>
      <vt:lpstr>Franklin Gothic Book</vt:lpstr>
      <vt:lpstr>Franklin Gothic Medium</vt:lpstr>
      <vt:lpstr>Showcard Gothic</vt:lpstr>
      <vt:lpstr>Tunga</vt:lpstr>
      <vt:lpstr>Wingdings</vt:lpstr>
      <vt:lpstr>ind_0197_slide</vt:lpstr>
      <vt:lpstr>1_Default Design</vt:lpstr>
      <vt:lpstr>Angles</vt:lpstr>
      <vt:lpstr>L’ABC  des droits linguistiques</vt:lpstr>
      <vt:lpstr>D’OÙ VIENNENT  LES DROITS LINGUISTIQUES ?</vt:lpstr>
      <vt:lpstr> LES DROITS LINGUISTIQUES :  c’est quoi ?</vt:lpstr>
      <vt:lpstr> les droits linguistiques  :  C’est quoi ?</vt:lpstr>
      <vt:lpstr>À RETENIR :  LOI SUR LES LANGUES OFFICIELLES </vt:lpstr>
      <vt:lpstr>À RETENIR :  LOI SUR LES LANGUES OFFICIELLES </vt:lpstr>
      <vt:lpstr>À RETENIR : LOI SUR LES LANGUES OFFICIELLES </vt:lpstr>
      <vt:lpstr>À retenir :  loi sur les langues officielles </vt:lpstr>
      <vt:lpstr>  LES DROITS LINGUISTIQUES :  c’est quoi ?</vt:lpstr>
      <vt:lpstr> À RETENIR : CHARTE CANADIENNE DES DROITS ET LIBERTÉS</vt:lpstr>
      <vt:lpstr>les  droits linguistiques :  c’est quoi ?</vt:lpstr>
      <vt:lpstr>les  droits linguistiques :  c’est quoi ?</vt:lpstr>
      <vt:lpstr>les  droits linguistiques :  c’est quoi ?</vt:lpstr>
      <vt:lpstr>les droits linguistiques :  C’est quoi ?</vt:lpstr>
      <vt:lpstr>À retenir : Loi sur les services en français</vt:lpstr>
      <vt:lpstr>À retenir : Loi sur les services en français</vt:lpstr>
      <vt:lpstr>À retenir : Loi sur les services en français</vt:lpstr>
      <vt:lpstr>À quoi servent  les droits linguistiques ?</vt:lpstr>
      <vt:lpstr>Présentation PowerPoint</vt:lpstr>
      <vt:lpstr>DOSSIER monTFORT (en résumé)</vt:lpstr>
      <vt:lpstr>DOSSIER monTFORT (suite)</vt:lpstr>
      <vt:lpstr>Règlement 17 (en résumé)</vt:lpstr>
      <vt:lpstr>Règlement 17 (en résumé)</vt:lpstr>
      <vt:lpstr>Sault-sainte-marie (en résumé)</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L’ABC  des droits linguistiques</dc:title>
  <dc:creator>Monick Corriveau</dc:creator>
  <cp:lastModifiedBy>Safiatou Diallo</cp:lastModifiedBy>
  <cp:revision>183</cp:revision>
  <cp:lastPrinted>2013-12-06T16:52:04Z</cp:lastPrinted>
  <dcterms:created xsi:type="dcterms:W3CDTF">2013-11-29T13:48:54Z</dcterms:created>
  <dcterms:modified xsi:type="dcterms:W3CDTF">2015-11-26T16:25:30Z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0x010100FC0DCA37E11D1248B4B2CB0FEC758BBD</vt:lpwstr>
  </property>
</Properties>
</file>