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slideLayouts/slideLayout8.xml" ContentType="application/vnd.openxmlformats-officedocument.presentationml.slideLayout+xml"/>
  <Override PartName="/ppt/notesSlides/notesSlide14.xml" ContentType="application/vnd.openxmlformats-officedocument.presentationml.notesSlide+xml"/>
  <Override PartName="/ppt/notesSlides/notesSlide4.xml" ContentType="application/vnd.openxmlformats-officedocument.presentationml.notesSlide+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9.xml" ContentType="application/vnd.openxmlformats-officedocument.presentationml.notesSlide+xml"/>
  <Override PartName="/ppt/slideLayouts/slideLayout6.xml" ContentType="application/vnd.openxmlformats-officedocument.presentationml.slideLayout+xml"/>
  <Override PartName="/ppt/notesSlides/notesSlide23.xml" ContentType="application/vnd.openxmlformats-officedocument.presentationml.notesSlide+xml"/>
  <Override PartName="/ppt/slideLayouts/slideLayout5.xml" ContentType="application/vnd.openxmlformats-officedocument.presentationml.slideLayout+xml"/>
  <Override PartName="/ppt/notesSlides/notesSlide20.xml" ContentType="application/vnd.openxmlformats-officedocument.presentationml.notesSlide+xml"/>
  <Override PartName="/ppt/slideLayouts/slideLayout4.xml" ContentType="application/vnd.openxmlformats-officedocument.presentationml.slideLayout+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tags/tag1.xml" ContentType="application/vnd.openxmlformats-officedocument.presentationml.tags+xml"/>
  <Override PartName="/docProps/core.xml" ContentType="application/vnd.openxmlformats-package.core-properties+xml"/>
  <Override PartName="/ppt/tags/tag3.xml" ContentType="application/vnd.openxmlformats-officedocument.presentationml.tags+xml"/>
  <Override PartName="/ppt/tags/tag2.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29"/>
  </p:notesMasterIdLst>
  <p:handoutMasterIdLst>
    <p:handoutMasterId r:id="rId30"/>
  </p:handoutMasterIdLst>
  <p:sldIdLst>
    <p:sldId id="256" r:id="rId2"/>
    <p:sldId id="263" r:id="rId3"/>
    <p:sldId id="264" r:id="rId4"/>
    <p:sldId id="266" r:id="rId5"/>
    <p:sldId id="259" r:id="rId6"/>
    <p:sldId id="260" r:id="rId7"/>
    <p:sldId id="261" r:id="rId8"/>
    <p:sldId id="267" r:id="rId9"/>
    <p:sldId id="268" r:id="rId10"/>
    <p:sldId id="269" r:id="rId11"/>
    <p:sldId id="270" r:id="rId12"/>
    <p:sldId id="271" r:id="rId13"/>
    <p:sldId id="272" r:id="rId14"/>
    <p:sldId id="273" r:id="rId15"/>
    <p:sldId id="274" r:id="rId16"/>
    <p:sldId id="275" r:id="rId17"/>
    <p:sldId id="262" r:id="rId18"/>
    <p:sldId id="276" r:id="rId19"/>
    <p:sldId id="277" r:id="rId20"/>
    <p:sldId id="278" r:id="rId21"/>
    <p:sldId id="282" r:id="rId22"/>
    <p:sldId id="283" r:id="rId23"/>
    <p:sldId id="279" r:id="rId24"/>
    <p:sldId id="280" r:id="rId25"/>
    <p:sldId id="281" r:id="rId26"/>
    <p:sldId id="286" r:id="rId27"/>
    <p:sldId id="291"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807" autoAdjust="0"/>
  </p:normalViewPr>
  <p:slideViewPr>
    <p:cSldViewPr>
      <p:cViewPr varScale="1">
        <p:scale>
          <a:sx n="95" d="100"/>
          <a:sy n="95" d="100"/>
        </p:scale>
        <p:origin x="2064" y="84"/>
      </p:cViewPr>
      <p:guideLst>
        <p:guide orient="horz" pos="2160"/>
        <p:guide pos="2880"/>
      </p:guideLst>
    </p:cSldViewPr>
  </p:slideViewPr>
  <p:notesTextViewPr>
    <p:cViewPr>
      <p:scale>
        <a:sx n="100" d="100"/>
        <a:sy n="100" d="100"/>
      </p:scale>
      <p:origin x="0" y="0"/>
    </p:cViewPr>
  </p:notesTextViewPr>
  <p:notesViewPr>
    <p:cSldViewPr>
      <p:cViewPr varScale="1">
        <p:scale>
          <a:sx n="67" d="100"/>
          <a:sy n="67" d="100"/>
        </p:scale>
        <p:origin x="-322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32B7CA-99C7-422C-B757-E5A4BCBE43D0}" type="datetimeFigureOut">
              <a:rPr lang="fr-CA" smtClean="0"/>
              <a:t>2015-11-26</a:t>
            </a:fld>
            <a:endParaRPr lang="fr-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3E10AA-9F9E-4831-B92D-04E76D5A0B98}" type="slidenum">
              <a:rPr lang="fr-CA" smtClean="0"/>
              <a:t>‹N°›</a:t>
            </a:fld>
            <a:endParaRPr lang="fr-CA"/>
          </a:p>
        </p:txBody>
      </p:sp>
    </p:spTree>
    <p:extLst>
      <p:ext uri="{BB962C8B-B14F-4D97-AF65-F5344CB8AC3E}">
        <p14:creationId xmlns:p14="http://schemas.microsoft.com/office/powerpoint/2010/main" val="1828874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556FD8-11E0-40CA-BDD0-52BDA93266B8}" type="datetimeFigureOut">
              <a:rPr lang="fr-FR" smtClean="0"/>
              <a:pPr/>
              <a:t>26/11/2015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AABE84-846A-4445-9EC8-C863EAE30278}" type="slidenum">
              <a:rPr lang="fr-FR" smtClean="0"/>
              <a:pPr/>
              <a:t>‹N°›</a:t>
            </a:fld>
            <a:endParaRPr lang="fr-FR"/>
          </a:p>
        </p:txBody>
      </p:sp>
    </p:spTree>
    <p:extLst>
      <p:ext uri="{BB962C8B-B14F-4D97-AF65-F5344CB8AC3E}">
        <p14:creationId xmlns:p14="http://schemas.microsoft.com/office/powerpoint/2010/main" val="2507097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1</a:t>
            </a:fld>
            <a:endParaRPr lang="fr-FR"/>
          </a:p>
        </p:txBody>
      </p:sp>
    </p:spTree>
    <p:extLst>
      <p:ext uri="{BB962C8B-B14F-4D97-AF65-F5344CB8AC3E}">
        <p14:creationId xmlns:p14="http://schemas.microsoft.com/office/powerpoint/2010/main" val="2311028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10</a:t>
            </a:fld>
            <a:endParaRPr lang="fr-FR"/>
          </a:p>
        </p:txBody>
      </p:sp>
    </p:spTree>
    <p:extLst>
      <p:ext uri="{BB962C8B-B14F-4D97-AF65-F5344CB8AC3E}">
        <p14:creationId xmlns:p14="http://schemas.microsoft.com/office/powerpoint/2010/main" val="4188256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11</a:t>
            </a:fld>
            <a:endParaRPr lang="fr-FR"/>
          </a:p>
        </p:txBody>
      </p:sp>
    </p:spTree>
    <p:extLst>
      <p:ext uri="{BB962C8B-B14F-4D97-AF65-F5344CB8AC3E}">
        <p14:creationId xmlns:p14="http://schemas.microsoft.com/office/powerpoint/2010/main" val="2157476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u="sng" kern="1200" dirty="0" smtClean="0">
                <a:solidFill>
                  <a:schemeClr val="tx1"/>
                </a:solidFill>
                <a:effectLst/>
                <a:latin typeface="+mn-lt"/>
                <a:ea typeface="+mn-ea"/>
                <a:cs typeface="+mn-cs"/>
              </a:rPr>
              <a:t>Expliquer ce qui suit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Le policier ne doit pas rester aux côtés de Caroline lorsqu’elle téléphone à son avocat. </a:t>
            </a: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Elle doit avoir la possibilité de parler à son avocat en privé, sans que la police n’écoute.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La police aurait dû aider Caroline à trouver un avocat (c’est-à-dire, lui donner accès à un bottin téléphonique, l’informer qu’elle peut téléphoner à l’aide juridique lui dire que des services gratuits d’avocats 24h sur 24 existent).</a:t>
            </a:r>
            <a:endParaRPr lang="en-CA" sz="1200" kern="1200" dirty="0" smtClean="0">
              <a:solidFill>
                <a:schemeClr val="tx1"/>
              </a:solidFill>
              <a:effectLst/>
              <a:latin typeface="+mn-lt"/>
              <a:ea typeface="+mn-ea"/>
              <a:cs typeface="+mn-cs"/>
            </a:endParaRPr>
          </a:p>
          <a:p>
            <a:endParaRPr lang="fr-CA" sz="1200" kern="1200" dirty="0" smtClean="0">
              <a:solidFill>
                <a:schemeClr val="tx1"/>
              </a:solidFill>
              <a:effectLst/>
              <a:latin typeface="+mn-lt"/>
              <a:ea typeface="+mn-ea"/>
              <a:cs typeface="+mn-cs"/>
            </a:endParaRPr>
          </a:p>
          <a:p>
            <a:r>
              <a:rPr lang="fr-CA" sz="800" kern="1200" dirty="0" smtClean="0">
                <a:solidFill>
                  <a:schemeClr val="tx1"/>
                </a:solidFill>
                <a:effectLst/>
                <a:latin typeface="+mn-lt"/>
                <a:ea typeface="+mn-ea"/>
                <a:cs typeface="+mn-cs"/>
              </a:rPr>
              <a:t>Source: Voir site </a:t>
            </a:r>
            <a:r>
              <a:rPr lang="fr-CA" sz="800" kern="1200" dirty="0" err="1" smtClean="0">
                <a:solidFill>
                  <a:schemeClr val="tx1"/>
                </a:solidFill>
                <a:effectLst/>
                <a:latin typeface="+mn-lt"/>
                <a:ea typeface="+mn-ea"/>
                <a:cs typeface="+mn-cs"/>
              </a:rPr>
              <a:t>Éducaloi</a:t>
            </a:r>
            <a:r>
              <a:rPr lang="fr-CA" sz="800" kern="1200" dirty="0" smtClean="0">
                <a:solidFill>
                  <a:schemeClr val="tx1"/>
                </a:solidFill>
                <a:effectLst/>
                <a:latin typeface="+mn-lt"/>
                <a:ea typeface="+mn-ea"/>
                <a:cs typeface="+mn-cs"/>
              </a:rPr>
              <a:t> : http://www.educaloi.qc.ca/capsules/droits-dune-personne-lors-dune-arrestation.</a:t>
            </a:r>
            <a:endParaRPr lang="en-CA" sz="800" kern="1200" dirty="0" smtClean="0">
              <a:solidFill>
                <a:schemeClr val="tx1"/>
              </a:solidFill>
              <a:effectLst/>
              <a:latin typeface="+mn-lt"/>
              <a:ea typeface="+mn-ea"/>
              <a:cs typeface="+mn-cs"/>
            </a:endParaRPr>
          </a:p>
          <a:p>
            <a:endParaRPr lang="fr-CA" sz="800" dirty="0"/>
          </a:p>
        </p:txBody>
      </p:sp>
      <p:sp>
        <p:nvSpPr>
          <p:cNvPr id="4" name="Slide Number Placeholder 3"/>
          <p:cNvSpPr>
            <a:spLocks noGrp="1"/>
          </p:cNvSpPr>
          <p:nvPr>
            <p:ph type="sldNum" sz="quarter" idx="10"/>
          </p:nvPr>
        </p:nvSpPr>
        <p:spPr/>
        <p:txBody>
          <a:bodyPr/>
          <a:lstStyle/>
          <a:p>
            <a:fld id="{75AABE84-846A-4445-9EC8-C863EAE30278}" type="slidenum">
              <a:rPr lang="fr-FR" smtClean="0"/>
              <a:pPr/>
              <a:t>12</a:t>
            </a:fld>
            <a:endParaRPr lang="fr-FR"/>
          </a:p>
        </p:txBody>
      </p:sp>
    </p:spTree>
    <p:extLst>
      <p:ext uri="{BB962C8B-B14F-4D97-AF65-F5344CB8AC3E}">
        <p14:creationId xmlns:p14="http://schemas.microsoft.com/office/powerpoint/2010/main" val="2376168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13</a:t>
            </a:fld>
            <a:endParaRPr lang="fr-FR"/>
          </a:p>
        </p:txBody>
      </p:sp>
    </p:spTree>
    <p:extLst>
      <p:ext uri="{BB962C8B-B14F-4D97-AF65-F5344CB8AC3E}">
        <p14:creationId xmlns:p14="http://schemas.microsoft.com/office/powerpoint/2010/main" val="3389366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14</a:t>
            </a:fld>
            <a:endParaRPr lang="fr-FR"/>
          </a:p>
        </p:txBody>
      </p:sp>
    </p:spTree>
    <p:extLst>
      <p:ext uri="{BB962C8B-B14F-4D97-AF65-F5344CB8AC3E}">
        <p14:creationId xmlns:p14="http://schemas.microsoft.com/office/powerpoint/2010/main" val="1448655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15</a:t>
            </a:fld>
            <a:endParaRPr lang="fr-FR"/>
          </a:p>
        </p:txBody>
      </p:sp>
    </p:spTree>
    <p:extLst>
      <p:ext uri="{BB962C8B-B14F-4D97-AF65-F5344CB8AC3E}">
        <p14:creationId xmlns:p14="http://schemas.microsoft.com/office/powerpoint/2010/main" val="239110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16</a:t>
            </a:fld>
            <a:endParaRPr lang="fr-FR"/>
          </a:p>
        </p:txBody>
      </p:sp>
    </p:spTree>
    <p:extLst>
      <p:ext uri="{BB962C8B-B14F-4D97-AF65-F5344CB8AC3E}">
        <p14:creationId xmlns:p14="http://schemas.microsoft.com/office/powerpoint/2010/main" val="3923969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17</a:t>
            </a:fld>
            <a:endParaRPr lang="fr-FR"/>
          </a:p>
        </p:txBody>
      </p:sp>
    </p:spTree>
    <p:extLst>
      <p:ext uri="{BB962C8B-B14F-4D97-AF65-F5344CB8AC3E}">
        <p14:creationId xmlns:p14="http://schemas.microsoft.com/office/powerpoint/2010/main" val="34986659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18</a:t>
            </a:fld>
            <a:endParaRPr lang="fr-FR"/>
          </a:p>
        </p:txBody>
      </p:sp>
    </p:spTree>
    <p:extLst>
      <p:ext uri="{BB962C8B-B14F-4D97-AF65-F5344CB8AC3E}">
        <p14:creationId xmlns:p14="http://schemas.microsoft.com/office/powerpoint/2010/main" val="40033719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19</a:t>
            </a:fld>
            <a:endParaRPr lang="fr-FR"/>
          </a:p>
        </p:txBody>
      </p:sp>
    </p:spTree>
    <p:extLst>
      <p:ext uri="{BB962C8B-B14F-4D97-AF65-F5344CB8AC3E}">
        <p14:creationId xmlns:p14="http://schemas.microsoft.com/office/powerpoint/2010/main" val="576216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2</a:t>
            </a:fld>
            <a:endParaRPr lang="fr-FR"/>
          </a:p>
        </p:txBody>
      </p:sp>
    </p:spTree>
    <p:extLst>
      <p:ext uri="{BB962C8B-B14F-4D97-AF65-F5344CB8AC3E}">
        <p14:creationId xmlns:p14="http://schemas.microsoft.com/office/powerpoint/2010/main" val="13746593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20</a:t>
            </a:fld>
            <a:endParaRPr lang="fr-FR"/>
          </a:p>
        </p:txBody>
      </p:sp>
    </p:spTree>
    <p:extLst>
      <p:ext uri="{BB962C8B-B14F-4D97-AF65-F5344CB8AC3E}">
        <p14:creationId xmlns:p14="http://schemas.microsoft.com/office/powerpoint/2010/main" val="16914637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21</a:t>
            </a:fld>
            <a:endParaRPr lang="fr-FR"/>
          </a:p>
        </p:txBody>
      </p:sp>
    </p:spTree>
    <p:extLst>
      <p:ext uri="{BB962C8B-B14F-4D97-AF65-F5344CB8AC3E}">
        <p14:creationId xmlns:p14="http://schemas.microsoft.com/office/powerpoint/2010/main" val="14114261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22</a:t>
            </a:fld>
            <a:endParaRPr lang="fr-FR"/>
          </a:p>
        </p:txBody>
      </p:sp>
    </p:spTree>
    <p:extLst>
      <p:ext uri="{BB962C8B-B14F-4D97-AF65-F5344CB8AC3E}">
        <p14:creationId xmlns:p14="http://schemas.microsoft.com/office/powerpoint/2010/main" val="22513161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23</a:t>
            </a:fld>
            <a:endParaRPr lang="fr-FR"/>
          </a:p>
        </p:txBody>
      </p:sp>
    </p:spTree>
    <p:extLst>
      <p:ext uri="{BB962C8B-B14F-4D97-AF65-F5344CB8AC3E}">
        <p14:creationId xmlns:p14="http://schemas.microsoft.com/office/powerpoint/2010/main" val="3995738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24</a:t>
            </a:fld>
            <a:endParaRPr lang="fr-FR"/>
          </a:p>
        </p:txBody>
      </p:sp>
    </p:spTree>
    <p:extLst>
      <p:ext uri="{BB962C8B-B14F-4D97-AF65-F5344CB8AC3E}">
        <p14:creationId xmlns:p14="http://schemas.microsoft.com/office/powerpoint/2010/main" val="20846085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25</a:t>
            </a:fld>
            <a:endParaRPr lang="fr-FR"/>
          </a:p>
        </p:txBody>
      </p:sp>
    </p:spTree>
    <p:extLst>
      <p:ext uri="{BB962C8B-B14F-4D97-AF65-F5344CB8AC3E}">
        <p14:creationId xmlns:p14="http://schemas.microsoft.com/office/powerpoint/2010/main" val="1139072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26</a:t>
            </a:fld>
            <a:endParaRPr lang="fr-FR"/>
          </a:p>
        </p:txBody>
      </p:sp>
    </p:spTree>
    <p:extLst>
      <p:ext uri="{BB962C8B-B14F-4D97-AF65-F5344CB8AC3E}">
        <p14:creationId xmlns:p14="http://schemas.microsoft.com/office/powerpoint/2010/main" val="11146326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27</a:t>
            </a:fld>
            <a:endParaRPr lang="fr-FR"/>
          </a:p>
        </p:txBody>
      </p:sp>
    </p:spTree>
    <p:extLst>
      <p:ext uri="{BB962C8B-B14F-4D97-AF65-F5344CB8AC3E}">
        <p14:creationId xmlns:p14="http://schemas.microsoft.com/office/powerpoint/2010/main" val="1682811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3</a:t>
            </a:fld>
            <a:endParaRPr lang="fr-FR"/>
          </a:p>
        </p:txBody>
      </p:sp>
    </p:spTree>
    <p:extLst>
      <p:ext uri="{BB962C8B-B14F-4D97-AF65-F5344CB8AC3E}">
        <p14:creationId xmlns:p14="http://schemas.microsoft.com/office/powerpoint/2010/main" val="4069822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4</a:t>
            </a:fld>
            <a:endParaRPr lang="fr-FR"/>
          </a:p>
        </p:txBody>
      </p:sp>
    </p:spTree>
    <p:extLst>
      <p:ext uri="{BB962C8B-B14F-4D97-AF65-F5344CB8AC3E}">
        <p14:creationId xmlns:p14="http://schemas.microsoft.com/office/powerpoint/2010/main" val="3014189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5</a:t>
            </a:fld>
            <a:endParaRPr lang="fr-FR"/>
          </a:p>
        </p:txBody>
      </p:sp>
    </p:spTree>
    <p:extLst>
      <p:ext uri="{BB962C8B-B14F-4D97-AF65-F5344CB8AC3E}">
        <p14:creationId xmlns:p14="http://schemas.microsoft.com/office/powerpoint/2010/main" val="204250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fr-CA" sz="1200" kern="1200" dirty="0" smtClean="0">
                <a:solidFill>
                  <a:schemeClr val="tx1"/>
                </a:solidFill>
                <a:effectLst/>
                <a:latin typeface="+mn-lt"/>
                <a:ea typeface="+mn-ea"/>
                <a:cs typeface="+mn-cs"/>
              </a:rPr>
              <a:t>Caroline a été détenue par la police. Sa liberté a été restreinte de façon arbitraire (sans motif) puisque le  policer ne soupçonnait pas qu’elle faisait quelque chose d’illégal.</a:t>
            </a:r>
            <a:endParaRPr lang="en-CA" sz="1200" kern="1200" dirty="0" smtClean="0">
              <a:solidFill>
                <a:schemeClr val="tx1"/>
              </a:solidFill>
              <a:effectLst/>
              <a:latin typeface="+mn-lt"/>
              <a:ea typeface="+mn-ea"/>
              <a:cs typeface="+mn-cs"/>
            </a:endParaRPr>
          </a:p>
          <a:p>
            <a:pPr lvl="0"/>
            <a:endParaRPr lang="fr-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Les droits de Caroline ont‐ils été violés ? </a:t>
            </a:r>
            <a:endParaRPr lang="en-CA" sz="1200" kern="1200" dirty="0" smtClean="0">
              <a:solidFill>
                <a:schemeClr val="tx1"/>
              </a:solidFill>
              <a:effectLst/>
              <a:latin typeface="+mn-lt"/>
              <a:ea typeface="+mn-ea"/>
              <a:cs typeface="+mn-cs"/>
            </a:endParaRPr>
          </a:p>
          <a:p>
            <a:pPr lvl="0"/>
            <a:endParaRPr lang="fr-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Réponse : Oui.  MAIS  la Cour suprême du Canada a décidé que les interceptions routières sont le seul moyen efficace dont les policiers disposent pour appliquer la loi et donc les policiers ont le droit de lui signaler d’arrêter sur le bord de la rue.</a:t>
            </a:r>
            <a:endParaRPr lang="en-CA" sz="1200" kern="1200" dirty="0" smtClean="0">
              <a:solidFill>
                <a:schemeClr val="tx1"/>
              </a:solidFill>
              <a:effectLst/>
              <a:latin typeface="+mn-lt"/>
              <a:ea typeface="+mn-ea"/>
              <a:cs typeface="+mn-cs"/>
            </a:endParaRPr>
          </a:p>
          <a:p>
            <a:endParaRPr lang="fr-CA" dirty="0"/>
          </a:p>
        </p:txBody>
      </p:sp>
      <p:sp>
        <p:nvSpPr>
          <p:cNvPr id="4" name="Slide Number Placeholder 3"/>
          <p:cNvSpPr>
            <a:spLocks noGrp="1"/>
          </p:cNvSpPr>
          <p:nvPr>
            <p:ph type="sldNum" sz="quarter" idx="10"/>
          </p:nvPr>
        </p:nvSpPr>
        <p:spPr/>
        <p:txBody>
          <a:bodyPr/>
          <a:lstStyle/>
          <a:p>
            <a:fld id="{75AABE84-846A-4445-9EC8-C863EAE30278}" type="slidenum">
              <a:rPr lang="fr-FR" smtClean="0"/>
              <a:pPr/>
              <a:t>6</a:t>
            </a:fld>
            <a:endParaRPr lang="fr-FR"/>
          </a:p>
        </p:txBody>
      </p:sp>
    </p:spTree>
    <p:extLst>
      <p:ext uri="{BB962C8B-B14F-4D97-AF65-F5344CB8AC3E}">
        <p14:creationId xmlns:p14="http://schemas.microsoft.com/office/powerpoint/2010/main" val="4110612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75AABE84-846A-4445-9EC8-C863EAE30278}" type="slidenum">
              <a:rPr lang="fr-FR" smtClean="0"/>
              <a:pPr/>
              <a:t>7</a:t>
            </a:fld>
            <a:endParaRPr lang="fr-FR"/>
          </a:p>
        </p:txBody>
      </p:sp>
    </p:spTree>
    <p:extLst>
      <p:ext uri="{BB962C8B-B14F-4D97-AF65-F5344CB8AC3E}">
        <p14:creationId xmlns:p14="http://schemas.microsoft.com/office/powerpoint/2010/main" val="456924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b="1" u="sng" kern="1200" dirty="0" smtClean="0">
                <a:solidFill>
                  <a:schemeClr val="tx1"/>
                </a:solidFill>
                <a:effectLst/>
                <a:latin typeface="+mn-lt"/>
                <a:ea typeface="+mn-ea"/>
                <a:cs typeface="+mn-cs"/>
              </a:rPr>
              <a:t>Expliquer ce qui suit</a:t>
            </a:r>
            <a:r>
              <a:rPr lang="fr-CA" sz="1200" kern="1200" dirty="0" smtClean="0">
                <a:solidFill>
                  <a:schemeClr val="tx1"/>
                </a:solidFill>
                <a:effectLst/>
                <a:latin typeface="+mn-lt"/>
                <a:ea typeface="+mn-ea"/>
                <a:cs typeface="+mn-cs"/>
              </a:rPr>
              <a:t> : Les fouilles  reliées aux arrestations sont permises et ne sont pas considérées des fouilles abusives. Leur objectif principal est la protection du policier et du public dans les entourages.</a:t>
            </a:r>
            <a:endParaRPr lang="fr-CA" dirty="0" smtClean="0"/>
          </a:p>
          <a:p>
            <a:endParaRPr lang="fr-CA" dirty="0"/>
          </a:p>
        </p:txBody>
      </p:sp>
      <p:sp>
        <p:nvSpPr>
          <p:cNvPr id="4" name="Slide Number Placeholder 3"/>
          <p:cNvSpPr>
            <a:spLocks noGrp="1"/>
          </p:cNvSpPr>
          <p:nvPr>
            <p:ph type="sldNum" sz="quarter" idx="10"/>
          </p:nvPr>
        </p:nvSpPr>
        <p:spPr/>
        <p:txBody>
          <a:bodyPr/>
          <a:lstStyle/>
          <a:p>
            <a:fld id="{75AABE84-846A-4445-9EC8-C863EAE30278}" type="slidenum">
              <a:rPr lang="fr-FR" smtClean="0"/>
              <a:pPr/>
              <a:t>8</a:t>
            </a:fld>
            <a:endParaRPr lang="fr-FR"/>
          </a:p>
        </p:txBody>
      </p:sp>
    </p:spTree>
    <p:extLst>
      <p:ext uri="{BB962C8B-B14F-4D97-AF65-F5344CB8AC3E}">
        <p14:creationId xmlns:p14="http://schemas.microsoft.com/office/powerpoint/2010/main" val="3168980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75AABE84-846A-4445-9EC8-C863EAE30278}" type="slidenum">
              <a:rPr lang="fr-FR" smtClean="0"/>
              <a:pPr/>
              <a:t>9</a:t>
            </a:fld>
            <a:endParaRPr lang="fr-FR"/>
          </a:p>
        </p:txBody>
      </p:sp>
    </p:spTree>
    <p:extLst>
      <p:ext uri="{BB962C8B-B14F-4D97-AF65-F5344CB8AC3E}">
        <p14:creationId xmlns:p14="http://schemas.microsoft.com/office/powerpoint/2010/main" val="3212018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6CB56293-5C59-4BAB-A2CE-FAA440929DC6}" type="datetime1">
              <a:rPr lang="fr-FR" smtClean="0"/>
              <a:pPr/>
              <a:t>26/11/2015</a:t>
            </a:fld>
            <a:endParaRPr lang="fr-FR"/>
          </a:p>
        </p:txBody>
      </p:sp>
      <p:sp>
        <p:nvSpPr>
          <p:cNvPr id="17" name="Espace réservé du pied de page 16"/>
          <p:cNvSpPr>
            <a:spLocks noGrp="1"/>
          </p:cNvSpPr>
          <p:nvPr>
            <p:ph type="ftr" sz="quarter" idx="11"/>
          </p:nvPr>
        </p:nvSpPr>
        <p:spPr/>
        <p:txBody>
          <a:bodyPr/>
          <a:lstStyle>
            <a:extLst/>
          </a:lstStyle>
          <a:p>
            <a:r>
              <a:rPr lang="fr-FR" dirty="0" smtClean="0"/>
              <a:t>Copyright AJEFO 2015</a:t>
            </a:r>
            <a:endParaRPr lang="fr-FR" dirty="0"/>
          </a:p>
        </p:txBody>
      </p:sp>
      <p:sp>
        <p:nvSpPr>
          <p:cNvPr id="29" name="Espace réservé du numéro de diapositive 28"/>
          <p:cNvSpPr>
            <a:spLocks noGrp="1"/>
          </p:cNvSpPr>
          <p:nvPr>
            <p:ph type="sldNum" sz="quarter" idx="12"/>
          </p:nvPr>
        </p:nvSpPr>
        <p:spPr/>
        <p:txBody>
          <a:bodyPr/>
          <a:lstStyle>
            <a:extLst/>
          </a:lstStyle>
          <a:p>
            <a:fld id="{5D0C37D7-A0A5-4804-AC18-A5C28858C11B}" type="slidenum">
              <a:rPr lang="fr-FR" smtClean="0"/>
              <a:pPr/>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D024536-2347-4548-A68B-EC9EABECCD28}" type="datetime1">
              <a:rPr lang="fr-FR" smtClean="0"/>
              <a:pPr/>
              <a:t>26/11/2015</a:t>
            </a:fld>
            <a:endParaRPr lang="fr-FR"/>
          </a:p>
        </p:txBody>
      </p:sp>
      <p:sp>
        <p:nvSpPr>
          <p:cNvPr id="5" name="Espace réservé du pied de page 4"/>
          <p:cNvSpPr>
            <a:spLocks noGrp="1"/>
          </p:cNvSpPr>
          <p:nvPr>
            <p:ph type="ftr" sz="quarter" idx="11"/>
          </p:nvPr>
        </p:nvSpPr>
        <p:spPr/>
        <p:txBody>
          <a:bodyPr/>
          <a:lstStyle>
            <a:extLst/>
          </a:lstStyle>
          <a:p>
            <a:r>
              <a:rPr lang="fr-FR" dirty="0" smtClean="0"/>
              <a:t>Copyright AJEFO 2015</a:t>
            </a:r>
            <a:endParaRPr lang="fr-FR" dirty="0"/>
          </a:p>
        </p:txBody>
      </p:sp>
      <p:sp>
        <p:nvSpPr>
          <p:cNvPr id="6" name="Espace réservé du numéro de diapositive 5"/>
          <p:cNvSpPr>
            <a:spLocks noGrp="1"/>
          </p:cNvSpPr>
          <p:nvPr>
            <p:ph type="sldNum" sz="quarter" idx="12"/>
          </p:nvPr>
        </p:nvSpPr>
        <p:spPr/>
        <p:txBody>
          <a:bodyPr/>
          <a:lstStyle>
            <a:extLst/>
          </a:lstStyle>
          <a:p>
            <a:fld id="{5D0C37D7-A0A5-4804-AC18-A5C28858C11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207D2D6-7619-4090-80FC-E76A1770A5E1}" type="datetime1">
              <a:rPr lang="fr-FR" smtClean="0"/>
              <a:pPr/>
              <a:t>26/11/2015</a:t>
            </a:fld>
            <a:endParaRPr lang="fr-FR"/>
          </a:p>
        </p:txBody>
      </p:sp>
      <p:sp>
        <p:nvSpPr>
          <p:cNvPr id="5" name="Espace réservé du pied de page 4"/>
          <p:cNvSpPr>
            <a:spLocks noGrp="1"/>
          </p:cNvSpPr>
          <p:nvPr>
            <p:ph type="ftr" sz="quarter" idx="11"/>
          </p:nvPr>
        </p:nvSpPr>
        <p:spPr/>
        <p:txBody>
          <a:bodyPr/>
          <a:lstStyle>
            <a:extLst/>
          </a:lstStyle>
          <a:p>
            <a:r>
              <a:rPr lang="fr-FR" dirty="0" smtClean="0"/>
              <a:t>Copyright AJEFO 2015</a:t>
            </a:r>
            <a:endParaRPr lang="fr-FR" dirty="0"/>
          </a:p>
        </p:txBody>
      </p:sp>
      <p:sp>
        <p:nvSpPr>
          <p:cNvPr id="6" name="Espace réservé du numéro de diapositive 5"/>
          <p:cNvSpPr>
            <a:spLocks noGrp="1"/>
          </p:cNvSpPr>
          <p:nvPr>
            <p:ph type="sldNum" sz="quarter" idx="12"/>
          </p:nvPr>
        </p:nvSpPr>
        <p:spPr/>
        <p:txBody>
          <a:bodyPr/>
          <a:lstStyle>
            <a:extLst/>
          </a:lstStyle>
          <a:p>
            <a:fld id="{5D0C37D7-A0A5-4804-AC18-A5C28858C11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0AE7E14-20C4-41CC-B503-7DD94866A01F}" type="datetime1">
              <a:rPr lang="fr-FR" smtClean="0"/>
              <a:pPr/>
              <a:t>26/11/2015</a:t>
            </a:fld>
            <a:endParaRPr lang="fr-FR"/>
          </a:p>
        </p:txBody>
      </p:sp>
      <p:sp>
        <p:nvSpPr>
          <p:cNvPr id="5" name="Espace réservé du pied de page 4"/>
          <p:cNvSpPr>
            <a:spLocks noGrp="1"/>
          </p:cNvSpPr>
          <p:nvPr>
            <p:ph type="ftr" sz="quarter" idx="11"/>
          </p:nvPr>
        </p:nvSpPr>
        <p:spPr/>
        <p:txBody>
          <a:bodyPr/>
          <a:lstStyle>
            <a:extLst/>
          </a:lstStyle>
          <a:p>
            <a:r>
              <a:rPr lang="fr-FR" dirty="0" smtClean="0"/>
              <a:t>Copyright AJEFO 2015</a:t>
            </a:r>
            <a:endParaRPr lang="fr-FR" dirty="0"/>
          </a:p>
        </p:txBody>
      </p:sp>
      <p:sp>
        <p:nvSpPr>
          <p:cNvPr id="6" name="Espace réservé du numéro de diapositive 5"/>
          <p:cNvSpPr>
            <a:spLocks noGrp="1"/>
          </p:cNvSpPr>
          <p:nvPr>
            <p:ph type="sldNum" sz="quarter" idx="12"/>
          </p:nvPr>
        </p:nvSpPr>
        <p:spPr/>
        <p:txBody>
          <a:bodyPr/>
          <a:lstStyle>
            <a:extLst/>
          </a:lstStyle>
          <a:p>
            <a:fld id="{5D0C37D7-A0A5-4804-AC18-A5C28858C11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38C5279E-D04C-46CB-AD59-333086625BF2}" type="datetime1">
              <a:rPr lang="fr-FR" smtClean="0"/>
              <a:pPr/>
              <a:t>26/11/2015</a:t>
            </a:fld>
            <a:endParaRPr lang="fr-FR"/>
          </a:p>
        </p:txBody>
      </p:sp>
      <p:sp>
        <p:nvSpPr>
          <p:cNvPr id="5" name="Espace réservé du pied de page 4"/>
          <p:cNvSpPr>
            <a:spLocks noGrp="1"/>
          </p:cNvSpPr>
          <p:nvPr>
            <p:ph type="ftr" sz="quarter" idx="11"/>
          </p:nvPr>
        </p:nvSpPr>
        <p:spPr/>
        <p:txBody>
          <a:bodyPr/>
          <a:lstStyle>
            <a:extLst/>
          </a:lstStyle>
          <a:p>
            <a:r>
              <a:rPr lang="fr-FR" dirty="0" smtClean="0"/>
              <a:t>Copyright AJEFO 2015</a:t>
            </a:r>
            <a:endParaRPr lang="fr-FR" dirty="0"/>
          </a:p>
        </p:txBody>
      </p:sp>
      <p:sp>
        <p:nvSpPr>
          <p:cNvPr id="6" name="Espace réservé du numéro de diapositive 5"/>
          <p:cNvSpPr>
            <a:spLocks noGrp="1"/>
          </p:cNvSpPr>
          <p:nvPr>
            <p:ph type="sldNum" sz="quarter" idx="12"/>
          </p:nvPr>
        </p:nvSpPr>
        <p:spPr/>
        <p:txBody>
          <a:bodyPr/>
          <a:lstStyle>
            <a:extLst/>
          </a:lstStyle>
          <a:p>
            <a:fld id="{5D0C37D7-A0A5-4804-AC18-A5C28858C11B}" type="slidenum">
              <a:rPr lang="fr-FR" smtClean="0"/>
              <a:pPr/>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6C1C491-D959-480D-9C03-18406B662C58}" type="datetime1">
              <a:rPr lang="fr-FR" smtClean="0"/>
              <a:pPr/>
              <a:t>26/11/2015</a:t>
            </a:fld>
            <a:endParaRPr lang="fr-FR"/>
          </a:p>
        </p:txBody>
      </p:sp>
      <p:sp>
        <p:nvSpPr>
          <p:cNvPr id="6" name="Espace réservé du pied de page 5"/>
          <p:cNvSpPr>
            <a:spLocks noGrp="1"/>
          </p:cNvSpPr>
          <p:nvPr>
            <p:ph type="ftr" sz="quarter" idx="11"/>
          </p:nvPr>
        </p:nvSpPr>
        <p:spPr/>
        <p:txBody>
          <a:bodyPr/>
          <a:lstStyle>
            <a:extLst/>
          </a:lstStyle>
          <a:p>
            <a:r>
              <a:rPr lang="fr-FR" dirty="0" smtClean="0"/>
              <a:t>Copyright AJEFO 2015</a:t>
            </a:r>
            <a:endParaRPr lang="fr-FR" dirty="0"/>
          </a:p>
        </p:txBody>
      </p:sp>
      <p:sp>
        <p:nvSpPr>
          <p:cNvPr id="7" name="Espace réservé du numéro de diapositive 6"/>
          <p:cNvSpPr>
            <a:spLocks noGrp="1"/>
          </p:cNvSpPr>
          <p:nvPr>
            <p:ph type="sldNum" sz="quarter" idx="12"/>
          </p:nvPr>
        </p:nvSpPr>
        <p:spPr/>
        <p:txBody>
          <a:bodyPr/>
          <a:lstStyle>
            <a:extLst/>
          </a:lstStyle>
          <a:p>
            <a:fld id="{5D0C37D7-A0A5-4804-AC18-A5C28858C11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DACD87AA-01F4-4E5F-B39C-1B74EB68B5A3}" type="datetime1">
              <a:rPr lang="fr-FR" smtClean="0"/>
              <a:pPr/>
              <a:t>26/11/2015</a:t>
            </a:fld>
            <a:endParaRPr lang="fr-FR"/>
          </a:p>
        </p:txBody>
      </p:sp>
      <p:sp>
        <p:nvSpPr>
          <p:cNvPr id="8" name="Espace réservé du pied de page 7"/>
          <p:cNvSpPr>
            <a:spLocks noGrp="1"/>
          </p:cNvSpPr>
          <p:nvPr>
            <p:ph type="ftr" sz="quarter" idx="11"/>
          </p:nvPr>
        </p:nvSpPr>
        <p:spPr/>
        <p:txBody>
          <a:bodyPr/>
          <a:lstStyle>
            <a:extLst/>
          </a:lstStyle>
          <a:p>
            <a:r>
              <a:rPr lang="fr-FR" dirty="0" smtClean="0"/>
              <a:t>Copyright AJEFO 2015</a:t>
            </a:r>
            <a:endParaRPr lang="fr-FR" dirty="0"/>
          </a:p>
        </p:txBody>
      </p:sp>
      <p:sp>
        <p:nvSpPr>
          <p:cNvPr id="9" name="Espace réservé du numéro de diapositive 8"/>
          <p:cNvSpPr>
            <a:spLocks noGrp="1"/>
          </p:cNvSpPr>
          <p:nvPr>
            <p:ph type="sldNum" sz="quarter" idx="12"/>
          </p:nvPr>
        </p:nvSpPr>
        <p:spPr/>
        <p:txBody>
          <a:bodyPr/>
          <a:lstStyle>
            <a:extLst/>
          </a:lstStyle>
          <a:p>
            <a:fld id="{5D0C37D7-A0A5-4804-AC18-A5C28858C11B}" type="slidenum">
              <a:rPr lang="fr-FR" smtClean="0"/>
              <a:pPr/>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7F6E0A46-077C-4B84-9669-C00B0A409AF3}" type="datetime1">
              <a:rPr lang="fr-FR" smtClean="0"/>
              <a:pPr/>
              <a:t>26/11/2015</a:t>
            </a:fld>
            <a:endParaRPr lang="fr-FR"/>
          </a:p>
        </p:txBody>
      </p:sp>
      <p:sp>
        <p:nvSpPr>
          <p:cNvPr id="4" name="Espace réservé du pied de page 3"/>
          <p:cNvSpPr>
            <a:spLocks noGrp="1"/>
          </p:cNvSpPr>
          <p:nvPr>
            <p:ph type="ftr" sz="quarter" idx="11"/>
          </p:nvPr>
        </p:nvSpPr>
        <p:spPr/>
        <p:txBody>
          <a:bodyPr/>
          <a:lstStyle>
            <a:extLst/>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extLst/>
          </a:lstStyle>
          <a:p>
            <a:fld id="{5D0C37D7-A0A5-4804-AC18-A5C28858C11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CCC00D21-9D71-480E-BAC4-2E2A659AE864}" type="datetime1">
              <a:rPr lang="fr-FR" smtClean="0"/>
              <a:pPr/>
              <a:t>26/11/2015</a:t>
            </a:fld>
            <a:endParaRPr lang="fr-FR"/>
          </a:p>
        </p:txBody>
      </p:sp>
      <p:sp>
        <p:nvSpPr>
          <p:cNvPr id="3" name="Espace réservé du pied de page 2"/>
          <p:cNvSpPr>
            <a:spLocks noGrp="1"/>
          </p:cNvSpPr>
          <p:nvPr>
            <p:ph type="ftr" sz="quarter" idx="11"/>
          </p:nvPr>
        </p:nvSpPr>
        <p:spPr/>
        <p:txBody>
          <a:bodyPr/>
          <a:lstStyle>
            <a:extLst/>
          </a:lstStyle>
          <a:p>
            <a:r>
              <a:rPr lang="fr-FR" dirty="0" smtClean="0"/>
              <a:t>Copyright AJEFO 2015</a:t>
            </a:r>
            <a:endParaRPr lang="fr-FR" dirty="0"/>
          </a:p>
        </p:txBody>
      </p:sp>
      <p:sp>
        <p:nvSpPr>
          <p:cNvPr id="4" name="Espace réservé du numéro de diapositive 3"/>
          <p:cNvSpPr>
            <a:spLocks noGrp="1"/>
          </p:cNvSpPr>
          <p:nvPr>
            <p:ph type="sldNum" sz="quarter" idx="12"/>
          </p:nvPr>
        </p:nvSpPr>
        <p:spPr/>
        <p:txBody>
          <a:bodyPr/>
          <a:lstStyle>
            <a:extLst/>
          </a:lstStyle>
          <a:p>
            <a:fld id="{5D0C37D7-A0A5-4804-AC18-A5C28858C11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1932259C-D9E0-438B-B8D3-DE8AA5B2F530}" type="datetime1">
              <a:rPr lang="fr-FR" smtClean="0"/>
              <a:pPr/>
              <a:t>26/11/2015</a:t>
            </a:fld>
            <a:endParaRPr lang="fr-FR"/>
          </a:p>
        </p:txBody>
      </p:sp>
      <p:sp>
        <p:nvSpPr>
          <p:cNvPr id="6" name="Espace réservé du pied de page 5"/>
          <p:cNvSpPr>
            <a:spLocks noGrp="1"/>
          </p:cNvSpPr>
          <p:nvPr>
            <p:ph type="ftr" sz="quarter" idx="11"/>
          </p:nvPr>
        </p:nvSpPr>
        <p:spPr/>
        <p:txBody>
          <a:bodyPr/>
          <a:lstStyle>
            <a:extLst/>
          </a:lstStyle>
          <a:p>
            <a:r>
              <a:rPr lang="fr-FR" dirty="0" smtClean="0"/>
              <a:t>Copyright AJEFO 2015</a:t>
            </a:r>
            <a:endParaRPr lang="fr-FR" dirty="0"/>
          </a:p>
        </p:txBody>
      </p:sp>
      <p:sp>
        <p:nvSpPr>
          <p:cNvPr id="7" name="Espace réservé du numéro de diapositive 6"/>
          <p:cNvSpPr>
            <a:spLocks noGrp="1"/>
          </p:cNvSpPr>
          <p:nvPr>
            <p:ph type="sldNum" sz="quarter" idx="12"/>
          </p:nvPr>
        </p:nvSpPr>
        <p:spPr/>
        <p:txBody>
          <a:bodyPr/>
          <a:lstStyle>
            <a:extLst/>
          </a:lstStyle>
          <a:p>
            <a:fld id="{5D0C37D7-A0A5-4804-AC18-A5C28858C11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0527D987-C450-46FB-843D-4980940F3515}" type="datetime1">
              <a:rPr lang="fr-FR" smtClean="0"/>
              <a:pPr/>
              <a:t>26/11/2015</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r>
              <a:rPr lang="fr-FR" dirty="0" smtClean="0"/>
              <a:t>Copyright AJEFO 2015</a:t>
            </a:r>
            <a:endParaRPr lang="fr-FR" dirty="0"/>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5D0C37D7-A0A5-4804-AC18-A5C28858C11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shade val="100000"/>
                <a:satMod val="150000"/>
              </a:schemeClr>
            </a:gs>
            <a:gs pos="65000">
              <a:schemeClr val="bg1">
                <a:shade val="90000"/>
                <a:satMod val="375000"/>
              </a:schemeClr>
            </a:gs>
            <a:gs pos="100000">
              <a:schemeClr val="bg2">
                <a:tint val="88000"/>
                <a:satMod val="400000"/>
              </a:schemeClr>
            </a:gs>
          </a:gsLst>
          <a:lin ang="540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97ACF66-E338-4870-86F3-1CC705650A07}" type="datetime1">
              <a:rPr lang="fr-FR" smtClean="0"/>
              <a:pPr/>
              <a:t>26/11/2015</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fr-FR" dirty="0" smtClean="0"/>
              <a:t>Copyright AJEFO 2015</a:t>
            </a:r>
            <a:endParaRPr lang="fr-FR" dirty="0"/>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D0C37D7-A0A5-4804-AC18-A5C28858C11B}"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google.ca/url?sa=i&amp;rct=j&amp;q=&amp;esrc=s&amp;frm=1&amp;source=images&amp;cd=&amp;cad=rja&amp;docid=6n6q4I98CDXG1M&amp;tbnid=IkdrORLO6dazZM:&amp;ved=0CAUQjRw&amp;url=http://brigand.ca/le-colorado-et-letat-de-washington-legalisent-le-cannabis/&amp;ei=AH5uUtiUCtKuyAHy54D4CQ&amp;bvm=bv.55123115,d.aWc&amp;psig=AFQjCNE5XE4bUQPMgGC3Rt69Eq46OCphfw&amp;ust=1383059320507872"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 Id="rId5" Type="http://schemas.openxmlformats.org/officeDocument/2006/relationships/image" Target="../media/image15.jpeg"/><Relationship Id="rId4" Type="http://schemas.openxmlformats.org/officeDocument/2006/relationships/image" Target="../media/image14.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CA" sz="4500" smtClean="0"/>
              <a:t>garanties </a:t>
            </a:r>
            <a:r>
              <a:rPr lang="fr-CA" sz="4500" dirty="0" smtClean="0"/>
              <a:t>juridiques </a:t>
            </a:r>
            <a:br>
              <a:rPr lang="fr-CA" sz="4500" dirty="0" smtClean="0"/>
            </a:br>
            <a:r>
              <a:rPr lang="fr-CA" sz="4500" dirty="0" smtClean="0"/>
              <a:t>PARTIE I</a:t>
            </a:r>
            <a:endParaRPr lang="fr-FR" sz="4500" dirty="0"/>
          </a:p>
        </p:txBody>
      </p:sp>
      <p:sp>
        <p:nvSpPr>
          <p:cNvPr id="3" name="Sous-titre 2"/>
          <p:cNvSpPr>
            <a:spLocks noGrp="1"/>
          </p:cNvSpPr>
          <p:nvPr>
            <p:ph type="subTitle" idx="1"/>
          </p:nvPr>
        </p:nvSpPr>
        <p:spPr/>
        <p:txBody>
          <a:bodyPr/>
          <a:lstStyle/>
          <a:p>
            <a:pPr algn="ctr"/>
            <a:r>
              <a:rPr lang="fr-CA" dirty="0" smtClean="0"/>
              <a:t>Histoire - Utilité - Pratique</a:t>
            </a:r>
            <a:endParaRPr lang="fr-FR"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993835"/>
            <a:ext cx="3216309" cy="2377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BEBA8EAE-BF5A-486C-A8C5-ECC9F3942E4B}">
                <a14:imgProps xmlns:a14="http://schemas.microsoft.com/office/drawing/2010/main">
                  <a14:imgLayer r:embed="rId5">
                    <a14:imgEffect>
                      <a14:colorTemperature colorTemp="53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5076056" y="991146"/>
            <a:ext cx="2947031" cy="2377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785794"/>
            <a:ext cx="7772400" cy="5357850"/>
          </a:xfrm>
        </p:spPr>
        <p:txBody>
          <a:bodyPr>
            <a:normAutofit fontScale="92500"/>
          </a:bodyPr>
          <a:lstStyle/>
          <a:p>
            <a:r>
              <a:rPr lang="fr-FR" sz="4000" b="1" dirty="0" smtClean="0"/>
              <a:t>NON. </a:t>
            </a:r>
          </a:p>
          <a:p>
            <a:pPr marL="68580" indent="0">
              <a:buNone/>
            </a:pPr>
            <a:endParaRPr lang="fr-FR" sz="4000" b="1" dirty="0" smtClean="0"/>
          </a:p>
          <a:p>
            <a:r>
              <a:rPr lang="fr-FR" sz="4000" b="1" dirty="0" smtClean="0"/>
              <a:t>Article 10a) de la </a:t>
            </a:r>
            <a:r>
              <a:rPr lang="fr-FR" sz="4000" b="1" i="1" dirty="0" smtClean="0"/>
              <a:t>Charte canadienne des droits et libertés</a:t>
            </a:r>
            <a:r>
              <a:rPr lang="fr-FR" sz="4000" b="1" dirty="0" smtClean="0"/>
              <a:t> :</a:t>
            </a:r>
          </a:p>
          <a:p>
            <a:pPr marL="68580" indent="0">
              <a:buNone/>
            </a:pPr>
            <a:r>
              <a:rPr lang="fr-FR" sz="4000" b="1" dirty="0" smtClean="0"/>
              <a:t> </a:t>
            </a:r>
          </a:p>
          <a:p>
            <a:pPr lvl="1"/>
            <a:r>
              <a:rPr lang="fr-FR" sz="3600" b="1" dirty="0" smtClean="0"/>
              <a:t>Chacun a le droit, en cas d'arrestation ou de détention d'être informé dans les plus brefs délais des motifs de son arrestation ou de sa détention.</a:t>
            </a:r>
            <a:endParaRPr lang="fr-FR" sz="3600" dirty="0" smtClean="0"/>
          </a:p>
          <a:p>
            <a:endParaRPr lang="fr-FR" dirty="0"/>
          </a:p>
        </p:txBody>
      </p:sp>
      <p:sp>
        <p:nvSpPr>
          <p:cNvPr id="4" name="Espace réservé du pied de page 3"/>
          <p:cNvSpPr>
            <a:spLocks noGrp="1"/>
          </p:cNvSpPr>
          <p:nvPr>
            <p:ph type="ftr" sz="quarter" idx="11"/>
          </p:nvPr>
        </p:nvSpPr>
        <p:spPr>
          <a:xfrm>
            <a:off x="914400" y="6416675"/>
            <a:ext cx="7546032"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LES GARANTIES JURIDIQUES : </a:t>
            </a:r>
            <a:br>
              <a:rPr lang="fr-CA" dirty="0" smtClean="0"/>
            </a:br>
            <a:r>
              <a:rPr lang="fr-CA" dirty="0" smtClean="0"/>
              <a:t>À QUOI ÇA SERT ?</a:t>
            </a:r>
            <a:endParaRPr lang="fr-FR" dirty="0"/>
          </a:p>
        </p:txBody>
      </p:sp>
      <p:sp>
        <p:nvSpPr>
          <p:cNvPr id="3" name="Espace réservé du contenu 2"/>
          <p:cNvSpPr>
            <a:spLocks noGrp="1"/>
          </p:cNvSpPr>
          <p:nvPr>
            <p:ph idx="1"/>
          </p:nvPr>
        </p:nvSpPr>
        <p:spPr>
          <a:xfrm>
            <a:off x="3500430" y="1785926"/>
            <a:ext cx="5186370" cy="4569634"/>
          </a:xfrm>
          <a:solidFill>
            <a:schemeClr val="bg2"/>
          </a:solidFill>
        </p:spPr>
        <p:txBody>
          <a:bodyPr>
            <a:normAutofit fontScale="85000" lnSpcReduction="20000"/>
          </a:bodyPr>
          <a:lstStyle/>
          <a:p>
            <a:pPr lvl="0" algn="ctr">
              <a:buNone/>
            </a:pPr>
            <a:r>
              <a:rPr lang="fr-FR" b="1" dirty="0" smtClean="0"/>
              <a:t>	Au poste de police, le policier dit à Caroline qu’elle a droit à l’assistance d’un avocat. Il la dirige vers un pupitre sur lequel repose un téléphone. </a:t>
            </a:r>
          </a:p>
          <a:p>
            <a:pPr lvl="0" algn="ctr">
              <a:buNone/>
            </a:pPr>
            <a:r>
              <a:rPr lang="fr-FR" b="1" dirty="0" smtClean="0"/>
              <a:t>	Il reste debout à côté d’elle et lui dit qu’elle peut téléphoner à un avocat. Malheureusement, Caroline ne connait pas d’avocat et doit renoncer à son droit</a:t>
            </a:r>
            <a:r>
              <a:rPr lang="fr-CA" b="1" dirty="0" smtClean="0"/>
              <a:t>. </a:t>
            </a:r>
          </a:p>
          <a:p>
            <a:pPr lvl="0">
              <a:buNone/>
            </a:pPr>
            <a:endParaRPr lang="fr-FR" dirty="0" smtClean="0"/>
          </a:p>
          <a:p>
            <a:pPr algn="ctr">
              <a:buNone/>
            </a:pPr>
            <a:r>
              <a:rPr lang="fr-CA" b="1" dirty="0" smtClean="0"/>
              <a:t>Est-ce réaliste ?  </a:t>
            </a:r>
          </a:p>
          <a:p>
            <a:pPr algn="ctr">
              <a:buNone/>
            </a:pPr>
            <a:r>
              <a:rPr lang="fr-CA" b="1" dirty="0" smtClean="0"/>
              <a:t>Est-ce qu’un policier agirait ainsi ?</a:t>
            </a:r>
            <a:endParaRPr lang="fr-FR" dirty="0" smtClean="0"/>
          </a:p>
          <a:p>
            <a:endParaRPr lang="fr-FR" dirty="0"/>
          </a:p>
        </p:txBody>
      </p:sp>
      <p:sp>
        <p:nvSpPr>
          <p:cNvPr id="4" name="Espace réservé du pied de page 3"/>
          <p:cNvSpPr>
            <a:spLocks noGrp="1"/>
          </p:cNvSpPr>
          <p:nvPr>
            <p:ph type="ftr" sz="quarter" idx="11"/>
          </p:nvPr>
        </p:nvSpPr>
        <p:spPr>
          <a:xfrm>
            <a:off x="914400" y="6416675"/>
            <a:ext cx="7618040"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11</a:t>
            </a:fld>
            <a:endParaRPr lang="fr-FR"/>
          </a:p>
        </p:txBody>
      </p:sp>
      <p:sp>
        <p:nvSpPr>
          <p:cNvPr id="6" name="ZoneTexte 5"/>
          <p:cNvSpPr txBox="1"/>
          <p:nvPr/>
        </p:nvSpPr>
        <p:spPr>
          <a:xfrm rot="21026777">
            <a:off x="382016" y="1341858"/>
            <a:ext cx="1571636" cy="430887"/>
          </a:xfrm>
          <a:prstGeom prst="rect">
            <a:avLst/>
          </a:prstGeom>
          <a:noFill/>
        </p:spPr>
        <p:txBody>
          <a:bodyPr wrap="square" rtlCol="0">
            <a:spAutoFit/>
          </a:bodyPr>
          <a:lstStyle/>
          <a:p>
            <a:r>
              <a:rPr lang="fr-CA" sz="2200" dirty="0" smtClean="0">
                <a:latin typeface="Arial Black" pitchFamily="34" charset="0"/>
              </a:rPr>
              <a:t>SCÈNE 4</a:t>
            </a:r>
            <a:endParaRPr lang="fr-FR" sz="2200" dirty="0">
              <a:latin typeface="Arial Black"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631" y="2060848"/>
            <a:ext cx="2605817" cy="1730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2386" y="4221088"/>
            <a:ext cx="2920308" cy="1960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28662" y="1000108"/>
            <a:ext cx="7772400" cy="4572000"/>
          </a:xfrm>
        </p:spPr>
        <p:txBody>
          <a:bodyPr>
            <a:normAutofit fontScale="92500" lnSpcReduction="20000"/>
          </a:bodyPr>
          <a:lstStyle/>
          <a:p>
            <a:r>
              <a:rPr lang="fr-FR" sz="4000" b="1" dirty="0" smtClean="0"/>
              <a:t>NON.</a:t>
            </a:r>
          </a:p>
          <a:p>
            <a:pPr marL="68580" indent="0">
              <a:buNone/>
            </a:pPr>
            <a:endParaRPr lang="fr-FR" sz="4000" b="1" dirty="0" smtClean="0"/>
          </a:p>
          <a:p>
            <a:r>
              <a:rPr lang="fr-FR" sz="4000" b="1" dirty="0" smtClean="0"/>
              <a:t>Article 10b) de la </a:t>
            </a:r>
            <a:r>
              <a:rPr lang="fr-FR" sz="4000" b="1" i="1" dirty="0" smtClean="0"/>
              <a:t>Charte canadienne des droits et libertés</a:t>
            </a:r>
            <a:r>
              <a:rPr lang="fr-FR" sz="4000" b="1" dirty="0" smtClean="0"/>
              <a:t> : </a:t>
            </a:r>
          </a:p>
          <a:p>
            <a:pPr marL="68580" indent="0">
              <a:buNone/>
            </a:pPr>
            <a:endParaRPr lang="fr-FR" sz="4000" b="1" dirty="0" smtClean="0"/>
          </a:p>
          <a:p>
            <a:pPr lvl="1"/>
            <a:r>
              <a:rPr lang="fr-FR" sz="3600" b="1" dirty="0" smtClean="0"/>
              <a:t>Chacun a le droit, en cas d'arrestation ou de détention d'avoir recours sans délai à l'assistance d'un avocat et d'être informé de ce droit.</a:t>
            </a:r>
            <a:endParaRPr lang="fr-FR" sz="3600" dirty="0" smtClean="0"/>
          </a:p>
          <a:p>
            <a:endParaRPr lang="fr-FR" dirty="0"/>
          </a:p>
        </p:txBody>
      </p:sp>
      <p:sp>
        <p:nvSpPr>
          <p:cNvPr id="4" name="Espace réservé du pied de page 3"/>
          <p:cNvSpPr>
            <a:spLocks noGrp="1"/>
          </p:cNvSpPr>
          <p:nvPr>
            <p:ph type="ftr" sz="quarter" idx="11"/>
          </p:nvPr>
        </p:nvSpPr>
        <p:spPr>
          <a:xfrm>
            <a:off x="914400" y="6416675"/>
            <a:ext cx="7474024"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LES GARANTIES JURIDIQUES : </a:t>
            </a:r>
            <a:br>
              <a:rPr lang="fr-CA" dirty="0" smtClean="0"/>
            </a:br>
            <a:r>
              <a:rPr lang="fr-CA" dirty="0" smtClean="0"/>
              <a:t>À QUOI ÇA SERT ?</a:t>
            </a:r>
            <a:endParaRPr lang="fr-FR" dirty="0"/>
          </a:p>
        </p:txBody>
      </p:sp>
      <p:sp>
        <p:nvSpPr>
          <p:cNvPr id="3" name="Espace réservé du contenu 2"/>
          <p:cNvSpPr>
            <a:spLocks noGrp="1"/>
          </p:cNvSpPr>
          <p:nvPr>
            <p:ph idx="1"/>
          </p:nvPr>
        </p:nvSpPr>
        <p:spPr>
          <a:xfrm>
            <a:off x="370530" y="1988840"/>
            <a:ext cx="4229104" cy="4572000"/>
          </a:xfrm>
          <a:solidFill>
            <a:schemeClr val="bg2"/>
          </a:solidFill>
        </p:spPr>
        <p:txBody>
          <a:bodyPr/>
          <a:lstStyle/>
          <a:p>
            <a:pPr lvl="0" algn="ctr">
              <a:buNone/>
            </a:pPr>
            <a:r>
              <a:rPr lang="fr-CA" b="1" dirty="0" smtClean="0"/>
              <a:t>Caroline est remise en liberté en attendant son procès. </a:t>
            </a:r>
          </a:p>
          <a:p>
            <a:pPr lvl="0" algn="ctr">
              <a:buNone/>
            </a:pPr>
            <a:r>
              <a:rPr lang="fr-CA" b="1" dirty="0" smtClean="0"/>
              <a:t>Le procès de Caroline débute trois ans après son arrestation. </a:t>
            </a:r>
            <a:endParaRPr lang="fr-FR" dirty="0" smtClean="0"/>
          </a:p>
          <a:p>
            <a:pPr algn="ctr">
              <a:buNone/>
            </a:pPr>
            <a:r>
              <a:rPr lang="fr-CA" b="1" dirty="0" smtClean="0"/>
              <a:t>Qu’est-ce qui ne va pas dans ce scénario ?</a:t>
            </a:r>
            <a:endParaRPr lang="fr-FR" dirty="0" smtClean="0"/>
          </a:p>
          <a:p>
            <a:endParaRPr lang="fr-FR" dirty="0"/>
          </a:p>
        </p:txBody>
      </p:sp>
      <p:sp>
        <p:nvSpPr>
          <p:cNvPr id="4" name="Espace réservé du pied de page 3"/>
          <p:cNvSpPr>
            <a:spLocks noGrp="1"/>
          </p:cNvSpPr>
          <p:nvPr>
            <p:ph type="ftr" sz="quarter" idx="11"/>
          </p:nvPr>
        </p:nvSpPr>
        <p:spPr>
          <a:xfrm>
            <a:off x="914400" y="6416675"/>
            <a:ext cx="7474024"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13</a:t>
            </a:fld>
            <a:endParaRPr lang="fr-FR"/>
          </a:p>
        </p:txBody>
      </p:sp>
      <p:sp>
        <p:nvSpPr>
          <p:cNvPr id="6" name="ZoneTexte 5"/>
          <p:cNvSpPr txBox="1"/>
          <p:nvPr/>
        </p:nvSpPr>
        <p:spPr>
          <a:xfrm rot="21026777">
            <a:off x="382016" y="1341858"/>
            <a:ext cx="1571636" cy="430887"/>
          </a:xfrm>
          <a:prstGeom prst="rect">
            <a:avLst/>
          </a:prstGeom>
          <a:noFill/>
        </p:spPr>
        <p:txBody>
          <a:bodyPr wrap="square" rtlCol="0">
            <a:spAutoFit/>
          </a:bodyPr>
          <a:lstStyle/>
          <a:p>
            <a:r>
              <a:rPr lang="fr-CA" sz="2200" dirty="0" smtClean="0">
                <a:latin typeface="Arial Black" pitchFamily="34" charset="0"/>
              </a:rPr>
              <a:t>SCÈNE 5</a:t>
            </a:r>
            <a:endParaRPr lang="fr-FR" sz="2200" dirty="0">
              <a:latin typeface="Arial Black"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2006" y="2420888"/>
            <a:ext cx="4370363" cy="2913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4000" b="1" dirty="0" smtClean="0"/>
              <a:t>Article 11b) de la </a:t>
            </a:r>
            <a:r>
              <a:rPr lang="fr-FR" sz="4000" b="1" i="1" dirty="0" smtClean="0"/>
              <a:t>Charte canadienne des droits et libertés</a:t>
            </a:r>
            <a:r>
              <a:rPr lang="fr-FR" sz="4000" b="1" dirty="0" smtClean="0"/>
              <a:t> : </a:t>
            </a:r>
          </a:p>
          <a:p>
            <a:pPr marL="68580" indent="0">
              <a:buNone/>
            </a:pPr>
            <a:endParaRPr lang="fr-FR" sz="4000" b="1" dirty="0" smtClean="0"/>
          </a:p>
          <a:p>
            <a:pPr lvl="1"/>
            <a:r>
              <a:rPr lang="fr-FR" sz="3600" b="1" dirty="0" smtClean="0"/>
              <a:t>Tout inculpé a le droit d'être jugé dans un délai raisonnable.</a:t>
            </a:r>
            <a:endParaRPr lang="fr-FR" sz="3600" dirty="0" smtClean="0"/>
          </a:p>
          <a:p>
            <a:endParaRPr lang="fr-FR" dirty="0"/>
          </a:p>
        </p:txBody>
      </p:sp>
      <p:sp>
        <p:nvSpPr>
          <p:cNvPr id="4" name="Espace réservé du pied de page 3"/>
          <p:cNvSpPr>
            <a:spLocks noGrp="1"/>
          </p:cNvSpPr>
          <p:nvPr>
            <p:ph type="ftr" sz="quarter" idx="11"/>
          </p:nvPr>
        </p:nvSpPr>
        <p:spPr>
          <a:xfrm>
            <a:off x="914400" y="6416675"/>
            <a:ext cx="7546032"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LES GARANTIES JURIDIQUES : </a:t>
            </a:r>
            <a:br>
              <a:rPr lang="fr-CA" dirty="0" smtClean="0"/>
            </a:br>
            <a:r>
              <a:rPr lang="fr-CA" dirty="0" smtClean="0"/>
              <a:t>À QUOI ÇA SERT ?</a:t>
            </a:r>
            <a:endParaRPr lang="fr-FR" dirty="0"/>
          </a:p>
        </p:txBody>
      </p:sp>
      <p:sp>
        <p:nvSpPr>
          <p:cNvPr id="3" name="Espace réservé du contenu 2"/>
          <p:cNvSpPr>
            <a:spLocks noGrp="1"/>
          </p:cNvSpPr>
          <p:nvPr>
            <p:ph idx="1"/>
          </p:nvPr>
        </p:nvSpPr>
        <p:spPr>
          <a:xfrm>
            <a:off x="467544" y="1928802"/>
            <a:ext cx="4690222" cy="4572000"/>
          </a:xfrm>
          <a:solidFill>
            <a:schemeClr val="bg2"/>
          </a:solidFill>
        </p:spPr>
        <p:txBody>
          <a:bodyPr>
            <a:normAutofit fontScale="92500"/>
          </a:bodyPr>
          <a:lstStyle/>
          <a:p>
            <a:pPr lvl="0" algn="ctr">
              <a:buNone/>
            </a:pPr>
            <a:r>
              <a:rPr lang="fr-CA" b="1" dirty="0" smtClean="0"/>
              <a:t>Au procès, le juge insiste pour que Caroline témoigne afin d’expliquer pourquoi elle était en possession d’une arme à feu illégale.</a:t>
            </a:r>
            <a:endParaRPr lang="fr-FR" dirty="0" smtClean="0"/>
          </a:p>
          <a:p>
            <a:pPr algn="ctr">
              <a:buNone/>
            </a:pPr>
            <a:r>
              <a:rPr lang="fr-CA" b="1" dirty="0" smtClean="0"/>
              <a:t> </a:t>
            </a:r>
            <a:endParaRPr lang="fr-FR" dirty="0" smtClean="0"/>
          </a:p>
          <a:p>
            <a:pPr algn="ctr">
              <a:buNone/>
            </a:pPr>
            <a:r>
              <a:rPr lang="fr-CA" b="1" dirty="0" smtClean="0"/>
              <a:t>Caroline est-elle obligée de suivre les consignes du juge ?</a:t>
            </a:r>
            <a:endParaRPr lang="fr-FR" dirty="0" smtClean="0"/>
          </a:p>
          <a:p>
            <a:endParaRPr lang="fr-FR" dirty="0"/>
          </a:p>
        </p:txBody>
      </p:sp>
      <p:sp>
        <p:nvSpPr>
          <p:cNvPr id="4" name="Espace réservé du pied de page 3"/>
          <p:cNvSpPr>
            <a:spLocks noGrp="1"/>
          </p:cNvSpPr>
          <p:nvPr>
            <p:ph type="ftr" sz="quarter" idx="11"/>
          </p:nvPr>
        </p:nvSpPr>
        <p:spPr>
          <a:xfrm>
            <a:off x="914400" y="6416675"/>
            <a:ext cx="7618040"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15</a:t>
            </a:fld>
            <a:endParaRPr lang="fr-FR"/>
          </a:p>
        </p:txBody>
      </p:sp>
      <p:sp>
        <p:nvSpPr>
          <p:cNvPr id="6" name="ZoneTexte 5"/>
          <p:cNvSpPr txBox="1"/>
          <p:nvPr/>
        </p:nvSpPr>
        <p:spPr>
          <a:xfrm rot="21026777">
            <a:off x="382016" y="1341858"/>
            <a:ext cx="1571636" cy="430887"/>
          </a:xfrm>
          <a:prstGeom prst="rect">
            <a:avLst/>
          </a:prstGeom>
          <a:noFill/>
        </p:spPr>
        <p:txBody>
          <a:bodyPr wrap="square" rtlCol="0">
            <a:spAutoFit/>
          </a:bodyPr>
          <a:lstStyle/>
          <a:p>
            <a:r>
              <a:rPr lang="fr-CA" sz="2200" dirty="0" smtClean="0">
                <a:latin typeface="Arial Black" pitchFamily="34" charset="0"/>
              </a:rPr>
              <a:t>SCÈNE 6</a:t>
            </a:r>
            <a:endParaRPr lang="fr-FR" sz="2200" dirty="0">
              <a:latin typeface="Arial Black"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2492896"/>
            <a:ext cx="3574518" cy="33717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57224" y="404664"/>
            <a:ext cx="7772400" cy="6048672"/>
          </a:xfrm>
        </p:spPr>
        <p:txBody>
          <a:bodyPr>
            <a:normAutofit fontScale="85000" lnSpcReduction="20000"/>
          </a:bodyPr>
          <a:lstStyle/>
          <a:p>
            <a:r>
              <a:rPr lang="fr-FR" sz="3800" b="1" dirty="0" smtClean="0"/>
              <a:t>NON. </a:t>
            </a:r>
          </a:p>
          <a:p>
            <a:endParaRPr lang="fr-FR" sz="3800" b="1" dirty="0" smtClean="0"/>
          </a:p>
          <a:p>
            <a:r>
              <a:rPr lang="fr-FR" sz="3800" b="1" dirty="0" smtClean="0"/>
              <a:t>Article 11c) de la </a:t>
            </a:r>
            <a:r>
              <a:rPr lang="fr-FR" sz="3800" b="1" i="1" dirty="0" smtClean="0"/>
              <a:t>Charte canadienne des droits et libertés</a:t>
            </a:r>
            <a:r>
              <a:rPr lang="fr-FR" sz="3800" b="1" dirty="0" smtClean="0"/>
              <a:t>  : </a:t>
            </a:r>
          </a:p>
          <a:p>
            <a:pPr lvl="1"/>
            <a:r>
              <a:rPr lang="fr-FR" sz="3400" b="1" dirty="0" smtClean="0"/>
              <a:t>Tout inculpé a le droit de </a:t>
            </a:r>
            <a:r>
              <a:rPr lang="fr-FR" sz="3400" b="1" dirty="0" smtClean="0">
                <a:effectLst>
                  <a:outerShdw blurRad="38100" dist="38100" dir="2700000" algn="tl">
                    <a:srgbClr val="000000">
                      <a:alpha val="43137"/>
                    </a:srgbClr>
                  </a:outerShdw>
                </a:effectLst>
              </a:rPr>
              <a:t>ne pas être contraint de témoigner contre lui-même </a:t>
            </a:r>
            <a:r>
              <a:rPr lang="fr-FR" sz="3400" b="1" dirty="0" smtClean="0"/>
              <a:t>dans toute poursuite intentée contre lui pour l'infraction qu'on lui reproche </a:t>
            </a:r>
          </a:p>
          <a:p>
            <a:pPr marL="454914" lvl="1" indent="0">
              <a:buNone/>
            </a:pPr>
            <a:r>
              <a:rPr lang="fr-FR" sz="3400" b="1" dirty="0" smtClean="0"/>
              <a:t>  </a:t>
            </a:r>
            <a:endParaRPr lang="fr-FR" sz="3400" dirty="0" smtClean="0"/>
          </a:p>
          <a:p>
            <a:r>
              <a:rPr lang="fr-FR" sz="3800" b="1" dirty="0" smtClean="0"/>
              <a:t>Article 11 d)  de la </a:t>
            </a:r>
            <a:r>
              <a:rPr lang="fr-FR" sz="3800" b="1" i="1" dirty="0" smtClean="0"/>
              <a:t>Charte canadienne des droits et libertés</a:t>
            </a:r>
            <a:r>
              <a:rPr lang="fr-FR" sz="3800" b="1" dirty="0" smtClean="0"/>
              <a:t>  : </a:t>
            </a:r>
          </a:p>
          <a:p>
            <a:pPr lvl="1"/>
            <a:r>
              <a:rPr lang="fr-FR" sz="3400" b="1" dirty="0" smtClean="0"/>
              <a:t>Tout inculpé a le droit d'être présumé innocent tant qu'il n'est pas déclaré coupable. </a:t>
            </a:r>
            <a:endParaRPr lang="fr-FR" sz="3400" dirty="0" smtClean="0"/>
          </a:p>
          <a:p>
            <a:endParaRPr lang="fr-FR" dirty="0"/>
          </a:p>
        </p:txBody>
      </p:sp>
      <p:sp>
        <p:nvSpPr>
          <p:cNvPr id="4" name="Espace réservé du pied de page 3"/>
          <p:cNvSpPr>
            <a:spLocks noGrp="1"/>
          </p:cNvSpPr>
          <p:nvPr>
            <p:ph type="ftr" sz="quarter" idx="11"/>
          </p:nvPr>
        </p:nvSpPr>
        <p:spPr>
          <a:xfrm>
            <a:off x="914400" y="6416675"/>
            <a:ext cx="7546032"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bg1">
                <a:shade val="100000"/>
                <a:satMod val="150000"/>
              </a:schemeClr>
            </a:gs>
            <a:gs pos="65000">
              <a:schemeClr val="bg1">
                <a:shade val="90000"/>
                <a:satMod val="375000"/>
              </a:schemeClr>
            </a:gs>
            <a:gs pos="100000">
              <a:schemeClr val="bg2">
                <a:tint val="88000"/>
                <a:satMod val="400000"/>
              </a:schemeClr>
            </a:gs>
          </a:gsLst>
          <a:lin ang="5400000" scaled="0"/>
        </a:gradFill>
        <a:effectLst/>
      </p:bgPr>
    </p:bg>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normAutofit/>
          </a:bodyPr>
          <a:lstStyle/>
          <a:p>
            <a:r>
              <a:rPr lang="fr-CA" sz="6000" dirty="0" smtClean="0"/>
              <a:t>L’HISTOIRE</a:t>
            </a:r>
            <a:endParaRPr lang="fr-FR" sz="6000" dirty="0"/>
          </a:p>
        </p:txBody>
      </p:sp>
      <p:sp>
        <p:nvSpPr>
          <p:cNvPr id="3" name="Espace réservé du pied de page 2"/>
          <p:cNvSpPr>
            <a:spLocks noGrp="1"/>
          </p:cNvSpPr>
          <p:nvPr>
            <p:ph type="ftr" sz="quarter" idx="11"/>
          </p:nvPr>
        </p:nvSpPr>
        <p:spPr>
          <a:xfrm>
            <a:off x="914400" y="6416675"/>
            <a:ext cx="7658128" cy="365125"/>
          </a:xfrm>
        </p:spPr>
        <p:txBody>
          <a:bodyPr/>
          <a:lstStyle/>
          <a:p>
            <a:r>
              <a:rPr lang="fr-FR" dirty="0" smtClean="0"/>
              <a:t>Copyright AJEFO 2015</a:t>
            </a:r>
            <a:endParaRPr lang="fr-FR" dirty="0"/>
          </a:p>
        </p:txBody>
      </p:sp>
      <p:sp>
        <p:nvSpPr>
          <p:cNvPr id="4" name="Espace réservé du numéro de diapositive 3"/>
          <p:cNvSpPr>
            <a:spLocks noGrp="1"/>
          </p:cNvSpPr>
          <p:nvPr>
            <p:ph type="sldNum" sz="quarter" idx="12"/>
          </p:nvPr>
        </p:nvSpPr>
        <p:spPr/>
        <p:txBody>
          <a:bodyPr/>
          <a:lstStyle/>
          <a:p>
            <a:fld id="{5D0C37D7-A0A5-4804-AC18-A5C28858C11B}" type="slidenum">
              <a:rPr lang="fr-FR" smtClean="0"/>
              <a:pPr/>
              <a:t>17</a:t>
            </a:fld>
            <a:endParaRPr lang="fr-FR"/>
          </a:p>
        </p:txBody>
      </p:sp>
      <p:sp>
        <p:nvSpPr>
          <p:cNvPr id="5" name="Titre 4"/>
          <p:cNvSpPr>
            <a:spLocks noGrp="1"/>
          </p:cNvSpPr>
          <p:nvPr>
            <p:ph type="title"/>
          </p:nvPr>
        </p:nvSpPr>
        <p:spPr/>
        <p:txBody>
          <a:bodyPr/>
          <a:lstStyle/>
          <a:p>
            <a:r>
              <a:rPr lang="fr-CA" dirty="0" smtClean="0"/>
              <a:t>LES GARANTIES JURIDIQUES : </a:t>
            </a:r>
            <a:endParaRPr lang="fr-FR" dirty="0"/>
          </a:p>
        </p:txBody>
      </p:sp>
      <p:sp>
        <p:nvSpPr>
          <p:cNvPr id="7" name="Rectangle 6"/>
          <p:cNvSpPr/>
          <p:nvPr/>
        </p:nvSpPr>
        <p:spPr>
          <a:xfrm>
            <a:off x="1285852" y="2643182"/>
            <a:ext cx="7286676" cy="3170099"/>
          </a:xfrm>
          <a:prstGeom prst="rect">
            <a:avLst/>
          </a:prstGeom>
        </p:spPr>
        <p:txBody>
          <a:bodyPr wrap="square">
            <a:spAutoFit/>
          </a:bodyPr>
          <a:lstStyle/>
          <a:p>
            <a:pPr lvl="0" algn="ctr"/>
            <a:r>
              <a:rPr lang="fr-CA" sz="3500" b="1" dirty="0" smtClean="0"/>
              <a:t>Selon vous, y avait-il une loi qui accordait des garanties juridiques avant 1982, année de l’adoption de la </a:t>
            </a:r>
            <a:r>
              <a:rPr lang="fr-CA" sz="3500" b="1" i="1" dirty="0" smtClean="0"/>
              <a:t>Charte canadienne des droits et libertés</a:t>
            </a:r>
            <a:r>
              <a:rPr lang="fr-CA" sz="3500" b="1" dirty="0" smtClean="0"/>
              <a:t> ?</a:t>
            </a:r>
            <a:endParaRPr lang="fr-FR" sz="3500" dirty="0" smtClean="0"/>
          </a:p>
          <a:p>
            <a:endParaRPr lang="fr-FR" sz="25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lstStyle/>
          <a:p>
            <a:r>
              <a:rPr lang="fr-CA" sz="6000" dirty="0" smtClean="0"/>
              <a:t>L’HISTOIRE</a:t>
            </a:r>
            <a:endParaRPr lang="fr-FR" sz="6000" dirty="0" smtClean="0"/>
          </a:p>
          <a:p>
            <a:endParaRPr lang="fr-FR" dirty="0"/>
          </a:p>
        </p:txBody>
      </p:sp>
      <p:sp>
        <p:nvSpPr>
          <p:cNvPr id="3" name="Espace réservé du pied de page 2"/>
          <p:cNvSpPr>
            <a:spLocks noGrp="1"/>
          </p:cNvSpPr>
          <p:nvPr>
            <p:ph type="ftr" sz="quarter" idx="11"/>
          </p:nvPr>
        </p:nvSpPr>
        <p:spPr>
          <a:xfrm>
            <a:off x="914400" y="6416675"/>
            <a:ext cx="7474024" cy="365125"/>
          </a:xfrm>
        </p:spPr>
        <p:txBody>
          <a:bodyPr/>
          <a:lstStyle/>
          <a:p>
            <a:r>
              <a:rPr lang="fr-FR" dirty="0" smtClean="0"/>
              <a:t>Copyright AJEFO 2015</a:t>
            </a:r>
            <a:endParaRPr lang="fr-FR" dirty="0"/>
          </a:p>
        </p:txBody>
      </p:sp>
      <p:sp>
        <p:nvSpPr>
          <p:cNvPr id="4" name="Espace réservé du numéro de diapositive 3"/>
          <p:cNvSpPr>
            <a:spLocks noGrp="1"/>
          </p:cNvSpPr>
          <p:nvPr>
            <p:ph type="sldNum" sz="quarter" idx="12"/>
          </p:nvPr>
        </p:nvSpPr>
        <p:spPr/>
        <p:txBody>
          <a:bodyPr/>
          <a:lstStyle/>
          <a:p>
            <a:fld id="{5D0C37D7-A0A5-4804-AC18-A5C28858C11B}" type="slidenum">
              <a:rPr lang="fr-FR" smtClean="0"/>
              <a:pPr/>
              <a:t>18</a:t>
            </a:fld>
            <a:endParaRPr lang="fr-FR"/>
          </a:p>
        </p:txBody>
      </p:sp>
      <p:sp>
        <p:nvSpPr>
          <p:cNvPr id="5" name="Titre 4"/>
          <p:cNvSpPr>
            <a:spLocks noGrp="1"/>
          </p:cNvSpPr>
          <p:nvPr>
            <p:ph type="title"/>
          </p:nvPr>
        </p:nvSpPr>
        <p:spPr/>
        <p:txBody>
          <a:bodyPr/>
          <a:lstStyle/>
          <a:p>
            <a:r>
              <a:rPr lang="fr-CA" dirty="0" smtClean="0"/>
              <a:t>LES GARANTIES JURIDIQUES : </a:t>
            </a:r>
            <a:endParaRPr lang="fr-FR" dirty="0"/>
          </a:p>
        </p:txBody>
      </p:sp>
      <p:sp>
        <p:nvSpPr>
          <p:cNvPr id="6" name="Rectangle 5"/>
          <p:cNvSpPr/>
          <p:nvPr/>
        </p:nvSpPr>
        <p:spPr>
          <a:xfrm>
            <a:off x="683568" y="2204864"/>
            <a:ext cx="8136904" cy="4955203"/>
          </a:xfrm>
          <a:prstGeom prst="rect">
            <a:avLst/>
          </a:prstGeom>
        </p:spPr>
        <p:txBody>
          <a:bodyPr wrap="square">
            <a:spAutoFit/>
          </a:bodyPr>
          <a:lstStyle/>
          <a:p>
            <a:pPr lvl="0" algn="ctr"/>
            <a:r>
              <a:rPr lang="fr-CA" sz="3600" b="1" i="1" dirty="0" smtClean="0"/>
              <a:t>OUI</a:t>
            </a:r>
          </a:p>
          <a:p>
            <a:pPr lvl="0"/>
            <a:r>
              <a:rPr lang="fr-CA" sz="2500" i="1" dirty="0" smtClean="0"/>
              <a:t>Avant 1982,</a:t>
            </a:r>
            <a:r>
              <a:rPr lang="fr-CA" sz="2500" b="1" i="1" dirty="0" smtClean="0"/>
              <a:t> </a:t>
            </a:r>
            <a:r>
              <a:rPr lang="fr-CA" sz="2500" i="1" dirty="0" smtClean="0"/>
              <a:t>on trouvait la  plupart des garanties juridiques de la Charte canadienne des droits et libertés dans</a:t>
            </a:r>
            <a:r>
              <a:rPr lang="fr-CA" sz="2500" b="1" i="1" dirty="0" smtClean="0"/>
              <a:t> </a:t>
            </a:r>
            <a:r>
              <a:rPr lang="fr-CA" sz="2500" i="1" dirty="0" smtClean="0"/>
              <a:t>la Déclaration canadienne des droits, adoptée en 1960</a:t>
            </a:r>
            <a:r>
              <a:rPr lang="fr-CA" sz="2500" b="1" dirty="0" smtClean="0"/>
              <a:t>.</a:t>
            </a:r>
          </a:p>
          <a:p>
            <a:pPr lvl="0"/>
            <a:endParaRPr lang="fr-CA" sz="2500" b="1" dirty="0" smtClean="0"/>
          </a:p>
          <a:p>
            <a:pPr lvl="0"/>
            <a:r>
              <a:rPr lang="fr-CA" sz="2500" i="1" dirty="0" smtClean="0"/>
              <a:t>Sur la scène internationale, les droits de l’homme étaient protégés bien avant 1960. C’est en 1948 que la Déclaration universelle des droits de l’homme a été rédigée. Mais le Canada l’a seulement  ratifié en 1976.</a:t>
            </a:r>
            <a:endParaRPr lang="fr-CA" sz="2500" b="1" dirty="0" smtClean="0"/>
          </a:p>
          <a:p>
            <a:pPr lvl="0" algn="ctr"/>
            <a:endParaRPr lang="fr-CA" sz="2000" b="1" dirty="0" smtClean="0"/>
          </a:p>
          <a:p>
            <a:pPr lvl="0" algn="ctr"/>
            <a:endParaRPr lang="fr-FR" sz="3500" dirty="0" smtClean="0"/>
          </a:p>
          <a:p>
            <a:endParaRPr lang="fr-FR" sz="25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re 5"/>
          <p:cNvSpPr>
            <a:spLocks noGrp="1"/>
          </p:cNvSpPr>
          <p:nvPr>
            <p:ph type="ctrTitle"/>
          </p:nvPr>
        </p:nvSpPr>
        <p:spPr/>
        <p:txBody>
          <a:bodyPr/>
          <a:lstStyle/>
          <a:p>
            <a:r>
              <a:rPr lang="fr-CA" sz="3800" dirty="0" smtClean="0"/>
              <a:t>SIMULATION D’UNE ARRESTATION</a:t>
            </a:r>
            <a:endParaRPr lang="fr-FR" sz="3800" dirty="0"/>
          </a:p>
        </p:txBody>
      </p:sp>
      <p:sp>
        <p:nvSpPr>
          <p:cNvPr id="7" name="Sous-titre 6"/>
          <p:cNvSpPr>
            <a:spLocks noGrp="1"/>
          </p:cNvSpPr>
          <p:nvPr>
            <p:ph type="subTitle" idx="1"/>
          </p:nvPr>
        </p:nvSpPr>
        <p:spPr/>
        <p:txBody>
          <a:bodyPr/>
          <a:lstStyle/>
          <a:p>
            <a:r>
              <a:rPr lang="fr-CA" dirty="0" smtClean="0"/>
              <a:t>Policier invité : Joël </a:t>
            </a:r>
            <a:r>
              <a:rPr lang="fr-CA" smtClean="0"/>
              <a:t>Doiron</a:t>
            </a:r>
            <a:endParaRPr lang="fr-FR"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620688"/>
            <a:ext cx="3104591" cy="2896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rmAutofit/>
          </a:bodyPr>
          <a:lstStyle/>
          <a:p>
            <a:pPr algn="ctr"/>
            <a:r>
              <a:rPr lang="fr-CA" sz="6000" dirty="0" smtClean="0"/>
              <a:t>C’EST QUOI ?</a:t>
            </a:r>
            <a:endParaRPr lang="fr-FR" sz="6000" dirty="0"/>
          </a:p>
        </p:txBody>
      </p:sp>
      <p:sp>
        <p:nvSpPr>
          <p:cNvPr id="4" name="Espace réservé du pied de page 3"/>
          <p:cNvSpPr>
            <a:spLocks noGrp="1"/>
          </p:cNvSpPr>
          <p:nvPr>
            <p:ph type="ftr" sz="quarter" idx="11"/>
          </p:nvPr>
        </p:nvSpPr>
        <p:spPr>
          <a:xfrm>
            <a:off x="914400" y="6416675"/>
            <a:ext cx="7658128"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2</a:t>
            </a:fld>
            <a:endParaRPr lang="fr-FR"/>
          </a:p>
        </p:txBody>
      </p:sp>
      <p:sp>
        <p:nvSpPr>
          <p:cNvPr id="6" name="Titre 5"/>
          <p:cNvSpPr>
            <a:spLocks noGrp="1"/>
          </p:cNvSpPr>
          <p:nvPr>
            <p:ph type="title"/>
          </p:nvPr>
        </p:nvSpPr>
        <p:spPr/>
        <p:txBody>
          <a:bodyPr/>
          <a:lstStyle/>
          <a:p>
            <a:r>
              <a:rPr lang="fr-CA" dirty="0" smtClean="0"/>
              <a:t>LES GARANTIES JURIDIQUES : </a:t>
            </a:r>
            <a:endParaRPr lang="fr-FR" dirty="0"/>
          </a:p>
        </p:txBody>
      </p:sp>
      <p:sp>
        <p:nvSpPr>
          <p:cNvPr id="9" name="Rectangle 8"/>
          <p:cNvSpPr/>
          <p:nvPr/>
        </p:nvSpPr>
        <p:spPr>
          <a:xfrm>
            <a:off x="1285852" y="2500306"/>
            <a:ext cx="7286676" cy="3939540"/>
          </a:xfrm>
          <a:prstGeom prst="rect">
            <a:avLst/>
          </a:prstGeom>
        </p:spPr>
        <p:txBody>
          <a:bodyPr wrap="square">
            <a:spAutoFit/>
          </a:bodyPr>
          <a:lstStyle/>
          <a:p>
            <a:r>
              <a:rPr lang="fr-CA" sz="2500" dirty="0" smtClean="0"/>
              <a:t>Des droits et libertés fondamentaux garantis dans la </a:t>
            </a:r>
            <a:r>
              <a:rPr lang="fr-CA" sz="2500" i="1" dirty="0" smtClean="0"/>
              <a:t>Charte canadienne des droits et libertés </a:t>
            </a:r>
            <a:r>
              <a:rPr lang="fr-CA" sz="2500" dirty="0" smtClean="0"/>
              <a:t>aux articles 7 à 14. </a:t>
            </a:r>
          </a:p>
          <a:p>
            <a:pPr>
              <a:buNone/>
            </a:pPr>
            <a:endParaRPr lang="fr-CA" sz="2500" dirty="0" smtClean="0"/>
          </a:p>
          <a:p>
            <a:r>
              <a:rPr lang="fr-CA" sz="2500" dirty="0" smtClean="0"/>
              <a:t>Protègent les personnes accusées d’une infraction criminelle, en leur assurant qu’elles sont traitées équitablement. </a:t>
            </a:r>
          </a:p>
          <a:p>
            <a:pPr>
              <a:buNone/>
            </a:pPr>
            <a:endParaRPr lang="fr-CA" sz="2500" dirty="0" smtClean="0"/>
          </a:p>
          <a:p>
            <a:r>
              <a:rPr lang="fr-CA" sz="2500" dirty="0" smtClean="0"/>
              <a:t>S’appliquent à toutes les personnes au Canada, peu importe leur citoyenneté. </a:t>
            </a:r>
            <a:endParaRPr lang="fr-FR" sz="25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sz="3800" dirty="0" smtClean="0"/>
              <a:t>DOSSIER 2 : </a:t>
            </a:r>
            <a:br>
              <a:rPr lang="fr-CA" sz="3800" dirty="0" smtClean="0"/>
            </a:br>
            <a:r>
              <a:rPr lang="fr-CA" sz="3800" dirty="0" smtClean="0"/>
              <a:t>DÉTENTION AU CENTRE RIDEAU</a:t>
            </a:r>
            <a:endParaRPr lang="fr-FR" sz="3800" dirty="0"/>
          </a:p>
        </p:txBody>
      </p:sp>
      <p:sp>
        <p:nvSpPr>
          <p:cNvPr id="3" name="Espace réservé du contenu 2"/>
          <p:cNvSpPr>
            <a:spLocks noGrp="1"/>
          </p:cNvSpPr>
          <p:nvPr>
            <p:ph idx="1"/>
          </p:nvPr>
        </p:nvSpPr>
        <p:spPr>
          <a:xfrm>
            <a:off x="914400" y="2060848"/>
            <a:ext cx="7772400" cy="4294712"/>
          </a:xfrm>
        </p:spPr>
        <p:txBody>
          <a:bodyPr>
            <a:normAutofit fontScale="62500" lnSpcReduction="20000"/>
          </a:bodyPr>
          <a:lstStyle/>
          <a:p>
            <a:r>
              <a:rPr lang="fr-CA" sz="3400" b="1" dirty="0" smtClean="0"/>
              <a:t>La sécurité du Centre Rideau vient de téléphoner à la police. Le gérant du magasin </a:t>
            </a:r>
            <a:r>
              <a:rPr lang="fr-CA" sz="3400" b="1" i="1" dirty="0" smtClean="0"/>
              <a:t>Le Château</a:t>
            </a:r>
            <a:r>
              <a:rPr lang="fr-CA" sz="3400" b="1" dirty="0" smtClean="0"/>
              <a:t> est furieux ! </a:t>
            </a:r>
          </a:p>
          <a:p>
            <a:r>
              <a:rPr lang="fr-CA" sz="3400" b="1" dirty="0" smtClean="0"/>
              <a:t>Il vient encore de se faire voler une grande quantité de vêtements de sa nouvelle collection ! </a:t>
            </a:r>
          </a:p>
          <a:p>
            <a:r>
              <a:rPr lang="fr-CA" sz="3400" b="1" dirty="0" smtClean="0"/>
              <a:t>Comme c’est la troisième fois que ça arrive ce mois-ci, le gérant est vraiment sur les nerfs. </a:t>
            </a:r>
          </a:p>
          <a:p>
            <a:r>
              <a:rPr lang="fr-CA" sz="3400" b="1" dirty="0" smtClean="0"/>
              <a:t>Dès qu’il a entendu l’alarme du système de sécurité se déclencher, c’est lui-même qui a décidé de courir après le voleur. Pas question d’appeler la sécurité ! </a:t>
            </a:r>
          </a:p>
          <a:p>
            <a:r>
              <a:rPr lang="fr-CA" sz="3400" b="1" dirty="0" smtClean="0"/>
              <a:t>Cette fois, il va mettre la main sur le voleur lui-même ! </a:t>
            </a:r>
          </a:p>
          <a:p>
            <a:r>
              <a:rPr lang="fr-CA" sz="3400" b="1" dirty="0" smtClean="0"/>
              <a:t>Après une course folle à travers le centre commercial, le gérant, un des meilleurs marathoniens de la région, détient finalement le suspect. </a:t>
            </a:r>
          </a:p>
          <a:p>
            <a:r>
              <a:rPr lang="fr-CA" sz="3400" b="1" dirty="0" smtClean="0"/>
              <a:t>On demande à la police de venir.</a:t>
            </a:r>
            <a:endParaRPr lang="fr-FR" sz="3400" dirty="0" smtClean="0"/>
          </a:p>
          <a:p>
            <a:pPr>
              <a:buNone/>
            </a:pPr>
            <a:endParaRPr lang="fr-FR" dirty="0"/>
          </a:p>
        </p:txBody>
      </p:sp>
      <p:sp>
        <p:nvSpPr>
          <p:cNvPr id="4" name="Espace réservé du pied de page 3"/>
          <p:cNvSpPr>
            <a:spLocks noGrp="1"/>
          </p:cNvSpPr>
          <p:nvPr>
            <p:ph type="ftr" sz="quarter" idx="11"/>
          </p:nvPr>
        </p:nvSpPr>
        <p:spPr>
          <a:xfrm>
            <a:off x="914400" y="6416675"/>
            <a:ext cx="7658128"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20</a:t>
            </a:fld>
            <a:endParaRPr lang="fr-F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85926"/>
            <a:ext cx="175577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CA" sz="5000" dirty="0" smtClean="0"/>
              <a:t>UN VOLONTAIRE S.V.P.</a:t>
            </a:r>
            <a:endParaRPr lang="fr-CA" sz="5000" dirty="0"/>
          </a:p>
        </p:txBody>
      </p:sp>
      <p:sp>
        <p:nvSpPr>
          <p:cNvPr id="4" name="Espace réservé du pied de page 3"/>
          <p:cNvSpPr>
            <a:spLocks noGrp="1"/>
          </p:cNvSpPr>
          <p:nvPr>
            <p:ph type="ftr" sz="quarter" idx="11"/>
          </p:nvPr>
        </p:nvSpPr>
        <p:spPr>
          <a:xfrm>
            <a:off x="914400" y="6416675"/>
            <a:ext cx="7618040"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21</a:t>
            </a:fld>
            <a:endParaRPr lang="fr-FR"/>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2132856"/>
            <a:ext cx="4104456" cy="37121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35273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a:t>DOSSIER 2 : </a:t>
            </a:r>
            <a:r>
              <a:rPr lang="fr-CA" dirty="0" smtClean="0"/>
              <a:t/>
            </a:r>
            <a:br>
              <a:rPr lang="fr-CA" dirty="0" smtClean="0"/>
            </a:br>
            <a:r>
              <a:rPr lang="fr-CA" dirty="0" smtClean="0"/>
              <a:t>DÉTENTION </a:t>
            </a:r>
            <a:r>
              <a:rPr lang="fr-CA" dirty="0"/>
              <a:t>AU CENTRE RIDEAU</a:t>
            </a:r>
          </a:p>
        </p:txBody>
      </p:sp>
      <p:sp>
        <p:nvSpPr>
          <p:cNvPr id="3" name="Espace réservé du contenu 2"/>
          <p:cNvSpPr>
            <a:spLocks noGrp="1"/>
          </p:cNvSpPr>
          <p:nvPr>
            <p:ph idx="1"/>
          </p:nvPr>
        </p:nvSpPr>
        <p:spPr>
          <a:xfrm>
            <a:off x="914400" y="2060848"/>
            <a:ext cx="7772400" cy="4294712"/>
          </a:xfrm>
        </p:spPr>
        <p:txBody>
          <a:bodyPr/>
          <a:lstStyle/>
          <a:p>
            <a:pPr algn="ctr"/>
            <a:r>
              <a:rPr lang="en-CA" dirty="0" smtClean="0"/>
              <a:t>EST-CE QUE LE SUSPECT EST CONSIDÉRÉ COMME ÉTANT DÉTENU ?</a:t>
            </a:r>
          </a:p>
          <a:p>
            <a:pPr lvl="1"/>
            <a:r>
              <a:rPr lang="fr-CA" i="1" dirty="0"/>
              <a:t>OUI, la personne est en détention même si elle n’a pas été formellement mise en état d’arrestation par le policier. </a:t>
            </a:r>
            <a:endParaRPr lang="fr-CA" i="1" dirty="0" smtClean="0"/>
          </a:p>
          <a:p>
            <a:pPr lvl="1"/>
            <a:r>
              <a:rPr lang="fr-CA" i="1" dirty="0" smtClean="0"/>
              <a:t>Une </a:t>
            </a:r>
            <a:r>
              <a:rPr lang="fr-CA" i="1" dirty="0"/>
              <a:t>personne peut être en détention jusqu’à ce que la police décide de l’arrêter (évidemment, cela doit se faire dans un délai raisonnable).</a:t>
            </a:r>
            <a:endParaRPr lang="fr-CA" dirty="0"/>
          </a:p>
        </p:txBody>
      </p:sp>
      <p:sp>
        <p:nvSpPr>
          <p:cNvPr id="4" name="Espace réservé du pied de page 3"/>
          <p:cNvSpPr>
            <a:spLocks noGrp="1"/>
          </p:cNvSpPr>
          <p:nvPr>
            <p:ph type="ftr" sz="quarter" idx="11"/>
          </p:nvPr>
        </p:nvSpPr>
        <p:spPr>
          <a:xfrm>
            <a:off x="914400" y="6416675"/>
            <a:ext cx="7474024"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22</a:t>
            </a:fld>
            <a:endParaRPr lang="fr-FR"/>
          </a:p>
        </p:txBody>
      </p:sp>
    </p:spTree>
    <p:extLst>
      <p:ext uri="{BB962C8B-B14F-4D97-AF65-F5344CB8AC3E}">
        <p14:creationId xmlns:p14="http://schemas.microsoft.com/office/powerpoint/2010/main" val="59618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RÉSULTAT DE LA FOUILLE :</a:t>
            </a:r>
            <a:endParaRPr lang="fr-FR" dirty="0"/>
          </a:p>
        </p:txBody>
      </p:sp>
      <p:sp>
        <p:nvSpPr>
          <p:cNvPr id="4" name="Espace réservé du pied de page 3"/>
          <p:cNvSpPr>
            <a:spLocks noGrp="1"/>
          </p:cNvSpPr>
          <p:nvPr>
            <p:ph type="ftr" sz="quarter" idx="11"/>
          </p:nvPr>
        </p:nvSpPr>
        <p:spPr>
          <a:xfrm>
            <a:off x="914400" y="6416675"/>
            <a:ext cx="7546032"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23</a:t>
            </a:fld>
            <a:endParaRPr lang="fr-FR"/>
          </a:p>
        </p:txBody>
      </p:sp>
      <p:pic>
        <p:nvPicPr>
          <p:cNvPr id="8" name="Espace réservé du contenu 7" descr="http://brigand.ca/wp-content/uploads/2012/11/0728_wvmarijuana1.jpg">
            <a:hlinkClick r:id="rId3"/>
          </p:cNvPr>
          <p:cNvPicPr>
            <a:picLocks noGrp="1"/>
          </p:cNvPicPr>
          <p:nvPr>
            <p:ph sz="half" idx="1"/>
          </p:nvPr>
        </p:nvPicPr>
        <p:blipFill>
          <a:blip r:embed="rId4" cstate="print">
            <a:extLst>
              <a:ext uri="{28A0092B-C50C-407E-A947-70E740481C1C}">
                <a14:useLocalDpi xmlns:a14="http://schemas.microsoft.com/office/drawing/2010/main" val="0"/>
              </a:ext>
            </a:extLst>
          </a:blip>
          <a:srcRect/>
          <a:stretch>
            <a:fillRect/>
          </a:stretch>
        </p:blipFill>
        <p:spPr bwMode="auto">
          <a:xfrm>
            <a:off x="357158" y="1643050"/>
            <a:ext cx="4572032" cy="4210227"/>
          </a:xfrm>
          <a:prstGeom prst="rect">
            <a:avLst/>
          </a:prstGeom>
          <a:noFill/>
          <a:ln w="76200">
            <a:solidFill>
              <a:srgbClr val="FF0000"/>
            </a:solidFill>
          </a:ln>
        </p:spPr>
      </p:pic>
      <p:pic>
        <p:nvPicPr>
          <p:cNvPr id="9" name="il_fi" descr="http://media-cache-ec0.pinimg.com/236x/d4/cd/a2/d4cda2bf38743813373a1dcce8f8e7fc.jpg"/>
          <p:cNvPicPr>
            <a:picLocks noGrp="1"/>
          </p:cNvPicPr>
          <p:nvPr>
            <p:ph sz="half" idx="2"/>
          </p:nvPr>
        </p:nvPicPr>
        <p:blipFill>
          <a:blip r:embed="rId5" cstate="print"/>
          <a:srcRect/>
          <a:stretch>
            <a:fillRect/>
          </a:stretch>
        </p:blipFill>
        <p:spPr bwMode="auto">
          <a:xfrm>
            <a:off x="5143504" y="1643050"/>
            <a:ext cx="3643338" cy="4214842"/>
          </a:xfrm>
          <a:prstGeom prst="rect">
            <a:avLst/>
          </a:prstGeom>
          <a:noFill/>
          <a:ln w="76200">
            <a:solidFill>
              <a:srgbClr val="FF0000"/>
            </a:solid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pPr algn="ctr"/>
            <a:r>
              <a:rPr lang="fr-CA" dirty="0" smtClean="0"/>
              <a:t>LA MISE EN GARDE : LECTURE DES DROITS</a:t>
            </a:r>
            <a:endParaRPr lang="fr-FR" dirty="0"/>
          </a:p>
        </p:txBody>
      </p:sp>
      <p:sp>
        <p:nvSpPr>
          <p:cNvPr id="8" name="Espace réservé du contenu 7"/>
          <p:cNvSpPr>
            <a:spLocks noGrp="1"/>
          </p:cNvSpPr>
          <p:nvPr>
            <p:ph idx="1"/>
          </p:nvPr>
        </p:nvSpPr>
        <p:spPr/>
        <p:txBody>
          <a:bodyPr>
            <a:normAutofit fontScale="77500" lnSpcReduction="20000"/>
          </a:bodyPr>
          <a:lstStyle/>
          <a:p>
            <a:pPr lvl="1"/>
            <a:endParaRPr lang="fr-CA" b="1" i="1" dirty="0"/>
          </a:p>
          <a:p>
            <a:r>
              <a:rPr lang="fr-CA" sz="3200" b="1" dirty="0" smtClean="0"/>
              <a:t>Droit </a:t>
            </a:r>
            <a:r>
              <a:rPr lang="fr-CA" sz="3200" b="1" dirty="0"/>
              <a:t>de garder le silence</a:t>
            </a:r>
            <a:r>
              <a:rPr lang="fr-CA" sz="3200" dirty="0"/>
              <a:t>  </a:t>
            </a:r>
            <a:endParaRPr lang="fr-CA" sz="3200" dirty="0" smtClean="0"/>
          </a:p>
          <a:p>
            <a:pPr lvl="1"/>
            <a:r>
              <a:rPr lang="en-CA" sz="2800" dirty="0" smtClean="0"/>
              <a:t>Si la </a:t>
            </a:r>
            <a:r>
              <a:rPr lang="en-CA" sz="2800" dirty="0" err="1" smtClean="0"/>
              <a:t>personne</a:t>
            </a:r>
            <a:r>
              <a:rPr lang="en-CA" sz="2800" dirty="0" smtClean="0"/>
              <a:t> </a:t>
            </a:r>
            <a:r>
              <a:rPr lang="en-CA" sz="2800" dirty="0" err="1" smtClean="0"/>
              <a:t>parle</a:t>
            </a:r>
            <a:r>
              <a:rPr lang="en-CA" sz="2800" dirty="0" smtClean="0"/>
              <a:t>, tout </a:t>
            </a:r>
            <a:r>
              <a:rPr lang="en-CA" sz="2800" dirty="0" err="1" smtClean="0"/>
              <a:t>ce</a:t>
            </a:r>
            <a:r>
              <a:rPr lang="en-CA" sz="2800" dirty="0" smtClean="0"/>
              <a:t> </a:t>
            </a:r>
            <a:r>
              <a:rPr lang="en-CA" sz="2800" dirty="0" err="1" smtClean="0"/>
              <a:t>qu’elle</a:t>
            </a:r>
            <a:r>
              <a:rPr lang="en-CA" sz="2800" dirty="0" smtClean="0"/>
              <a:t> </a:t>
            </a:r>
            <a:r>
              <a:rPr lang="en-CA" sz="2800" dirty="0" err="1" smtClean="0"/>
              <a:t>dira</a:t>
            </a:r>
            <a:r>
              <a:rPr lang="en-CA" sz="2800" dirty="0" smtClean="0"/>
              <a:t> </a:t>
            </a:r>
            <a:r>
              <a:rPr lang="en-CA" sz="2800" dirty="0" err="1" smtClean="0"/>
              <a:t>pourrait</a:t>
            </a:r>
            <a:r>
              <a:rPr lang="en-CA" sz="2800" dirty="0" smtClean="0"/>
              <a:t> </a:t>
            </a:r>
            <a:r>
              <a:rPr lang="en-CA" sz="2800" dirty="0" err="1" smtClean="0"/>
              <a:t>être</a:t>
            </a:r>
            <a:r>
              <a:rPr lang="en-CA" sz="2800" dirty="0" smtClean="0"/>
              <a:t> </a:t>
            </a:r>
            <a:r>
              <a:rPr lang="en-CA" sz="2800" dirty="0" err="1" smtClean="0"/>
              <a:t>retenu</a:t>
            </a:r>
            <a:r>
              <a:rPr lang="en-CA" sz="2800" dirty="0" smtClean="0"/>
              <a:t> </a:t>
            </a:r>
            <a:r>
              <a:rPr lang="en-CA" sz="2800" dirty="0" err="1" smtClean="0"/>
              <a:t>contre</a:t>
            </a:r>
            <a:r>
              <a:rPr lang="en-CA" sz="2800" dirty="0" smtClean="0"/>
              <a:t> </a:t>
            </a:r>
            <a:r>
              <a:rPr lang="en-CA" sz="2800" dirty="0" err="1" smtClean="0"/>
              <a:t>elle</a:t>
            </a:r>
            <a:r>
              <a:rPr lang="en-CA" sz="2800" dirty="0" smtClean="0"/>
              <a:t>.</a:t>
            </a:r>
          </a:p>
          <a:p>
            <a:pPr marL="454914" lvl="1" indent="0">
              <a:buNone/>
            </a:pPr>
            <a:endParaRPr lang="fr-FR" b="1" dirty="0"/>
          </a:p>
          <a:p>
            <a:r>
              <a:rPr lang="fr-FR" sz="3200" b="1" dirty="0" smtClean="0"/>
              <a:t>Droit à l’assistance d’un avocat sans délai et en privé</a:t>
            </a:r>
          </a:p>
          <a:p>
            <a:pPr lvl="1"/>
            <a:r>
              <a:rPr lang="fr-FR" sz="2800" dirty="0" smtClean="0"/>
              <a:t>Les policiers sont obligés d’arrêter de questionner le détenu tant qu’il n’aura eu l’occasion de consulter son avocat.</a:t>
            </a:r>
          </a:p>
          <a:p>
            <a:pPr lvl="1"/>
            <a:r>
              <a:rPr lang="fr-FR" sz="2800" dirty="0" smtClean="0"/>
              <a:t>Droit de consulter l’aide juridique</a:t>
            </a:r>
          </a:p>
          <a:p>
            <a:pPr lvl="1"/>
            <a:r>
              <a:rPr lang="fr-FR" sz="2800" dirty="0" smtClean="0"/>
              <a:t>Droit à un téléphone, un bottin téléphonique et les numéros de l’aide juridique et du service de garde.</a:t>
            </a:r>
          </a:p>
          <a:p>
            <a:pPr lvl="1"/>
            <a:r>
              <a:rPr lang="fr-FR" sz="2800" dirty="0" smtClean="0"/>
              <a:t>Droit de parler à son avocat en privé, sans être entendu</a:t>
            </a:r>
            <a:r>
              <a:rPr lang="fr-FR" b="1" dirty="0" smtClean="0"/>
              <a:t>.</a:t>
            </a:r>
          </a:p>
        </p:txBody>
      </p:sp>
      <p:sp>
        <p:nvSpPr>
          <p:cNvPr id="5" name="Espace réservé du pied de page 4"/>
          <p:cNvSpPr>
            <a:spLocks noGrp="1"/>
          </p:cNvSpPr>
          <p:nvPr>
            <p:ph type="ftr" sz="quarter" idx="11"/>
          </p:nvPr>
        </p:nvSpPr>
        <p:spPr>
          <a:xfrm>
            <a:off x="914400" y="6416675"/>
            <a:ext cx="7618040" cy="365125"/>
          </a:xfrm>
        </p:spPr>
        <p:txBody>
          <a:bodyPr/>
          <a:lstStyle/>
          <a:p>
            <a:r>
              <a:rPr lang="fr-FR" dirty="0" smtClean="0"/>
              <a:t>Copyright AJEFO 2015</a:t>
            </a:r>
            <a:endParaRPr lang="fr-FR" dirty="0"/>
          </a:p>
        </p:txBody>
      </p:sp>
      <p:sp>
        <p:nvSpPr>
          <p:cNvPr id="6" name="Espace réservé du numéro de diapositive 5"/>
          <p:cNvSpPr>
            <a:spLocks noGrp="1"/>
          </p:cNvSpPr>
          <p:nvPr>
            <p:ph type="sldNum" sz="quarter" idx="12"/>
          </p:nvPr>
        </p:nvSpPr>
        <p:spPr/>
        <p:txBody>
          <a:bodyPr/>
          <a:lstStyle/>
          <a:p>
            <a:fld id="{5D0C37D7-A0A5-4804-AC18-A5C28858C11B}" type="slidenum">
              <a:rPr lang="fr-FR" smtClean="0"/>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900" dirty="0" smtClean="0"/>
              <a:t>PERSONNE ARRÊTÉE : ADOLESCENT</a:t>
            </a:r>
            <a:endParaRPr lang="fr-FR" sz="3900" dirty="0"/>
          </a:p>
        </p:txBody>
      </p:sp>
      <p:sp>
        <p:nvSpPr>
          <p:cNvPr id="3" name="Espace réservé du contenu 2"/>
          <p:cNvSpPr>
            <a:spLocks noGrp="1"/>
          </p:cNvSpPr>
          <p:nvPr>
            <p:ph idx="1"/>
          </p:nvPr>
        </p:nvSpPr>
        <p:spPr>
          <a:xfrm>
            <a:off x="914400" y="1484784"/>
            <a:ext cx="7772400" cy="4870776"/>
          </a:xfrm>
        </p:spPr>
        <p:txBody>
          <a:bodyPr>
            <a:normAutofit fontScale="92500" lnSpcReduction="10000"/>
          </a:bodyPr>
          <a:lstStyle/>
          <a:p>
            <a:r>
              <a:rPr lang="fr-CA" sz="3200" b="1" dirty="0" smtClean="0"/>
              <a:t>Art. 146 de la </a:t>
            </a:r>
            <a:r>
              <a:rPr lang="fr-CA" sz="3200" b="1" i="1" dirty="0" smtClean="0"/>
              <a:t>Loi sur le système de justice pénale pour les adolescents</a:t>
            </a:r>
            <a:r>
              <a:rPr lang="fr-CA" sz="3200" b="1" dirty="0" smtClean="0"/>
              <a:t> : </a:t>
            </a:r>
          </a:p>
          <a:p>
            <a:pPr marL="68580" indent="0">
              <a:buNone/>
            </a:pPr>
            <a:endParaRPr lang="fr-FR" sz="3200" dirty="0" smtClean="0"/>
          </a:p>
          <a:p>
            <a:pPr lvl="1"/>
            <a:r>
              <a:rPr lang="fr-CA" dirty="0" smtClean="0"/>
              <a:t>Ses déclarations peuvent être retenues et utilisées contre lui si :</a:t>
            </a:r>
          </a:p>
          <a:p>
            <a:pPr lvl="1"/>
            <a:endParaRPr lang="fr-FR" dirty="0" smtClean="0"/>
          </a:p>
          <a:p>
            <a:pPr lvl="2"/>
            <a:r>
              <a:rPr lang="fr-CA" dirty="0" smtClean="0"/>
              <a:t>elles sont faites volontairement </a:t>
            </a:r>
            <a:endParaRPr lang="fr-FR" dirty="0" smtClean="0"/>
          </a:p>
          <a:p>
            <a:pPr lvl="2"/>
            <a:r>
              <a:rPr lang="fr-CA" dirty="0" smtClean="0"/>
              <a:t>on lui a clairement expliqué qu’il n’est pas obligé de répondre aux questions des policiers</a:t>
            </a:r>
            <a:endParaRPr lang="fr-FR" dirty="0" smtClean="0"/>
          </a:p>
          <a:p>
            <a:pPr lvl="2"/>
            <a:r>
              <a:rPr lang="fr-CA" dirty="0" smtClean="0"/>
              <a:t>il a le droit de consulter un avocat, ses parents, un autre parent adulte ou une autre personne de son choix avant de faire une déclaration</a:t>
            </a:r>
            <a:endParaRPr lang="fr-FR" dirty="0" smtClean="0"/>
          </a:p>
          <a:p>
            <a:endParaRPr lang="fr-CA" dirty="0" smtClean="0"/>
          </a:p>
        </p:txBody>
      </p:sp>
      <p:sp>
        <p:nvSpPr>
          <p:cNvPr id="4" name="Espace réservé du pied de page 3"/>
          <p:cNvSpPr>
            <a:spLocks noGrp="1"/>
          </p:cNvSpPr>
          <p:nvPr>
            <p:ph type="ftr" sz="quarter" idx="11"/>
          </p:nvPr>
        </p:nvSpPr>
        <p:spPr>
          <a:xfrm>
            <a:off x="914400" y="6416675"/>
            <a:ext cx="7658128"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25</a:t>
            </a:fld>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sz="3900" dirty="0"/>
              <a:t>PERSONNE ARRÊTÉE : ADOLESCENT</a:t>
            </a:r>
          </a:p>
        </p:txBody>
      </p:sp>
      <p:sp>
        <p:nvSpPr>
          <p:cNvPr id="3" name="Espace réservé du contenu 2"/>
          <p:cNvSpPr>
            <a:spLocks noGrp="1"/>
          </p:cNvSpPr>
          <p:nvPr>
            <p:ph idx="1"/>
          </p:nvPr>
        </p:nvSpPr>
        <p:spPr/>
        <p:txBody>
          <a:bodyPr>
            <a:normAutofit fontScale="92500" lnSpcReduction="10000"/>
          </a:bodyPr>
          <a:lstStyle/>
          <a:p>
            <a:r>
              <a:rPr lang="fr-CA" sz="3200" b="1" dirty="0"/>
              <a:t>Art. 146 de la Loi sur le système de justice pénale pour les adolescents : </a:t>
            </a:r>
            <a:endParaRPr lang="fr-FR" sz="3200" dirty="0"/>
          </a:p>
          <a:p>
            <a:pPr lvl="1"/>
            <a:endParaRPr lang="fr-CA" dirty="0" smtClean="0"/>
          </a:p>
          <a:p>
            <a:pPr lvl="1"/>
            <a:r>
              <a:rPr lang="fr-CA" dirty="0" smtClean="0"/>
              <a:t>Il a le droit </a:t>
            </a:r>
            <a:r>
              <a:rPr lang="fr-CA" dirty="0"/>
              <a:t>de faire une déclaration en présence de son avocat, ses parents ou une autre </a:t>
            </a:r>
            <a:r>
              <a:rPr lang="fr-CA" dirty="0" smtClean="0"/>
              <a:t>personne</a:t>
            </a:r>
            <a:endParaRPr lang="fr-FR" dirty="0"/>
          </a:p>
          <a:p>
            <a:pPr lvl="1"/>
            <a:r>
              <a:rPr lang="fr-CA" dirty="0"/>
              <a:t>Les déclarations spontanées de l’adolescent ne peuvent être utilisées contre lui si on ne lui a pas expliqué ses droits </a:t>
            </a:r>
            <a:r>
              <a:rPr lang="fr-CA" dirty="0" smtClean="0"/>
              <a:t>auparavant</a:t>
            </a:r>
            <a:endParaRPr lang="fr-FR" dirty="0"/>
          </a:p>
          <a:p>
            <a:pPr lvl="1"/>
            <a:r>
              <a:rPr lang="fr-CA" dirty="0"/>
              <a:t>L’adolescent peut renoncer à ses </a:t>
            </a:r>
            <a:r>
              <a:rPr lang="fr-CA" dirty="0" smtClean="0"/>
              <a:t>droits </a:t>
            </a:r>
          </a:p>
          <a:p>
            <a:pPr lvl="2"/>
            <a:r>
              <a:rPr lang="fr-CA" dirty="0" smtClean="0"/>
              <a:t>Sa </a:t>
            </a:r>
            <a:r>
              <a:rPr lang="fr-CA" dirty="0"/>
              <a:t>renonciation doit être enregistrée, filmée ou être faite par </a:t>
            </a:r>
            <a:r>
              <a:rPr lang="fr-CA" dirty="0" smtClean="0"/>
              <a:t>écrit</a:t>
            </a:r>
            <a:endParaRPr lang="fr-FR" dirty="0"/>
          </a:p>
          <a:p>
            <a:pPr marL="68580" indent="0">
              <a:buNone/>
            </a:pPr>
            <a:endParaRPr lang="fr-CA" dirty="0"/>
          </a:p>
        </p:txBody>
      </p:sp>
      <p:sp>
        <p:nvSpPr>
          <p:cNvPr id="4" name="Espace réservé du pied de page 3"/>
          <p:cNvSpPr>
            <a:spLocks noGrp="1"/>
          </p:cNvSpPr>
          <p:nvPr>
            <p:ph type="ftr" sz="quarter" idx="11"/>
          </p:nvPr>
        </p:nvSpPr>
        <p:spPr>
          <a:xfrm>
            <a:off x="914400" y="6416675"/>
            <a:ext cx="7618040"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26</a:t>
            </a:fld>
            <a:endParaRPr lang="fr-FR"/>
          </a:p>
        </p:txBody>
      </p:sp>
    </p:spTree>
    <p:extLst>
      <p:ext uri="{BB962C8B-B14F-4D97-AF65-F5344CB8AC3E}">
        <p14:creationId xmlns:p14="http://schemas.microsoft.com/office/powerpoint/2010/main" val="33215281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800" dirty="0"/>
              <a:t>DOSSIER 2 </a:t>
            </a:r>
            <a:r>
              <a:rPr lang="fr-CA" sz="3800" dirty="0" smtClean="0"/>
              <a:t>: AU POSTE DE POLICE</a:t>
            </a:r>
            <a:endParaRPr lang="fr-CA" sz="3800" dirty="0"/>
          </a:p>
        </p:txBody>
      </p:sp>
      <p:sp>
        <p:nvSpPr>
          <p:cNvPr id="3" name="Espace réservé du contenu 2"/>
          <p:cNvSpPr>
            <a:spLocks noGrp="1"/>
          </p:cNvSpPr>
          <p:nvPr>
            <p:ph idx="1"/>
          </p:nvPr>
        </p:nvSpPr>
        <p:spPr>
          <a:xfrm>
            <a:off x="914400" y="1412776"/>
            <a:ext cx="7772400" cy="4942784"/>
          </a:xfrm>
        </p:spPr>
        <p:txBody>
          <a:bodyPr>
            <a:normAutofit fontScale="77500" lnSpcReduction="20000"/>
          </a:bodyPr>
          <a:lstStyle/>
          <a:p>
            <a:pPr algn="ctr"/>
            <a:r>
              <a:rPr lang="fr-CA" dirty="0" smtClean="0"/>
              <a:t>RENDU AU POSTE DE POLICE, QU’ARRIVE-T-IL ?</a:t>
            </a:r>
          </a:p>
          <a:p>
            <a:pPr algn="ctr"/>
            <a:endParaRPr lang="fr-CA" dirty="0" smtClean="0"/>
          </a:p>
          <a:p>
            <a:pPr lvl="1"/>
            <a:r>
              <a:rPr lang="fr-CA" sz="2800" i="1" dirty="0" smtClean="0"/>
              <a:t>Fouille sommaire du suspect (court </a:t>
            </a:r>
            <a:r>
              <a:rPr lang="fr-CA" sz="2800" i="1" dirty="0"/>
              <a:t>délai après </a:t>
            </a:r>
            <a:r>
              <a:rPr lang="fr-CA" sz="2800" i="1" dirty="0" smtClean="0"/>
              <a:t>l’arrestation) </a:t>
            </a:r>
            <a:endParaRPr lang="fr-CA" sz="2800" dirty="0"/>
          </a:p>
          <a:p>
            <a:pPr lvl="1"/>
            <a:r>
              <a:rPr lang="fr-CA" sz="2800" i="1" dirty="0" smtClean="0"/>
              <a:t>Prise des empreintes </a:t>
            </a:r>
            <a:r>
              <a:rPr lang="fr-CA" sz="2800" i="1" dirty="0"/>
              <a:t>digitales du détenu </a:t>
            </a:r>
          </a:p>
          <a:p>
            <a:pPr lvl="1"/>
            <a:r>
              <a:rPr lang="fr-CA" sz="2800" i="1" dirty="0" smtClean="0"/>
              <a:t>La photo du détenu est </a:t>
            </a:r>
            <a:r>
              <a:rPr lang="fr-CA" sz="2800" i="1" dirty="0"/>
              <a:t>envoyée à la Gendarmerie royale du Canada (GRC)</a:t>
            </a:r>
            <a:endParaRPr lang="fr-CA" sz="2800" dirty="0"/>
          </a:p>
          <a:p>
            <a:pPr lvl="1"/>
            <a:r>
              <a:rPr lang="fr-CA" sz="2800" i="1" dirty="0" smtClean="0"/>
              <a:t>Citation </a:t>
            </a:r>
            <a:r>
              <a:rPr lang="fr-CA" sz="2800" i="1" dirty="0"/>
              <a:t>à comparaître au suspect (document qui indique à quelle date l’accusé doit se présenter en Cour) et on le remet en liberté la plupart du temps. </a:t>
            </a:r>
            <a:endParaRPr lang="fr-CA" sz="2800" dirty="0"/>
          </a:p>
          <a:p>
            <a:pPr lvl="1"/>
            <a:r>
              <a:rPr lang="fr-CA" sz="2800" i="1" dirty="0"/>
              <a:t>Si le suspect représente un danger pour le public ou sa remise en liberté aurait pour effet de frustrer la confiance du public en l’administration de la justice, on peut le détenir jusqu’à sa comparution en Cour.</a:t>
            </a:r>
            <a:endParaRPr lang="fr-CA" sz="2800" dirty="0"/>
          </a:p>
          <a:p>
            <a:pPr lvl="1"/>
            <a:r>
              <a:rPr lang="fr-CA" sz="2800" i="1" dirty="0"/>
              <a:t>Le suspect peut appeler un avocat</a:t>
            </a:r>
            <a:endParaRPr lang="fr-CA" sz="2800" dirty="0"/>
          </a:p>
          <a:p>
            <a:pPr lvl="1"/>
            <a:r>
              <a:rPr lang="fr-CA" sz="2800" i="1" dirty="0" smtClean="0"/>
              <a:t>Si adolescent : la police  appelle </a:t>
            </a:r>
            <a:r>
              <a:rPr lang="fr-CA" sz="2800" i="1" dirty="0"/>
              <a:t>les parents du suspect</a:t>
            </a:r>
            <a:endParaRPr lang="fr-CA" sz="2800" dirty="0"/>
          </a:p>
          <a:p>
            <a:pPr lvl="1"/>
            <a:endParaRPr lang="fr-CA" dirty="0" smtClean="0"/>
          </a:p>
          <a:p>
            <a:endParaRPr lang="fr-CA" dirty="0"/>
          </a:p>
        </p:txBody>
      </p:sp>
      <p:sp>
        <p:nvSpPr>
          <p:cNvPr id="4" name="Espace réservé du pied de page 3"/>
          <p:cNvSpPr>
            <a:spLocks noGrp="1"/>
          </p:cNvSpPr>
          <p:nvPr>
            <p:ph type="ftr" sz="quarter" idx="11"/>
          </p:nvPr>
        </p:nvSpPr>
        <p:spPr>
          <a:xfrm>
            <a:off x="914400" y="6416675"/>
            <a:ext cx="7546032"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27</a:t>
            </a:fld>
            <a:endParaRPr lang="fr-FR"/>
          </a:p>
        </p:txBody>
      </p:sp>
    </p:spTree>
    <p:extLst>
      <p:ext uri="{BB962C8B-B14F-4D97-AF65-F5344CB8AC3E}">
        <p14:creationId xmlns:p14="http://schemas.microsoft.com/office/powerpoint/2010/main" val="84528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Autofit/>
          </a:bodyPr>
          <a:lstStyle/>
          <a:p>
            <a:pPr algn="ctr"/>
            <a:r>
              <a:rPr lang="fr-CA" sz="4000" dirty="0" smtClean="0"/>
              <a:t>D’OÙ VIENNENT-ELLES ?</a:t>
            </a:r>
            <a:endParaRPr lang="fr-FR" sz="4000" dirty="0"/>
          </a:p>
        </p:txBody>
      </p:sp>
      <p:sp>
        <p:nvSpPr>
          <p:cNvPr id="3" name="Espace réservé du pied de page 2"/>
          <p:cNvSpPr>
            <a:spLocks noGrp="1"/>
          </p:cNvSpPr>
          <p:nvPr>
            <p:ph type="ftr" sz="quarter" idx="11"/>
          </p:nvPr>
        </p:nvSpPr>
        <p:spPr>
          <a:xfrm>
            <a:off x="914400" y="6416675"/>
            <a:ext cx="7618040" cy="365125"/>
          </a:xfrm>
        </p:spPr>
        <p:txBody>
          <a:bodyPr/>
          <a:lstStyle/>
          <a:p>
            <a:r>
              <a:rPr lang="fr-FR" dirty="0" smtClean="0"/>
              <a:t>Copyright AJEFO 2015</a:t>
            </a:r>
            <a:endParaRPr lang="fr-FR" dirty="0"/>
          </a:p>
        </p:txBody>
      </p:sp>
      <p:sp>
        <p:nvSpPr>
          <p:cNvPr id="4" name="Espace réservé du numéro de diapositive 3"/>
          <p:cNvSpPr>
            <a:spLocks noGrp="1"/>
          </p:cNvSpPr>
          <p:nvPr>
            <p:ph type="sldNum" sz="quarter" idx="12"/>
          </p:nvPr>
        </p:nvSpPr>
        <p:spPr/>
        <p:txBody>
          <a:bodyPr/>
          <a:lstStyle/>
          <a:p>
            <a:fld id="{5D0C37D7-A0A5-4804-AC18-A5C28858C11B}" type="slidenum">
              <a:rPr lang="fr-FR" smtClean="0"/>
              <a:pPr/>
              <a:t>3</a:t>
            </a:fld>
            <a:endParaRPr lang="fr-FR"/>
          </a:p>
        </p:txBody>
      </p:sp>
      <p:sp>
        <p:nvSpPr>
          <p:cNvPr id="6" name="Titre 5"/>
          <p:cNvSpPr>
            <a:spLocks noGrp="1"/>
          </p:cNvSpPr>
          <p:nvPr>
            <p:ph type="title"/>
          </p:nvPr>
        </p:nvSpPr>
        <p:spPr/>
        <p:txBody>
          <a:bodyPr/>
          <a:lstStyle/>
          <a:p>
            <a:r>
              <a:rPr lang="fr-CA" dirty="0" smtClean="0"/>
              <a:t>LES GARANTIES JURIDIQUES : </a:t>
            </a:r>
            <a:endParaRPr lang="fr-FR" dirty="0"/>
          </a:p>
        </p:txBody>
      </p:sp>
      <p:sp>
        <p:nvSpPr>
          <p:cNvPr id="8" name="Espace réservé du contenu 2"/>
          <p:cNvSpPr txBox="1">
            <a:spLocks/>
          </p:cNvSpPr>
          <p:nvPr/>
        </p:nvSpPr>
        <p:spPr>
          <a:xfrm>
            <a:off x="928662" y="2571744"/>
            <a:ext cx="7772400" cy="3000396"/>
          </a:xfrm>
          <a:prstGeom prst="rect">
            <a:avLst/>
          </a:prstGeom>
        </p:spPr>
        <p:txBody>
          <a:bodyPr vert="horz" lIns="82296" tIns="45720" bIns="0" anchor="t">
            <a:normAutofit/>
          </a:bodyPr>
          <a:lstStyle/>
          <a:p>
            <a:pPr marL="54864" marR="0" lvl="0" indent="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fr-CA"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54864" marR="0" lvl="0" indent="0" algn="ctr" defTabSz="914400" rtl="0" eaLnBrk="1" fontAlgn="auto" latinLnBrk="0" hangingPunct="1">
              <a:lnSpc>
                <a:spcPct val="100000"/>
              </a:lnSpc>
              <a:spcBef>
                <a:spcPts val="700"/>
              </a:spcBef>
              <a:spcAft>
                <a:spcPts val="0"/>
              </a:spcAft>
              <a:buClr>
                <a:schemeClr val="tx2"/>
              </a:buClr>
              <a:buSzPct val="95000"/>
              <a:buFont typeface="Courier New" pitchFamily="49" charset="0"/>
              <a:buChar char="o"/>
              <a:tabLst/>
              <a:defRPr/>
            </a:pPr>
            <a:r>
              <a:rPr kumimoji="0" lang="fr-CA" sz="3000" b="0" i="1" u="none" strike="noStrike" kern="1200" cap="none" spc="0" normalizeH="0" baseline="0" noProof="0" dirty="0" smtClean="0">
                <a:ln>
                  <a:noFill/>
                </a:ln>
                <a:solidFill>
                  <a:schemeClr val="tx1">
                    <a:tint val="75000"/>
                  </a:schemeClr>
                </a:solidFill>
                <a:effectLst/>
                <a:uLnTx/>
                <a:uFillTx/>
                <a:latin typeface="+mn-lt"/>
                <a:ea typeface="+mn-ea"/>
                <a:cs typeface="+mn-cs"/>
              </a:rPr>
              <a:t>Charte canadienne des droits et libertés</a:t>
            </a:r>
            <a:r>
              <a:rPr kumimoji="0" lang="fr-CA" sz="30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fr-CA" sz="2000" b="0" i="0" u="none" strike="noStrike" kern="1200" cap="none" spc="0" normalizeH="0" baseline="0" noProof="0" dirty="0" smtClean="0">
                <a:ln>
                  <a:noFill/>
                </a:ln>
                <a:solidFill>
                  <a:schemeClr val="tx1">
                    <a:tint val="75000"/>
                  </a:schemeClr>
                </a:solidFill>
                <a:effectLst/>
                <a:uLnTx/>
                <a:uFillTx/>
                <a:latin typeface="+mn-lt"/>
                <a:ea typeface="+mn-ea"/>
                <a:cs typeface="+mn-cs"/>
              </a:rPr>
              <a:t>art. 7 à 14</a:t>
            </a:r>
          </a:p>
          <a:p>
            <a:pPr marL="54864" marR="0" lvl="0" indent="0" algn="ctr" defTabSz="914400" rtl="0" eaLnBrk="1" fontAlgn="auto" latinLnBrk="0" hangingPunct="1">
              <a:lnSpc>
                <a:spcPct val="100000"/>
              </a:lnSpc>
              <a:spcBef>
                <a:spcPts val="700"/>
              </a:spcBef>
              <a:spcAft>
                <a:spcPts val="0"/>
              </a:spcAft>
              <a:buClr>
                <a:schemeClr val="tx2"/>
              </a:buClr>
              <a:buSzPct val="95000"/>
              <a:buFont typeface="Courier New" pitchFamily="49" charset="0"/>
              <a:buChar char="o"/>
              <a:tabLst/>
              <a:defRPr/>
            </a:pPr>
            <a:endParaRPr kumimoji="0" lang="fr-CA"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54864" marR="0" lvl="0" indent="0" algn="ctr" defTabSz="914400" rtl="0" eaLnBrk="1" fontAlgn="auto" latinLnBrk="0" hangingPunct="1">
              <a:lnSpc>
                <a:spcPct val="100000"/>
              </a:lnSpc>
              <a:spcBef>
                <a:spcPts val="700"/>
              </a:spcBef>
              <a:spcAft>
                <a:spcPts val="0"/>
              </a:spcAft>
              <a:buClr>
                <a:schemeClr val="tx2"/>
              </a:buClr>
              <a:buSzPct val="95000"/>
              <a:buFont typeface="Courier New" pitchFamily="49" charset="0"/>
              <a:buChar char="o"/>
              <a:tabLst/>
              <a:defRPr/>
            </a:pPr>
            <a:r>
              <a:rPr kumimoji="0" lang="fr-CA" sz="3000" b="0" i="0" u="none" strike="noStrike" kern="1200" cap="none" spc="0" normalizeH="0" baseline="0" noProof="0" dirty="0" smtClean="0">
                <a:ln>
                  <a:noFill/>
                </a:ln>
                <a:solidFill>
                  <a:schemeClr val="tx1">
                    <a:tint val="75000"/>
                  </a:schemeClr>
                </a:solidFill>
                <a:effectLst/>
                <a:uLnTx/>
                <a:uFillTx/>
                <a:latin typeface="+mn-lt"/>
                <a:ea typeface="+mn-ea"/>
                <a:cs typeface="+mn-cs"/>
              </a:rPr>
              <a:t>La </a:t>
            </a:r>
            <a:r>
              <a:rPr kumimoji="0" lang="fr-CA" sz="3000" b="0" i="1" u="none" strike="noStrike" kern="1200" cap="none" spc="0" normalizeH="0" baseline="0" noProof="0" dirty="0" smtClean="0">
                <a:ln>
                  <a:noFill/>
                </a:ln>
                <a:solidFill>
                  <a:schemeClr val="tx1">
                    <a:tint val="75000"/>
                  </a:schemeClr>
                </a:solidFill>
                <a:effectLst/>
                <a:uLnTx/>
                <a:uFillTx/>
                <a:latin typeface="+mn-lt"/>
                <a:ea typeface="+mn-ea"/>
                <a:cs typeface="+mn-cs"/>
              </a:rPr>
              <a:t>Charte </a:t>
            </a:r>
            <a:r>
              <a:rPr kumimoji="0" lang="fr-CA" sz="3000" b="0" i="0" u="none" strike="noStrike" kern="1200" cap="none" spc="0" normalizeH="0" baseline="0" noProof="0" dirty="0" smtClean="0">
                <a:ln>
                  <a:noFill/>
                </a:ln>
                <a:solidFill>
                  <a:schemeClr val="tx1">
                    <a:tint val="75000"/>
                  </a:schemeClr>
                </a:solidFill>
                <a:effectLst/>
                <a:uLnTx/>
                <a:uFillTx/>
                <a:latin typeface="+mn-lt"/>
                <a:ea typeface="+mn-ea"/>
                <a:cs typeface="+mn-cs"/>
              </a:rPr>
              <a:t>a été adoptée en 1982</a:t>
            </a:r>
          </a:p>
          <a:p>
            <a:pPr marL="54864" marR="0" lvl="0" indent="0" algn="l" defTabSz="914400" rtl="0" eaLnBrk="1" fontAlgn="auto" latinLnBrk="0" hangingPunct="1">
              <a:lnSpc>
                <a:spcPct val="100000"/>
              </a:lnSpc>
              <a:spcBef>
                <a:spcPts val="700"/>
              </a:spcBef>
              <a:spcAft>
                <a:spcPts val="0"/>
              </a:spcAft>
              <a:buClr>
                <a:schemeClr val="tx2"/>
              </a:buClr>
              <a:buSzPct val="95000"/>
              <a:buFont typeface="Courier New" pitchFamily="49" charset="0"/>
              <a:buChar char="o"/>
              <a:tabLst/>
              <a:defRPr/>
            </a:pPr>
            <a:endParaRPr kumimoji="0" lang="fr-FR"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noAutofit/>
          </a:bodyPr>
          <a:lstStyle/>
          <a:p>
            <a:r>
              <a:rPr lang="fr-CA" sz="5500" dirty="0" smtClean="0"/>
              <a:t>À QUOI ÇA SERT ?</a:t>
            </a:r>
            <a:endParaRPr lang="fr-FR" sz="5500" dirty="0"/>
          </a:p>
        </p:txBody>
      </p:sp>
      <p:sp>
        <p:nvSpPr>
          <p:cNvPr id="3" name="Espace réservé du pied de page 2"/>
          <p:cNvSpPr>
            <a:spLocks noGrp="1"/>
          </p:cNvSpPr>
          <p:nvPr>
            <p:ph type="ftr" sz="quarter" idx="11"/>
          </p:nvPr>
        </p:nvSpPr>
        <p:spPr>
          <a:xfrm>
            <a:off x="914400" y="6416675"/>
            <a:ext cx="7618040" cy="365125"/>
          </a:xfrm>
        </p:spPr>
        <p:txBody>
          <a:bodyPr/>
          <a:lstStyle/>
          <a:p>
            <a:r>
              <a:rPr lang="fr-FR" dirty="0" smtClean="0"/>
              <a:t>Copyright AJEFO 2015</a:t>
            </a:r>
            <a:endParaRPr lang="fr-FR" dirty="0"/>
          </a:p>
        </p:txBody>
      </p:sp>
      <p:sp>
        <p:nvSpPr>
          <p:cNvPr id="4" name="Espace réservé du numéro de diapositive 3"/>
          <p:cNvSpPr>
            <a:spLocks noGrp="1"/>
          </p:cNvSpPr>
          <p:nvPr>
            <p:ph type="sldNum" sz="quarter" idx="12"/>
          </p:nvPr>
        </p:nvSpPr>
        <p:spPr/>
        <p:txBody>
          <a:bodyPr/>
          <a:lstStyle/>
          <a:p>
            <a:fld id="{5D0C37D7-A0A5-4804-AC18-A5C28858C11B}" type="slidenum">
              <a:rPr lang="fr-FR" smtClean="0"/>
              <a:pPr/>
              <a:t>4</a:t>
            </a:fld>
            <a:endParaRPr lang="fr-FR"/>
          </a:p>
        </p:txBody>
      </p:sp>
      <p:sp>
        <p:nvSpPr>
          <p:cNvPr id="5" name="Titre 4"/>
          <p:cNvSpPr>
            <a:spLocks noGrp="1"/>
          </p:cNvSpPr>
          <p:nvPr>
            <p:ph type="title"/>
          </p:nvPr>
        </p:nvSpPr>
        <p:spPr/>
        <p:txBody>
          <a:bodyPr/>
          <a:lstStyle/>
          <a:p>
            <a:r>
              <a:rPr lang="fr-CA" dirty="0" smtClean="0"/>
              <a:t>LES GARANTIES JURIDIQUES : </a:t>
            </a:r>
            <a:endParaRPr lang="fr-FR" dirty="0"/>
          </a:p>
        </p:txBody>
      </p:sp>
      <p:sp>
        <p:nvSpPr>
          <p:cNvPr id="6" name="ZoneTexte 5"/>
          <p:cNvSpPr txBox="1"/>
          <p:nvPr/>
        </p:nvSpPr>
        <p:spPr>
          <a:xfrm>
            <a:off x="1357290" y="3143248"/>
            <a:ext cx="6643734" cy="1107996"/>
          </a:xfrm>
          <a:prstGeom prst="rect">
            <a:avLst/>
          </a:prstGeom>
          <a:noFill/>
        </p:spPr>
        <p:txBody>
          <a:bodyPr wrap="square" rtlCol="0">
            <a:spAutoFit/>
          </a:bodyPr>
          <a:lstStyle/>
          <a:p>
            <a:pPr algn="ctr"/>
            <a:r>
              <a:rPr lang="fr-CA" sz="2200" dirty="0" smtClean="0"/>
              <a:t>MISE EN SITUATION DU QUOTIDIEN DE CAROLINE :</a:t>
            </a:r>
          </a:p>
          <a:p>
            <a:pPr algn="ctr"/>
            <a:endParaRPr lang="fr-CA" sz="2200" dirty="0"/>
          </a:p>
          <a:p>
            <a:pPr algn="ctr"/>
            <a:r>
              <a:rPr lang="fr-CA" sz="2200" dirty="0" smtClean="0"/>
              <a:t>DOSSIER 1</a:t>
            </a:r>
            <a:endParaRPr lang="fr-FR"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LES GARANTIES JURIDIQUES : </a:t>
            </a:r>
            <a:br>
              <a:rPr lang="fr-CA" dirty="0" smtClean="0"/>
            </a:br>
            <a:r>
              <a:rPr lang="fr-CA" dirty="0" smtClean="0"/>
              <a:t>À QUOI ÇA SERT ?</a:t>
            </a:r>
            <a:endParaRPr lang="fr-FR" dirty="0"/>
          </a:p>
        </p:txBody>
      </p:sp>
      <p:sp>
        <p:nvSpPr>
          <p:cNvPr id="3" name="Espace réservé du contenu 2"/>
          <p:cNvSpPr>
            <a:spLocks noGrp="1"/>
          </p:cNvSpPr>
          <p:nvPr>
            <p:ph idx="1"/>
          </p:nvPr>
        </p:nvSpPr>
        <p:spPr>
          <a:xfrm>
            <a:off x="467544" y="2500306"/>
            <a:ext cx="4533084" cy="3643338"/>
          </a:xfrm>
          <a:solidFill>
            <a:schemeClr val="bg2"/>
          </a:solidFill>
        </p:spPr>
        <p:txBody>
          <a:bodyPr>
            <a:normAutofit fontScale="70000" lnSpcReduction="20000"/>
          </a:bodyPr>
          <a:lstStyle/>
          <a:p>
            <a:pPr lvl="0" algn="ctr">
              <a:buNone/>
            </a:pPr>
            <a:r>
              <a:rPr lang="fr-FR" sz="3600" dirty="0" smtClean="0"/>
              <a:t>Caroline, 18 ans, conduit à 100 km/h sur l’autoroute.  Un policier l’interpelle au hasard et lui signale d’arrêter. À ce moment-là, le policier ne soupçonne pas encore que Caroline agit de façon illégale.</a:t>
            </a:r>
          </a:p>
          <a:p>
            <a:pPr lvl="0" algn="ctr">
              <a:buNone/>
            </a:pPr>
            <a:r>
              <a:rPr lang="fr-FR" sz="3600" dirty="0" smtClean="0"/>
              <a:t> </a:t>
            </a:r>
          </a:p>
          <a:p>
            <a:pPr algn="ctr">
              <a:buNone/>
            </a:pPr>
            <a:r>
              <a:rPr lang="fr-FR" sz="3600" dirty="0" smtClean="0"/>
              <a:t>Le policier a-t-il le droit de l’</a:t>
            </a:r>
            <a:r>
              <a:rPr lang="fr-FR" sz="3600" dirty="0" err="1" smtClean="0"/>
              <a:t>arr</a:t>
            </a:r>
            <a:r>
              <a:rPr lang="en-CA" sz="3600" dirty="0" err="1" smtClean="0"/>
              <a:t>êter</a:t>
            </a:r>
            <a:r>
              <a:rPr lang="en-CA" sz="3600" dirty="0" smtClean="0"/>
              <a:t> au </a:t>
            </a:r>
            <a:r>
              <a:rPr lang="en-CA" sz="3600" dirty="0" err="1" smtClean="0"/>
              <a:t>hasard</a:t>
            </a:r>
            <a:r>
              <a:rPr lang="en-CA" sz="3600" dirty="0" smtClean="0"/>
              <a:t>/sans raison</a:t>
            </a:r>
            <a:r>
              <a:rPr lang="fr-FR" sz="3600" dirty="0" smtClean="0"/>
              <a:t> ?</a:t>
            </a:r>
          </a:p>
          <a:p>
            <a:endParaRPr lang="fr-FR" dirty="0"/>
          </a:p>
        </p:txBody>
      </p:sp>
      <p:sp>
        <p:nvSpPr>
          <p:cNvPr id="4" name="Espace réservé du pied de page 3"/>
          <p:cNvSpPr>
            <a:spLocks noGrp="1"/>
          </p:cNvSpPr>
          <p:nvPr>
            <p:ph type="ftr" sz="quarter" idx="11"/>
          </p:nvPr>
        </p:nvSpPr>
        <p:spPr>
          <a:xfrm>
            <a:off x="914400" y="6416675"/>
            <a:ext cx="7546032"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5</a:t>
            </a:fld>
            <a:endParaRPr lang="fr-FR"/>
          </a:p>
        </p:txBody>
      </p:sp>
      <p:sp>
        <p:nvSpPr>
          <p:cNvPr id="6" name="ZoneTexte 5"/>
          <p:cNvSpPr txBox="1"/>
          <p:nvPr/>
        </p:nvSpPr>
        <p:spPr>
          <a:xfrm rot="21026777">
            <a:off x="310579" y="1770486"/>
            <a:ext cx="1571636" cy="430887"/>
          </a:xfrm>
          <a:prstGeom prst="rect">
            <a:avLst/>
          </a:prstGeom>
          <a:noFill/>
        </p:spPr>
        <p:txBody>
          <a:bodyPr wrap="square" rtlCol="0">
            <a:spAutoFit/>
          </a:bodyPr>
          <a:lstStyle/>
          <a:p>
            <a:r>
              <a:rPr lang="fr-CA" sz="2200" dirty="0" smtClean="0">
                <a:latin typeface="Arial Black" pitchFamily="34" charset="0"/>
              </a:rPr>
              <a:t>SCÈNE 1</a:t>
            </a:r>
            <a:endParaRPr lang="fr-FR" sz="2200" dirty="0">
              <a:latin typeface="Arial Black" pitchFamily="34" charset="0"/>
            </a:endParaRPr>
          </a:p>
        </p:txBody>
      </p:sp>
      <p:pic>
        <p:nvPicPr>
          <p:cNvPr id="7" name="Picture 6" descr="j0438890"/>
          <p:cNvPicPr>
            <a:picLocks noChangeAspect="1" noChangeArrowheads="1"/>
          </p:cNvPicPr>
          <p:nvPr>
            <p:custDataLst>
              <p:tags r:id="rId1"/>
            </p:custDataLst>
          </p:nvPr>
        </p:nvPicPr>
        <p:blipFill>
          <a:blip r:embed="rId4"/>
          <a:srcRect/>
          <a:stretch>
            <a:fillRect/>
          </a:stretch>
        </p:blipFill>
        <p:spPr bwMode="auto">
          <a:xfrm>
            <a:off x="5295770" y="2852936"/>
            <a:ext cx="3848948" cy="25758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428604"/>
            <a:ext cx="7772400" cy="5926956"/>
          </a:xfrm>
        </p:spPr>
        <p:txBody>
          <a:bodyPr>
            <a:normAutofit/>
          </a:bodyPr>
          <a:lstStyle/>
          <a:p>
            <a:r>
              <a:rPr lang="fr-FR" sz="3500" b="1" dirty="0" smtClean="0"/>
              <a:t>OUI,  mais c’est une exception!</a:t>
            </a:r>
          </a:p>
          <a:p>
            <a:pPr marL="68580" indent="0">
              <a:buNone/>
            </a:pPr>
            <a:endParaRPr lang="fr-FR" sz="3500" b="1" dirty="0" smtClean="0"/>
          </a:p>
          <a:p>
            <a:r>
              <a:rPr lang="fr-FR" sz="3500" b="1" dirty="0" smtClean="0"/>
              <a:t>Article 9 de la </a:t>
            </a:r>
            <a:r>
              <a:rPr lang="fr-FR" sz="3500" b="1" i="1" dirty="0" smtClean="0"/>
              <a:t>Charte canadienne des droits et libertés</a:t>
            </a:r>
            <a:r>
              <a:rPr lang="fr-FR" sz="3500" b="1" dirty="0" smtClean="0"/>
              <a:t> : </a:t>
            </a:r>
          </a:p>
          <a:p>
            <a:pPr marL="68580" indent="0">
              <a:buNone/>
            </a:pPr>
            <a:endParaRPr lang="fr-FR" sz="3500" b="1" dirty="0" smtClean="0"/>
          </a:p>
          <a:p>
            <a:pPr lvl="1"/>
            <a:r>
              <a:rPr lang="fr-FR" sz="3100" b="1" dirty="0" smtClean="0"/>
              <a:t>Chacun a droit à la protection contre la détention ou l'emprisonnement arbitraire. </a:t>
            </a:r>
          </a:p>
          <a:p>
            <a:pPr marL="454914" lvl="1" indent="0">
              <a:buNone/>
            </a:pPr>
            <a:endParaRPr lang="fr-FR" sz="3100" dirty="0" smtClean="0"/>
          </a:p>
          <a:p>
            <a:pPr lvl="2"/>
            <a:r>
              <a:rPr lang="fr-FR" b="1" dirty="0" smtClean="0"/>
              <a:t>Arbitraire = sans motif, sans raison</a:t>
            </a:r>
            <a:endParaRPr lang="fr-FR" dirty="0"/>
          </a:p>
        </p:txBody>
      </p:sp>
      <p:sp>
        <p:nvSpPr>
          <p:cNvPr id="4" name="Espace réservé du pied de page 3"/>
          <p:cNvSpPr>
            <a:spLocks noGrp="1"/>
          </p:cNvSpPr>
          <p:nvPr>
            <p:ph type="ftr" sz="quarter" idx="11"/>
          </p:nvPr>
        </p:nvSpPr>
        <p:spPr>
          <a:xfrm>
            <a:off x="914400" y="6416675"/>
            <a:ext cx="7474024"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LES GARANTIES JURIDIQUES : </a:t>
            </a:r>
            <a:br>
              <a:rPr lang="fr-CA" dirty="0" smtClean="0"/>
            </a:br>
            <a:r>
              <a:rPr lang="fr-CA" dirty="0" smtClean="0"/>
              <a:t>À QUOI ÇA SERT ?</a:t>
            </a:r>
            <a:endParaRPr lang="fr-FR" dirty="0"/>
          </a:p>
        </p:txBody>
      </p:sp>
      <p:sp>
        <p:nvSpPr>
          <p:cNvPr id="3" name="Espace réservé du contenu 2"/>
          <p:cNvSpPr>
            <a:spLocks noGrp="1"/>
          </p:cNvSpPr>
          <p:nvPr>
            <p:ph idx="1"/>
          </p:nvPr>
        </p:nvSpPr>
        <p:spPr>
          <a:xfrm>
            <a:off x="4857752" y="1928802"/>
            <a:ext cx="3829048" cy="4426758"/>
          </a:xfrm>
          <a:solidFill>
            <a:schemeClr val="bg2"/>
          </a:solidFill>
        </p:spPr>
        <p:txBody>
          <a:bodyPr>
            <a:normAutofit fontScale="70000" lnSpcReduction="20000"/>
          </a:bodyPr>
          <a:lstStyle/>
          <a:p>
            <a:pPr lvl="0" algn="ctr">
              <a:buNone/>
            </a:pPr>
            <a:r>
              <a:rPr lang="fr-FR" sz="3100" b="1" dirty="0" smtClean="0"/>
              <a:t>Lorsque le policier s’approche de l’automobile, il aperçoit la crosse d’un fusil sous une couverture. </a:t>
            </a:r>
            <a:r>
              <a:rPr lang="fr-CA" sz="3100" b="1" dirty="0" smtClean="0"/>
              <a:t>Le policier demande à Caroline de sortir de l’auto. Il saisit le fusil. Caroline est mise en état d’arrestation.  Le policier fouille Caroline et son automobile. </a:t>
            </a:r>
          </a:p>
          <a:p>
            <a:pPr lvl="0" algn="ctr">
              <a:buNone/>
            </a:pPr>
            <a:endParaRPr lang="fr-FR" dirty="0" smtClean="0"/>
          </a:p>
          <a:p>
            <a:pPr algn="ctr">
              <a:buNone/>
            </a:pPr>
            <a:r>
              <a:rPr lang="fr-FR" sz="3100" b="1" dirty="0" smtClean="0"/>
              <a:t>Le policier a-t-il le droit de procéder à la fouille ?</a:t>
            </a:r>
            <a:endParaRPr lang="fr-FR" sz="3100" dirty="0" smtClean="0"/>
          </a:p>
          <a:p>
            <a:endParaRPr lang="fr-FR" dirty="0"/>
          </a:p>
        </p:txBody>
      </p:sp>
      <p:sp>
        <p:nvSpPr>
          <p:cNvPr id="4" name="Espace réservé du pied de page 3"/>
          <p:cNvSpPr>
            <a:spLocks noGrp="1"/>
          </p:cNvSpPr>
          <p:nvPr>
            <p:ph type="ftr" sz="quarter" idx="11"/>
          </p:nvPr>
        </p:nvSpPr>
        <p:spPr>
          <a:xfrm>
            <a:off x="914400" y="6416675"/>
            <a:ext cx="7546032"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7</a:t>
            </a:fld>
            <a:endParaRPr lang="fr-FR"/>
          </a:p>
        </p:txBody>
      </p:sp>
      <p:sp>
        <p:nvSpPr>
          <p:cNvPr id="7" name="ZoneTexte 6"/>
          <p:cNvSpPr txBox="1"/>
          <p:nvPr/>
        </p:nvSpPr>
        <p:spPr>
          <a:xfrm rot="21026777">
            <a:off x="667768" y="2127676"/>
            <a:ext cx="1571636" cy="430887"/>
          </a:xfrm>
          <a:prstGeom prst="rect">
            <a:avLst/>
          </a:prstGeom>
          <a:noFill/>
        </p:spPr>
        <p:txBody>
          <a:bodyPr wrap="square" rtlCol="0">
            <a:spAutoFit/>
          </a:bodyPr>
          <a:lstStyle/>
          <a:p>
            <a:r>
              <a:rPr lang="fr-CA" sz="2200" dirty="0" smtClean="0">
                <a:latin typeface="Arial Black" pitchFamily="34" charset="0"/>
              </a:rPr>
              <a:t>SCÈNE 2</a:t>
            </a:r>
            <a:endParaRPr lang="fr-FR" sz="2200" dirty="0">
              <a:latin typeface="Arial Black" pitchFamily="34" charset="0"/>
            </a:endParaRPr>
          </a:p>
        </p:txBody>
      </p:sp>
      <p:pic>
        <p:nvPicPr>
          <p:cNvPr id="9" name="Picture 18" descr="glock_hand_gun"/>
          <p:cNvPicPr>
            <a:picLocks noChangeAspect="1" noChangeArrowheads="1"/>
          </p:cNvPicPr>
          <p:nvPr>
            <p:custDataLst>
              <p:tags r:id="rId1"/>
            </p:custDataLst>
          </p:nvPr>
        </p:nvPicPr>
        <p:blipFill>
          <a:blip r:embed="rId4"/>
          <a:srcRect/>
          <a:stretch>
            <a:fillRect/>
          </a:stretch>
        </p:blipFill>
        <p:spPr bwMode="auto">
          <a:xfrm rot="20863226">
            <a:off x="589328" y="2684285"/>
            <a:ext cx="3849333" cy="29135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57224" y="620688"/>
            <a:ext cx="7772400" cy="5094296"/>
          </a:xfrm>
        </p:spPr>
        <p:txBody>
          <a:bodyPr>
            <a:normAutofit fontScale="92500"/>
          </a:bodyPr>
          <a:lstStyle/>
          <a:p>
            <a:r>
              <a:rPr lang="fr-FR" sz="4000" b="1" dirty="0" smtClean="0"/>
              <a:t>OUI. </a:t>
            </a:r>
          </a:p>
          <a:p>
            <a:pPr marL="68580" indent="0">
              <a:buNone/>
            </a:pPr>
            <a:endParaRPr lang="fr-FR" sz="4000" b="1" dirty="0" smtClean="0"/>
          </a:p>
          <a:p>
            <a:r>
              <a:rPr lang="fr-FR" sz="4000" b="1" dirty="0" smtClean="0"/>
              <a:t>Article 8 de la </a:t>
            </a:r>
            <a:r>
              <a:rPr lang="fr-FR" sz="4000" b="1" i="1" dirty="0" smtClean="0"/>
              <a:t>Charte canadienne des droits et libertés</a:t>
            </a:r>
            <a:r>
              <a:rPr lang="fr-FR" sz="4000" b="1" dirty="0" smtClean="0"/>
              <a:t> : </a:t>
            </a:r>
          </a:p>
          <a:p>
            <a:pPr marL="68580" indent="0">
              <a:buNone/>
            </a:pPr>
            <a:endParaRPr lang="fr-FR" sz="4000" b="1" dirty="0" smtClean="0"/>
          </a:p>
          <a:p>
            <a:pPr lvl="1"/>
            <a:r>
              <a:rPr lang="fr-FR" sz="3600" b="1" dirty="0" smtClean="0"/>
              <a:t>Chacun a droit à la protection contre les fouilles, les perquisitions ou les saisies abusives.</a:t>
            </a:r>
            <a:endParaRPr lang="fr-FR" sz="3600" dirty="0" smtClean="0"/>
          </a:p>
          <a:p>
            <a:endParaRPr lang="fr-FR" dirty="0"/>
          </a:p>
        </p:txBody>
      </p:sp>
      <p:sp>
        <p:nvSpPr>
          <p:cNvPr id="4" name="Espace réservé du pied de page 3"/>
          <p:cNvSpPr>
            <a:spLocks noGrp="1"/>
          </p:cNvSpPr>
          <p:nvPr>
            <p:ph type="ftr" sz="quarter" idx="11"/>
          </p:nvPr>
        </p:nvSpPr>
        <p:spPr>
          <a:xfrm>
            <a:off x="914400" y="6416675"/>
            <a:ext cx="7618040"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8</a:t>
            </a:fld>
            <a:endParaRPr lang="fr-F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LES GARANTIES JURIDIQUES : </a:t>
            </a:r>
            <a:br>
              <a:rPr lang="fr-CA" dirty="0" smtClean="0"/>
            </a:br>
            <a:r>
              <a:rPr lang="fr-CA" dirty="0" smtClean="0"/>
              <a:t>À QUOI ÇA SERT ?</a:t>
            </a:r>
            <a:endParaRPr lang="fr-FR" dirty="0"/>
          </a:p>
        </p:txBody>
      </p:sp>
      <p:sp>
        <p:nvSpPr>
          <p:cNvPr id="3" name="Espace réservé du contenu 2"/>
          <p:cNvSpPr>
            <a:spLocks noGrp="1"/>
          </p:cNvSpPr>
          <p:nvPr>
            <p:ph idx="1"/>
          </p:nvPr>
        </p:nvSpPr>
        <p:spPr>
          <a:xfrm>
            <a:off x="857224" y="1928802"/>
            <a:ext cx="4157666" cy="4572000"/>
          </a:xfrm>
          <a:solidFill>
            <a:schemeClr val="bg2"/>
          </a:solidFill>
        </p:spPr>
        <p:txBody>
          <a:bodyPr>
            <a:normAutofit fontScale="77500" lnSpcReduction="20000"/>
          </a:bodyPr>
          <a:lstStyle/>
          <a:p>
            <a:pPr lvl="0" algn="ctr">
              <a:buNone/>
            </a:pPr>
            <a:r>
              <a:rPr lang="fr-CA" b="1" dirty="0" smtClean="0"/>
              <a:t>Le policier amène Caroline au poste de police.  C’est là qu’il lui dit pour la première fois la raison précise de son arrestation, soit la possession d’une arme à feu illégale. Lorsqu’il l’a arrêtée sur l’autoroute, il l’a simplement mise en état d’arrestation sans lui dire pourquoi. </a:t>
            </a:r>
          </a:p>
          <a:p>
            <a:pPr lvl="0" algn="ctr">
              <a:buNone/>
            </a:pPr>
            <a:endParaRPr lang="fr-FR" dirty="0" smtClean="0"/>
          </a:p>
          <a:p>
            <a:pPr algn="ctr">
              <a:buNone/>
            </a:pPr>
            <a:r>
              <a:rPr lang="fr-FR" b="1" dirty="0" smtClean="0"/>
              <a:t>Le policier a-t-il bien agi </a:t>
            </a:r>
            <a:r>
              <a:rPr lang="fr-CA" b="1" dirty="0" smtClean="0"/>
              <a:t>?</a:t>
            </a:r>
            <a:endParaRPr lang="fr-FR" dirty="0" smtClean="0"/>
          </a:p>
          <a:p>
            <a:endParaRPr lang="fr-FR" dirty="0"/>
          </a:p>
        </p:txBody>
      </p:sp>
      <p:sp>
        <p:nvSpPr>
          <p:cNvPr id="4" name="Espace réservé du pied de page 3"/>
          <p:cNvSpPr>
            <a:spLocks noGrp="1"/>
          </p:cNvSpPr>
          <p:nvPr>
            <p:ph type="ftr" sz="quarter" idx="11"/>
          </p:nvPr>
        </p:nvSpPr>
        <p:spPr>
          <a:xfrm>
            <a:off x="914399" y="6416675"/>
            <a:ext cx="7688417" cy="365125"/>
          </a:xfrm>
        </p:spPr>
        <p:txBody>
          <a:bodyPr/>
          <a:lstStyle/>
          <a:p>
            <a:r>
              <a:rPr lang="fr-FR" dirty="0" smtClean="0"/>
              <a:t>Copyright AJEFO 2015</a:t>
            </a:r>
            <a:endParaRPr lang="fr-FR" dirty="0"/>
          </a:p>
        </p:txBody>
      </p:sp>
      <p:sp>
        <p:nvSpPr>
          <p:cNvPr id="5" name="Espace réservé du numéro de diapositive 4"/>
          <p:cNvSpPr>
            <a:spLocks noGrp="1"/>
          </p:cNvSpPr>
          <p:nvPr>
            <p:ph type="sldNum" sz="quarter" idx="12"/>
          </p:nvPr>
        </p:nvSpPr>
        <p:spPr/>
        <p:txBody>
          <a:bodyPr/>
          <a:lstStyle/>
          <a:p>
            <a:fld id="{5D0C37D7-A0A5-4804-AC18-A5C28858C11B}" type="slidenum">
              <a:rPr lang="fr-FR" smtClean="0"/>
              <a:pPr/>
              <a:t>9</a:t>
            </a:fld>
            <a:endParaRPr lang="fr-FR"/>
          </a:p>
        </p:txBody>
      </p:sp>
      <p:pic>
        <p:nvPicPr>
          <p:cNvPr id="6" name="Picture 14" descr="arrest"/>
          <p:cNvPicPr>
            <a:picLocks noChangeAspect="1" noChangeArrowheads="1"/>
          </p:cNvPicPr>
          <p:nvPr>
            <p:custDataLst>
              <p:tags r:id="rId1"/>
            </p:custDataLst>
          </p:nvPr>
        </p:nvPicPr>
        <p:blipFill>
          <a:blip r:embed="rId4"/>
          <a:srcRect/>
          <a:stretch>
            <a:fillRect/>
          </a:stretch>
        </p:blipFill>
        <p:spPr bwMode="auto">
          <a:xfrm>
            <a:off x="5570501" y="1900182"/>
            <a:ext cx="3032316" cy="4509111"/>
          </a:xfrm>
          <a:prstGeom prst="rect">
            <a:avLst/>
          </a:prstGeom>
          <a:noFill/>
          <a:ln w="9525">
            <a:noFill/>
            <a:miter lim="800000"/>
            <a:headEnd/>
            <a:tailEnd/>
          </a:ln>
        </p:spPr>
      </p:pic>
      <p:sp>
        <p:nvSpPr>
          <p:cNvPr id="7" name="ZoneTexte 6"/>
          <p:cNvSpPr txBox="1"/>
          <p:nvPr/>
        </p:nvSpPr>
        <p:spPr>
          <a:xfrm rot="21026777">
            <a:off x="24859" y="1341859"/>
            <a:ext cx="1571636" cy="430887"/>
          </a:xfrm>
          <a:prstGeom prst="rect">
            <a:avLst/>
          </a:prstGeom>
          <a:noFill/>
        </p:spPr>
        <p:txBody>
          <a:bodyPr wrap="square" rtlCol="0">
            <a:spAutoFit/>
          </a:bodyPr>
          <a:lstStyle/>
          <a:p>
            <a:r>
              <a:rPr lang="fr-CA" sz="2200" dirty="0" smtClean="0">
                <a:latin typeface="Arial Black" pitchFamily="34" charset="0"/>
              </a:rPr>
              <a:t>SCÈNE 3</a:t>
            </a:r>
            <a:endParaRPr lang="fr-FR" sz="2200" dirty="0">
              <a:latin typeface="Arial Black"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0DCA37E11D1248B4B2CB0FEC758BBD" ma:contentTypeVersion="2" ma:contentTypeDescription="Crée un document." ma:contentTypeScope="" ma:versionID="9cf3726424cd10a6c4924607cbafeedf">
  <xsd:schema xmlns:xsd="http://www.w3.org/2001/XMLSchema" xmlns:xs="http://www.w3.org/2001/XMLSchema" xmlns:p="http://schemas.microsoft.com/office/2006/metadata/properties" xmlns:ns2="f32d96e7-13d9-4f18-bdf0-ee3eec613f8c" targetNamespace="http://schemas.microsoft.com/office/2006/metadata/properties" ma:root="true" ma:fieldsID="fb4699d72d0a4678c0fd26197fd302bd" ns2:_="">
    <xsd:import namespace="f32d96e7-13d9-4f18-bdf0-ee3eec613f8c"/>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d96e7-13d9-4f18-bdf0-ee3eec613f8c" elementFormDefault="qualified">
    <xsd:import namespace="http://schemas.microsoft.com/office/2006/documentManagement/types"/>
    <xsd:import namespace="http://schemas.microsoft.com/office/infopath/2007/PartnerControls"/>
    <xsd:element name="SharedWithUsers" ma:index="8"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7ED835-917D-40C0-977B-ECA6C69065C9}"/>
</file>

<file path=customXml/itemProps2.xml><?xml version="1.0" encoding="utf-8"?>
<ds:datastoreItem xmlns:ds="http://schemas.openxmlformats.org/officeDocument/2006/customXml" ds:itemID="{CB902CBC-8370-4166-A702-6EAD94A6D289}"/>
</file>

<file path=customXml/itemProps3.xml><?xml version="1.0" encoding="utf-8"?>
<ds:datastoreItem xmlns:ds="http://schemas.openxmlformats.org/officeDocument/2006/customXml" ds:itemID="{2887A3B7-4962-4653-A6E1-40ED089EC685}"/>
</file>

<file path=docProps/app.xml><?xml version="1.0" encoding="utf-8"?>
<Properties xmlns="http://schemas.openxmlformats.org/officeDocument/2006/extended-properties" xmlns:vt="http://schemas.openxmlformats.org/officeDocument/2006/docPropsVTypes">
  <Template>Metro</Template>
  <TotalTime>484</TotalTime>
  <Words>1126</Words>
  <Application>Microsoft Office PowerPoint</Application>
  <PresentationFormat>Affichage à l'écran (4:3)</PresentationFormat>
  <Paragraphs>234</Paragraphs>
  <Slides>27</Slides>
  <Notes>27</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27</vt:i4>
      </vt:variant>
    </vt:vector>
  </HeadingPairs>
  <TitlesOfParts>
    <vt:vector size="37" baseType="lpstr">
      <vt:lpstr>Arial</vt:lpstr>
      <vt:lpstr>Arial Black</vt:lpstr>
      <vt:lpstr>Calibri</vt:lpstr>
      <vt:lpstr>Consolas</vt:lpstr>
      <vt:lpstr>Corbel</vt:lpstr>
      <vt:lpstr>Courier New</vt:lpstr>
      <vt:lpstr>Wingdings</vt:lpstr>
      <vt:lpstr>Wingdings 2</vt:lpstr>
      <vt:lpstr>Wingdings 3</vt:lpstr>
      <vt:lpstr>Métro</vt:lpstr>
      <vt:lpstr>garanties juridiques  PARTIE I</vt:lpstr>
      <vt:lpstr>LES GARANTIES JURIDIQUES : </vt:lpstr>
      <vt:lpstr>LES GARANTIES JURIDIQUES : </vt:lpstr>
      <vt:lpstr>LES GARANTIES JURIDIQUES : </vt:lpstr>
      <vt:lpstr>LES GARANTIES JURIDIQUES :  À QUOI ÇA SERT ?</vt:lpstr>
      <vt:lpstr>Présentation PowerPoint</vt:lpstr>
      <vt:lpstr>LES GARANTIES JURIDIQUES :  À QUOI ÇA SERT ?</vt:lpstr>
      <vt:lpstr>Présentation PowerPoint</vt:lpstr>
      <vt:lpstr>LES GARANTIES JURIDIQUES :  À QUOI ÇA SERT ?</vt:lpstr>
      <vt:lpstr>Présentation PowerPoint</vt:lpstr>
      <vt:lpstr>LES GARANTIES JURIDIQUES :  À QUOI ÇA SERT ?</vt:lpstr>
      <vt:lpstr>Présentation PowerPoint</vt:lpstr>
      <vt:lpstr>LES GARANTIES JURIDIQUES :  À QUOI ÇA SERT ?</vt:lpstr>
      <vt:lpstr>Présentation PowerPoint</vt:lpstr>
      <vt:lpstr>LES GARANTIES JURIDIQUES :  À QUOI ÇA SERT ?</vt:lpstr>
      <vt:lpstr>Présentation PowerPoint</vt:lpstr>
      <vt:lpstr>LES GARANTIES JURIDIQUES : </vt:lpstr>
      <vt:lpstr>LES GARANTIES JURIDIQUES : </vt:lpstr>
      <vt:lpstr>SIMULATION D’UNE ARRESTATION</vt:lpstr>
      <vt:lpstr>DOSSIER 2 :  DÉTENTION AU CENTRE RIDEAU</vt:lpstr>
      <vt:lpstr>UN VOLONTAIRE S.V.P.</vt:lpstr>
      <vt:lpstr>DOSSIER 2 :  DÉTENTION AU CENTRE RIDEAU</vt:lpstr>
      <vt:lpstr>RÉSULTAT DE LA FOUILLE :</vt:lpstr>
      <vt:lpstr>LA MISE EN GARDE : LECTURE DES DROITS</vt:lpstr>
      <vt:lpstr>PERSONNE ARRÊTÉE : ADOLESCENT</vt:lpstr>
      <vt:lpstr>PERSONNE ARRÊTÉE : ADOLESCENT</vt:lpstr>
      <vt:lpstr>DOSSIER 2 : AU POSTE DE POLICE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garanties juridiques</dc:title>
  <dc:creator>Ordi</dc:creator>
  <cp:lastModifiedBy>Safiatou Diallo</cp:lastModifiedBy>
  <cp:revision>143</cp:revision>
  <cp:lastPrinted>2013-12-08T20:00:01Z</cp:lastPrinted>
  <dcterms:created xsi:type="dcterms:W3CDTF">2013-12-01T18:42:47Z</dcterms:created>
  <dcterms:modified xsi:type="dcterms:W3CDTF">2015-11-26T18:55:22Z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0x010100FC0DCA37E11D1248B4B2CB0FEC758BBD</vt:lpwstr>
  </property>
</Properties>
</file>