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5.xml" ContentType="application/vnd.openxmlformats-officedocument.presentationml.tags+xml"/>
  <Override PartName="/ppt/tags/tag13.xml" ContentType="application/vnd.openxmlformats-officedocument.presentationml.tags+xml"/>
  <Override PartName="/ppt/tags/tag16.xml" ContentType="application/vnd.openxmlformats-officedocument.presentationml.tags+xml"/>
  <Override PartName="/ppt/tags/tag14.xml" ContentType="application/vnd.openxmlformats-officedocument.presentationml.tags+xml"/>
  <Override PartName="/ppt/tags/tag18.xml" ContentType="application/vnd.openxmlformats-officedocument.presentationml.tags+xml"/>
  <Override PartName="/ppt/tags/tag12.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22.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app.xml" ContentType="application/vnd.openxmlformats-officedocument.extended-propertie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9" r:id="rId1"/>
  </p:sldMasterIdLst>
  <p:notesMasterIdLst>
    <p:notesMasterId r:id="rId27"/>
  </p:notesMasterIdLst>
  <p:handoutMasterIdLst>
    <p:handoutMasterId r:id="rId28"/>
  </p:handoutMasterIdLst>
  <p:sldIdLst>
    <p:sldId id="367" r:id="rId2"/>
    <p:sldId id="278" r:id="rId3"/>
    <p:sldId id="361" r:id="rId4"/>
    <p:sldId id="369" r:id="rId5"/>
    <p:sldId id="370" r:id="rId6"/>
    <p:sldId id="368" r:id="rId7"/>
    <p:sldId id="371" r:id="rId8"/>
    <p:sldId id="372" r:id="rId9"/>
    <p:sldId id="373" r:id="rId10"/>
    <p:sldId id="374" r:id="rId11"/>
    <p:sldId id="375" r:id="rId12"/>
    <p:sldId id="376" r:id="rId13"/>
    <p:sldId id="377" r:id="rId14"/>
    <p:sldId id="378" r:id="rId15"/>
    <p:sldId id="387" r:id="rId16"/>
    <p:sldId id="389" r:id="rId17"/>
    <p:sldId id="388" r:id="rId18"/>
    <p:sldId id="390" r:id="rId19"/>
    <p:sldId id="394" r:id="rId20"/>
    <p:sldId id="393" r:id="rId21"/>
    <p:sldId id="395" r:id="rId22"/>
    <p:sldId id="396" r:id="rId23"/>
    <p:sldId id="397" r:id="rId24"/>
    <p:sldId id="398" r:id="rId25"/>
    <p:sldId id="399" r:id="rId26"/>
  </p:sldIdLst>
  <p:sldSz cx="9144000" cy="6858000" type="screen4x3"/>
  <p:notesSz cx="6954838" cy="9240838"/>
  <p:defaultTextStyle>
    <a:defPPr>
      <a:defRPr lang="fr-FR"/>
    </a:defPPr>
    <a:lvl1pPr algn="l" rtl="0" eaLnBrk="0" fontAlgn="base" hangingPunct="0">
      <a:spcBef>
        <a:spcPct val="0"/>
      </a:spcBef>
      <a:spcAft>
        <a:spcPct val="0"/>
      </a:spcAft>
      <a:defRPr sz="24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66F0A"/>
    <a:srgbClr val="3399FF"/>
    <a:srgbClr val="C87700"/>
    <a:srgbClr val="0099FF"/>
    <a:srgbClr val="0066CC"/>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8" autoAdjust="0"/>
    <p:restoredTop sz="81008" autoAdjust="0"/>
  </p:normalViewPr>
  <p:slideViewPr>
    <p:cSldViewPr>
      <p:cViewPr varScale="1">
        <p:scale>
          <a:sx n="94" d="100"/>
          <a:sy n="94" d="100"/>
        </p:scale>
        <p:origin x="18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4188" cy="454025"/>
          </a:xfrm>
          <a:prstGeom prst="rect">
            <a:avLst/>
          </a:prstGeom>
          <a:noFill/>
          <a:ln w="9525">
            <a:noFill/>
            <a:miter lim="800000"/>
            <a:headEnd/>
            <a:tailEnd/>
          </a:ln>
          <a:effectLst/>
        </p:spPr>
        <p:txBody>
          <a:bodyPr vert="horz" wrap="square" lIns="90689" tIns="45345" rIns="90689" bIns="45345" numCol="1" anchor="t" anchorCtr="0" compatLnSpc="1">
            <a:prstTxWarp prst="textNoShape">
              <a:avLst/>
            </a:prstTxWarp>
          </a:bodyPr>
          <a:lstStyle>
            <a:lvl1pPr defTabSz="908050">
              <a:defRPr sz="1200">
                <a:latin typeface="Times New Roman" pitchFamily="18" charset="0"/>
              </a:defRPr>
            </a:lvl1pPr>
          </a:lstStyle>
          <a:p>
            <a:endParaRPr lang="fr-FR" dirty="0"/>
          </a:p>
        </p:txBody>
      </p:sp>
      <p:sp>
        <p:nvSpPr>
          <p:cNvPr id="22531" name="Rectangle 3"/>
          <p:cNvSpPr>
            <a:spLocks noGrp="1" noChangeArrowheads="1"/>
          </p:cNvSpPr>
          <p:nvPr>
            <p:ph type="dt" sz="quarter" idx="1"/>
          </p:nvPr>
        </p:nvSpPr>
        <p:spPr bwMode="auto">
          <a:xfrm>
            <a:off x="3930650" y="0"/>
            <a:ext cx="3024188" cy="454025"/>
          </a:xfrm>
          <a:prstGeom prst="rect">
            <a:avLst/>
          </a:prstGeom>
          <a:noFill/>
          <a:ln w="9525">
            <a:noFill/>
            <a:miter lim="800000"/>
            <a:headEnd/>
            <a:tailEnd/>
          </a:ln>
          <a:effectLst/>
        </p:spPr>
        <p:txBody>
          <a:bodyPr vert="horz" wrap="square" lIns="90689" tIns="45345" rIns="90689" bIns="45345" numCol="1" anchor="t" anchorCtr="0" compatLnSpc="1">
            <a:prstTxWarp prst="textNoShape">
              <a:avLst/>
            </a:prstTxWarp>
          </a:bodyPr>
          <a:lstStyle>
            <a:lvl1pPr algn="r" defTabSz="908050">
              <a:defRPr sz="1200">
                <a:latin typeface="Times New Roman" pitchFamily="18" charset="0"/>
              </a:defRPr>
            </a:lvl1pPr>
          </a:lstStyle>
          <a:p>
            <a:endParaRPr lang="fr-FR" dirty="0"/>
          </a:p>
        </p:txBody>
      </p:sp>
      <p:sp>
        <p:nvSpPr>
          <p:cNvPr id="22532" name="Rectangle 4"/>
          <p:cNvSpPr>
            <a:spLocks noGrp="1" noChangeArrowheads="1"/>
          </p:cNvSpPr>
          <p:nvPr>
            <p:ph type="ftr" sz="quarter" idx="2"/>
          </p:nvPr>
        </p:nvSpPr>
        <p:spPr bwMode="auto">
          <a:xfrm>
            <a:off x="0" y="8786813"/>
            <a:ext cx="3024188" cy="454025"/>
          </a:xfrm>
          <a:prstGeom prst="rect">
            <a:avLst/>
          </a:prstGeom>
          <a:noFill/>
          <a:ln w="9525">
            <a:noFill/>
            <a:miter lim="800000"/>
            <a:headEnd/>
            <a:tailEnd/>
          </a:ln>
          <a:effectLst/>
        </p:spPr>
        <p:txBody>
          <a:bodyPr vert="horz" wrap="square" lIns="90689" tIns="45345" rIns="90689" bIns="45345" numCol="1" anchor="b" anchorCtr="0" compatLnSpc="1">
            <a:prstTxWarp prst="textNoShape">
              <a:avLst/>
            </a:prstTxWarp>
          </a:bodyPr>
          <a:lstStyle>
            <a:lvl1pPr defTabSz="908050">
              <a:defRPr sz="1200">
                <a:latin typeface="Times New Roman" pitchFamily="18" charset="0"/>
              </a:defRPr>
            </a:lvl1pPr>
          </a:lstStyle>
          <a:p>
            <a:endParaRPr lang="fr-FR" dirty="0"/>
          </a:p>
        </p:txBody>
      </p:sp>
      <p:sp>
        <p:nvSpPr>
          <p:cNvPr id="22533" name="Rectangle 5"/>
          <p:cNvSpPr>
            <a:spLocks noGrp="1" noChangeArrowheads="1"/>
          </p:cNvSpPr>
          <p:nvPr>
            <p:ph type="sldNum" sz="quarter" idx="3"/>
          </p:nvPr>
        </p:nvSpPr>
        <p:spPr bwMode="auto">
          <a:xfrm>
            <a:off x="3930650" y="8786813"/>
            <a:ext cx="3024188" cy="454025"/>
          </a:xfrm>
          <a:prstGeom prst="rect">
            <a:avLst/>
          </a:prstGeom>
          <a:noFill/>
          <a:ln w="9525">
            <a:noFill/>
            <a:miter lim="800000"/>
            <a:headEnd/>
            <a:tailEnd/>
          </a:ln>
          <a:effectLst/>
        </p:spPr>
        <p:txBody>
          <a:bodyPr vert="horz" wrap="square" lIns="90689" tIns="45345" rIns="90689" bIns="45345" numCol="1" anchor="b" anchorCtr="0" compatLnSpc="1">
            <a:prstTxWarp prst="textNoShape">
              <a:avLst/>
            </a:prstTxWarp>
          </a:bodyPr>
          <a:lstStyle>
            <a:lvl1pPr algn="r" defTabSz="908050">
              <a:defRPr sz="1200">
                <a:latin typeface="Times New Roman" pitchFamily="18" charset="0"/>
              </a:defRPr>
            </a:lvl1pPr>
          </a:lstStyle>
          <a:p>
            <a:fld id="{30D07F81-3706-49FB-9116-3C0F9067D064}" type="slidenum">
              <a:rPr lang="fr-FR"/>
              <a:pPr/>
              <a:t>‹N°›</a:t>
            </a:fld>
            <a:endParaRPr lang="fr-FR" dirty="0"/>
          </a:p>
        </p:txBody>
      </p:sp>
    </p:spTree>
    <p:extLst>
      <p:ext uri="{BB962C8B-B14F-4D97-AF65-F5344CB8AC3E}">
        <p14:creationId xmlns:p14="http://schemas.microsoft.com/office/powerpoint/2010/main" val="3942802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0689" tIns="45345" rIns="90689" bIns="45345" numCol="1" anchor="t" anchorCtr="0" compatLnSpc="1">
            <a:prstTxWarp prst="textNoShape">
              <a:avLst/>
            </a:prstTxWarp>
          </a:bodyPr>
          <a:lstStyle>
            <a:lvl1pPr defTabSz="908050">
              <a:defRPr sz="1200">
                <a:latin typeface="Times New Roman" pitchFamily="18" charset="0"/>
              </a:defRPr>
            </a:lvl1pPr>
          </a:lstStyle>
          <a:p>
            <a:endParaRPr lang="fr-CA" dirty="0"/>
          </a:p>
        </p:txBody>
      </p:sp>
      <p:sp>
        <p:nvSpPr>
          <p:cNvPr id="24579" name="Rectangle 3"/>
          <p:cNvSpPr>
            <a:spLocks noGrp="1" noChangeArrowheads="1"/>
          </p:cNvSpPr>
          <p:nvPr>
            <p:ph type="dt" idx="1"/>
          </p:nvPr>
        </p:nvSpPr>
        <p:spPr bwMode="auto">
          <a:xfrm>
            <a:off x="3938588" y="0"/>
            <a:ext cx="3014662" cy="461963"/>
          </a:xfrm>
          <a:prstGeom prst="rect">
            <a:avLst/>
          </a:prstGeom>
          <a:noFill/>
          <a:ln w="9525">
            <a:noFill/>
            <a:miter lim="800000"/>
            <a:headEnd/>
            <a:tailEnd/>
          </a:ln>
          <a:effectLst/>
        </p:spPr>
        <p:txBody>
          <a:bodyPr vert="horz" wrap="square" lIns="90689" tIns="45345" rIns="90689" bIns="45345" numCol="1" anchor="t" anchorCtr="0" compatLnSpc="1">
            <a:prstTxWarp prst="textNoShape">
              <a:avLst/>
            </a:prstTxWarp>
          </a:bodyPr>
          <a:lstStyle>
            <a:lvl1pPr algn="r" defTabSz="908050">
              <a:defRPr sz="1200">
                <a:latin typeface="Times New Roman" pitchFamily="18" charset="0"/>
              </a:defRPr>
            </a:lvl1pPr>
          </a:lstStyle>
          <a:p>
            <a:endParaRPr lang="fr-CA" dirty="0"/>
          </a:p>
        </p:txBody>
      </p:sp>
      <p:sp>
        <p:nvSpPr>
          <p:cNvPr id="24580" name="Rectangle 4"/>
          <p:cNvSpPr>
            <a:spLocks noGrp="1" noRot="1" noChangeAspect="1"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96913" y="4389438"/>
            <a:ext cx="5561012" cy="4159250"/>
          </a:xfrm>
          <a:prstGeom prst="rect">
            <a:avLst/>
          </a:prstGeom>
          <a:noFill/>
          <a:ln w="9525">
            <a:noFill/>
            <a:miter lim="800000"/>
            <a:headEnd/>
            <a:tailEnd/>
          </a:ln>
          <a:effectLst/>
        </p:spPr>
        <p:txBody>
          <a:bodyPr vert="horz" wrap="square" lIns="90689" tIns="45345" rIns="90689" bIns="45345"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p>
        </p:txBody>
      </p:sp>
      <p:sp>
        <p:nvSpPr>
          <p:cNvPr id="24582" name="Rectangle 6"/>
          <p:cNvSpPr>
            <a:spLocks noGrp="1" noChangeArrowheads="1"/>
          </p:cNvSpPr>
          <p:nvPr>
            <p:ph type="ftr" sz="quarter" idx="4"/>
          </p:nvPr>
        </p:nvSpPr>
        <p:spPr bwMode="auto">
          <a:xfrm>
            <a:off x="0" y="8777288"/>
            <a:ext cx="3014663" cy="461962"/>
          </a:xfrm>
          <a:prstGeom prst="rect">
            <a:avLst/>
          </a:prstGeom>
          <a:noFill/>
          <a:ln w="9525">
            <a:noFill/>
            <a:miter lim="800000"/>
            <a:headEnd/>
            <a:tailEnd/>
          </a:ln>
          <a:effectLst/>
        </p:spPr>
        <p:txBody>
          <a:bodyPr vert="horz" wrap="square" lIns="90689" tIns="45345" rIns="90689" bIns="45345" numCol="1" anchor="b" anchorCtr="0" compatLnSpc="1">
            <a:prstTxWarp prst="textNoShape">
              <a:avLst/>
            </a:prstTxWarp>
          </a:bodyPr>
          <a:lstStyle>
            <a:lvl1pPr defTabSz="908050">
              <a:defRPr sz="1200">
                <a:latin typeface="Times New Roman" pitchFamily="18" charset="0"/>
              </a:defRPr>
            </a:lvl1pPr>
          </a:lstStyle>
          <a:p>
            <a:endParaRPr lang="fr-CA" dirty="0"/>
          </a:p>
        </p:txBody>
      </p:sp>
      <p:sp>
        <p:nvSpPr>
          <p:cNvPr id="24583" name="Rectangle 7"/>
          <p:cNvSpPr>
            <a:spLocks noGrp="1" noChangeArrowheads="1"/>
          </p:cNvSpPr>
          <p:nvPr>
            <p:ph type="sldNum" sz="quarter" idx="5"/>
          </p:nvPr>
        </p:nvSpPr>
        <p:spPr bwMode="auto">
          <a:xfrm>
            <a:off x="3938588" y="8777288"/>
            <a:ext cx="3014662" cy="461962"/>
          </a:xfrm>
          <a:prstGeom prst="rect">
            <a:avLst/>
          </a:prstGeom>
          <a:noFill/>
          <a:ln w="9525">
            <a:noFill/>
            <a:miter lim="800000"/>
            <a:headEnd/>
            <a:tailEnd/>
          </a:ln>
          <a:effectLst/>
        </p:spPr>
        <p:txBody>
          <a:bodyPr vert="horz" wrap="square" lIns="90689" tIns="45345" rIns="90689" bIns="45345" numCol="1" anchor="b" anchorCtr="0" compatLnSpc="1">
            <a:prstTxWarp prst="textNoShape">
              <a:avLst/>
            </a:prstTxWarp>
          </a:bodyPr>
          <a:lstStyle>
            <a:lvl1pPr algn="r" defTabSz="908050">
              <a:defRPr sz="1200">
                <a:latin typeface="Times New Roman" pitchFamily="18" charset="0"/>
              </a:defRPr>
            </a:lvl1pPr>
          </a:lstStyle>
          <a:p>
            <a:fld id="{0BFFDCBA-09EA-433A-9D4F-5CF80D00B73D}" type="slidenum">
              <a:rPr lang="fr-CA"/>
              <a:pPr/>
              <a:t>‹N°›</a:t>
            </a:fld>
            <a:endParaRPr lang="fr-CA" dirty="0"/>
          </a:p>
        </p:txBody>
      </p:sp>
    </p:spTree>
    <p:extLst>
      <p:ext uri="{BB962C8B-B14F-4D97-AF65-F5344CB8AC3E}">
        <p14:creationId xmlns:p14="http://schemas.microsoft.com/office/powerpoint/2010/main" val="1877582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0625A-F918-49A5-9D81-642BA9C5EB52}" type="slidenum">
              <a:rPr lang="fr-CA"/>
              <a:pPr/>
              <a:t>1</a:t>
            </a:fld>
            <a:endParaRPr lang="fr-CA" dirty="0"/>
          </a:p>
        </p:txBody>
      </p:sp>
      <p:sp>
        <p:nvSpPr>
          <p:cNvPr id="193538" name="Rectangle 2"/>
          <p:cNvSpPr>
            <a:spLocks noGrp="1" noRot="1" noChangeAspect="1" noChangeArrowheads="1" noTextEdit="1"/>
          </p:cNvSpPr>
          <p:nvPr>
            <p:ph type="sldImg"/>
          </p:nvPr>
        </p:nvSpPr>
        <p:spPr>
          <a:xfrm>
            <a:off x="1169988" y="693738"/>
            <a:ext cx="4618037" cy="3463925"/>
          </a:xfrm>
          <a:ln/>
        </p:spPr>
      </p:sp>
      <p:sp>
        <p:nvSpPr>
          <p:cNvPr id="193539" name="Rectangle 3"/>
          <p:cNvSpPr>
            <a:spLocks noGrp="1" noChangeArrowheads="1"/>
          </p:cNvSpPr>
          <p:nvPr>
            <p:ph type="body" idx="1"/>
          </p:nvPr>
        </p:nvSpPr>
        <p:spPr>
          <a:xfrm>
            <a:off x="927100" y="4389438"/>
            <a:ext cx="5100638" cy="4157662"/>
          </a:xfrm>
        </p:spPr>
        <p:txBody>
          <a:bodyPr/>
          <a:lstStyle/>
          <a:p>
            <a:pPr lvl="2">
              <a:lnSpc>
                <a:spcPct val="200000"/>
              </a:lnSpc>
              <a:spcBef>
                <a:spcPct val="0"/>
              </a:spcBef>
              <a:buFontTx/>
              <a:buNone/>
            </a:pPr>
            <a:r>
              <a:rPr lang="fr-CA" smtClean="0">
                <a:solidFill>
                  <a:schemeClr val="bg1"/>
                </a:solidFill>
                <a:latin typeface="Tempus Sans ITC" pitchFamily="82" charset="0"/>
              </a:rPr>
              <a:t>* Certaines portions du </a:t>
            </a:r>
            <a:r>
              <a:rPr lang="fr-CA" dirty="0" smtClean="0">
                <a:solidFill>
                  <a:schemeClr val="bg1"/>
                </a:solidFill>
                <a:latin typeface="Tempus Sans ITC" pitchFamily="82" charset="0"/>
              </a:rPr>
              <a:t>texte </a:t>
            </a:r>
            <a:r>
              <a:rPr lang="fr-CA" smtClean="0">
                <a:solidFill>
                  <a:schemeClr val="bg1"/>
                </a:solidFill>
                <a:latin typeface="Tempus Sans ITC" pitchFamily="82" charset="0"/>
              </a:rPr>
              <a:t>de la présente présentation sont inspirées </a:t>
            </a:r>
            <a:r>
              <a:rPr lang="fr-CA" dirty="0" smtClean="0">
                <a:solidFill>
                  <a:schemeClr val="bg1"/>
                </a:solidFill>
                <a:latin typeface="Tempus Sans ITC" pitchFamily="82" charset="0"/>
              </a:rPr>
              <a:t>de la ressource </a:t>
            </a:r>
            <a:r>
              <a:rPr lang="fr-CA" i="1" dirty="0" smtClean="0">
                <a:solidFill>
                  <a:schemeClr val="bg1"/>
                </a:solidFill>
                <a:latin typeface="Tempus Sans ITC" pitchFamily="82" charset="0"/>
              </a:rPr>
              <a:t>La justice et les médias,</a:t>
            </a:r>
            <a:r>
              <a:rPr lang="fr-CA" dirty="0" smtClean="0">
                <a:solidFill>
                  <a:schemeClr val="bg1"/>
                </a:solidFill>
                <a:latin typeface="Tempus Sans ITC" pitchFamily="82" charset="0"/>
              </a:rPr>
              <a:t> élaborée par le Réseau ontarien d’éducation juridique (ROEJ)</a:t>
            </a:r>
            <a:endParaRPr lang="fr-CA" u="sng" dirty="0">
              <a:latin typeface="Verdana" pitchFamily="34" charset="0"/>
            </a:endParaRPr>
          </a:p>
        </p:txBody>
      </p:sp>
    </p:spTree>
    <p:extLst>
      <p:ext uri="{BB962C8B-B14F-4D97-AF65-F5344CB8AC3E}">
        <p14:creationId xmlns:p14="http://schemas.microsoft.com/office/powerpoint/2010/main" val="45822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AEE43-7507-46B1-B7B5-D9D9074E1221}" type="slidenum">
              <a:rPr lang="fr-CA"/>
              <a:pPr/>
              <a:t>6</a:t>
            </a:fld>
            <a:endParaRPr lang="fr-CA" dirty="0"/>
          </a:p>
        </p:txBody>
      </p:sp>
      <p:sp>
        <p:nvSpPr>
          <p:cNvPr id="196610" name="Rectangle 2"/>
          <p:cNvSpPr>
            <a:spLocks noGrp="1" noRot="1" noChangeAspect="1" noChangeArrowheads="1" noTextEdit="1"/>
          </p:cNvSpPr>
          <p:nvPr>
            <p:ph type="sldImg"/>
          </p:nvPr>
        </p:nvSpPr>
        <p:spPr>
          <a:xfrm>
            <a:off x="1169988" y="693738"/>
            <a:ext cx="4618037" cy="3463925"/>
          </a:xfrm>
          <a:ln/>
        </p:spPr>
      </p:sp>
      <p:sp>
        <p:nvSpPr>
          <p:cNvPr id="196611" name="Rectangle 3"/>
          <p:cNvSpPr>
            <a:spLocks noGrp="1" noChangeArrowheads="1"/>
          </p:cNvSpPr>
          <p:nvPr>
            <p:ph type="body" idx="1"/>
          </p:nvPr>
        </p:nvSpPr>
        <p:spPr>
          <a:xfrm>
            <a:off x="927100" y="4389438"/>
            <a:ext cx="5100638" cy="4157662"/>
          </a:xfrm>
        </p:spPr>
        <p:txBody>
          <a:bodyPr/>
          <a:lstStyle/>
          <a:p>
            <a:pPr>
              <a:lnSpc>
                <a:spcPct val="200000"/>
              </a:lnSpc>
              <a:spcBef>
                <a:spcPct val="0"/>
              </a:spcBef>
            </a:pPr>
            <a:endParaRPr lang="fr-CA" u="sng" dirty="0">
              <a:latin typeface="Verdana" pitchFamily="34" charset="0"/>
            </a:endParaRPr>
          </a:p>
        </p:txBody>
      </p:sp>
    </p:spTree>
    <p:extLst>
      <p:ext uri="{BB962C8B-B14F-4D97-AF65-F5344CB8AC3E}">
        <p14:creationId xmlns:p14="http://schemas.microsoft.com/office/powerpoint/2010/main" val="230820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A0B1B9E-9242-43BD-BD8F-C6EFB75A2781}" type="slidenum">
              <a:rPr lang="fr-FR"/>
              <a:pPr/>
              <a:t>15</a:t>
            </a:fld>
            <a:endParaRPr lang="fr-FR" dirty="0"/>
          </a:p>
        </p:txBody>
      </p:sp>
      <p:sp>
        <p:nvSpPr>
          <p:cNvPr id="15363" name="Rectangle 2"/>
          <p:cNvSpPr>
            <a:spLocks noGrp="1" noRot="1" noChangeAspect="1" noChangeArrowheads="1" noTextEdit="1"/>
          </p:cNvSpPr>
          <p:nvPr>
            <p:ph type="sldImg"/>
          </p:nvPr>
        </p:nvSpPr>
        <p:spPr>
          <a:xfrm>
            <a:off x="1169988" y="693738"/>
            <a:ext cx="4618037" cy="3463925"/>
          </a:xfrm>
          <a:ln/>
        </p:spPr>
      </p:sp>
      <p:sp>
        <p:nvSpPr>
          <p:cNvPr id="15364" name="Rectangle 3"/>
          <p:cNvSpPr>
            <a:spLocks noGrp="1" noChangeArrowheads="1"/>
          </p:cNvSpPr>
          <p:nvPr>
            <p:ph type="body" idx="1"/>
          </p:nvPr>
        </p:nvSpPr>
        <p:spPr>
          <a:xfrm>
            <a:off x="927312" y="4389398"/>
            <a:ext cx="5100215" cy="4158377"/>
          </a:xfrm>
          <a:noFill/>
          <a:ln/>
        </p:spPr>
        <p:txBody>
          <a:bodyPr/>
          <a:lstStyle/>
          <a:p>
            <a:pPr lvl="2" eaLnBrk="1" hangingPunct="1">
              <a:lnSpc>
                <a:spcPct val="200000"/>
              </a:lnSpc>
              <a:spcBef>
                <a:spcPct val="0"/>
              </a:spcBef>
              <a:buFontTx/>
              <a:buChar char="•"/>
            </a:pPr>
            <a:endParaRPr lang="fr-CA" u="sng" dirty="0" smtClean="0">
              <a:latin typeface="Verdana" pitchFamily="34" charset="0"/>
            </a:endParaRPr>
          </a:p>
        </p:txBody>
      </p:sp>
    </p:spTree>
    <p:extLst>
      <p:ext uri="{BB962C8B-B14F-4D97-AF65-F5344CB8AC3E}">
        <p14:creationId xmlns:p14="http://schemas.microsoft.com/office/powerpoint/2010/main" val="423406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371600"/>
          </a:xfr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9812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48200" y="19812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4648200" y="41148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Rectangle 4"/>
          <p:cNvSpPr>
            <a:spLocks noGrp="1" noChangeArrowheads="1"/>
          </p:cNvSpPr>
          <p:nvPr>
            <p:ph type="dt" sz="half" idx="10"/>
          </p:nvPr>
        </p:nvSpPr>
        <p:spPr>
          <a:ln/>
        </p:spPr>
        <p:txBody>
          <a:bodyPr/>
          <a:lstStyle>
            <a:lvl1pPr>
              <a:defRPr/>
            </a:lvl1pPr>
          </a:lstStyle>
          <a:p>
            <a:pPr>
              <a:defRPr/>
            </a:pPr>
            <a:endParaRPr lang="fr-FR" dirty="0"/>
          </a:p>
        </p:txBody>
      </p:sp>
      <p:sp>
        <p:nvSpPr>
          <p:cNvPr id="7"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8" name="Rectangle 6"/>
          <p:cNvSpPr>
            <a:spLocks noGrp="1" noChangeArrowheads="1"/>
          </p:cNvSpPr>
          <p:nvPr>
            <p:ph type="sldNum" sz="quarter" idx="12"/>
          </p:nvPr>
        </p:nvSpPr>
        <p:spPr>
          <a:ln/>
        </p:spPr>
        <p:txBody>
          <a:bodyPr/>
          <a:lstStyle>
            <a:lvl1pPr>
              <a:defRPr/>
            </a:lvl1pPr>
          </a:lstStyle>
          <a:p>
            <a:pPr>
              <a:defRPr/>
            </a:pPr>
            <a:fld id="{AB7CDE1E-0F6F-457C-AB82-94114FEF6932}"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re 1"/>
          <p:cNvSpPr>
            <a:spLocks noGrp="1"/>
          </p:cNvSpPr>
          <p:nvPr>
            <p:ph type="title"/>
          </p:nvPr>
        </p:nvSpPr>
        <p:spPr>
          <a:xfrm>
            <a:off x="1691680" y="274638"/>
            <a:ext cx="6995120" cy="1143000"/>
          </a:xfrm>
          <a:solidFill>
            <a:schemeClr val="accent1">
              <a:lumMod val="75000"/>
            </a:schemeClr>
          </a:solidFill>
        </p:spPr>
        <p:txBody>
          <a:bodyPr/>
          <a:lstStyle>
            <a:lvl1pPr algn="l">
              <a:defRPr b="1">
                <a:solidFill>
                  <a:schemeClr val="bg1"/>
                </a:solidFill>
              </a:defRPr>
            </a:lvl1pPr>
          </a:lstStyle>
          <a:p>
            <a:r>
              <a:rPr lang="fr-FR" smtClean="0"/>
              <a:t>Cliquez pour modifier le style du titre</a:t>
            </a:r>
            <a:endParaRPr lang="fr-CA"/>
          </a:p>
        </p:txBody>
      </p:sp>
      <p:sp>
        <p:nvSpPr>
          <p:cNvPr id="8" name="Espace réservé du numéro de diapositive 5"/>
          <p:cNvSpPr>
            <a:spLocks noGrp="1"/>
          </p:cNvSpPr>
          <p:nvPr>
            <p:ph type="sldNum" sz="quarter" idx="12"/>
          </p:nvPr>
        </p:nvSpPr>
        <p:spPr>
          <a:xfrm>
            <a:off x="179512" y="6309320"/>
            <a:ext cx="2133600" cy="365125"/>
          </a:xfrm>
        </p:spPr>
        <p:txBody>
          <a:bodyPr/>
          <a:lstStyle>
            <a:lvl1pPr algn="l">
              <a:defRPr/>
            </a:lvl1pPr>
          </a:lstStyle>
          <a:p>
            <a:fld id="{EEDC551F-00C7-4DD1-8F1A-681617912A60}" type="slidenum">
              <a:rPr lang="fr-CA" smtClean="0"/>
              <a:pPr/>
              <a:t>‹N°›</a:t>
            </a:fld>
            <a:endParaRPr lang="fr-CA" dirty="0"/>
          </a:p>
        </p:txBody>
      </p:sp>
      <p:pic>
        <p:nvPicPr>
          <p:cNvPr id="9" name="Picture 8" descr="Logo_cliquezjustice_texte.jpg"/>
          <p:cNvPicPr>
            <a:picLocks noChangeAspect="1"/>
          </p:cNvPicPr>
          <p:nvPr userDrawn="1"/>
        </p:nvPicPr>
        <p:blipFill>
          <a:blip r:embed="rId2" cstate="print"/>
          <a:srcRect/>
          <a:stretch>
            <a:fillRect/>
          </a:stretch>
        </p:blipFill>
        <p:spPr bwMode="auto">
          <a:xfrm>
            <a:off x="6659563" y="6308725"/>
            <a:ext cx="1995487" cy="336550"/>
          </a:xfrm>
          <a:prstGeom prst="rect">
            <a:avLst/>
          </a:prstGeom>
          <a:noFill/>
          <a:ln w="9525">
            <a:noFill/>
            <a:miter lim="800000"/>
            <a:headEnd/>
            <a:tailEnd/>
          </a:ln>
        </p:spPr>
      </p:pic>
      <p:pic>
        <p:nvPicPr>
          <p:cNvPr id="10" name="Picture 8" descr="Logo AJEFO court.jpg"/>
          <p:cNvPicPr>
            <a:picLocks noChangeAspect="1"/>
          </p:cNvPicPr>
          <p:nvPr userDrawn="1"/>
        </p:nvPicPr>
        <p:blipFill>
          <a:blip r:embed="rId3" cstate="print"/>
          <a:srcRect/>
          <a:stretch>
            <a:fillRect/>
          </a:stretch>
        </p:blipFill>
        <p:spPr bwMode="auto">
          <a:xfrm>
            <a:off x="4356100" y="6381750"/>
            <a:ext cx="739775" cy="287338"/>
          </a:xfrm>
          <a:prstGeom prst="rect">
            <a:avLst/>
          </a:prstGeom>
          <a:noFill/>
          <a:ln w="9525">
            <a:noFill/>
            <a:miter lim="800000"/>
            <a:headEnd/>
            <a:tailEnd/>
          </a:ln>
        </p:spPr>
      </p:pic>
      <p:sp>
        <p:nvSpPr>
          <p:cNvPr id="11" name="Rectangle 10"/>
          <p:cNvSpPr/>
          <p:nvPr userDrawn="1"/>
        </p:nvSpPr>
        <p:spPr>
          <a:xfrm>
            <a:off x="3995936" y="6322094"/>
            <a:ext cx="399468" cy="400110"/>
          </a:xfrm>
          <a:prstGeom prst="rect">
            <a:avLst/>
          </a:prstGeom>
        </p:spPr>
        <p:txBody>
          <a:bodyPr wrap="none">
            <a:spAutoFit/>
          </a:bodyPr>
          <a:lstStyle/>
          <a:p>
            <a:pPr>
              <a:defRPr/>
            </a:pPr>
            <a:r>
              <a:rPr lang="fr-FR" sz="2000" dirty="0">
                <a:latin typeface="+mj-lt"/>
              </a:rPr>
              <a:t>©</a:t>
            </a:r>
            <a:endParaRPr lang="fr-FR" sz="1800" dirty="0">
              <a:latin typeface="+mj-lt"/>
            </a:endParaRPr>
          </a:p>
        </p:txBody>
      </p:sp>
      <p:sp>
        <p:nvSpPr>
          <p:cNvPr id="12" name="Rectangular Callout 11"/>
          <p:cNvSpPr/>
          <p:nvPr userDrawn="1"/>
        </p:nvSpPr>
        <p:spPr>
          <a:xfrm>
            <a:off x="2339975" y="3068638"/>
            <a:ext cx="3168650" cy="2305050"/>
          </a:xfrm>
          <a:prstGeom prst="wedgeRectCallout">
            <a:avLst>
              <a:gd name="adj1" fmla="val -93656"/>
              <a:gd name="adj2" fmla="val 5041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3" name="Content Placeholder 2"/>
          <p:cNvSpPr>
            <a:spLocks noGrp="1"/>
          </p:cNvSpPr>
          <p:nvPr>
            <p:ph idx="1"/>
          </p:nvPr>
        </p:nvSpPr>
        <p:spPr>
          <a:xfrm>
            <a:off x="1691680" y="1600200"/>
            <a:ext cx="6995120" cy="4525963"/>
          </a:xfrm>
          <a:solidFill>
            <a:schemeClr val="accent3">
              <a:lumMod val="20000"/>
              <a:lumOff val="80000"/>
            </a:schemeClr>
          </a:solidFill>
          <a:ln>
            <a:noFill/>
          </a:ln>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60A0A3D-88F6-4E80-9DF1-A88EF8B20228}" type="slidenum">
              <a:rPr lang="fr-FR" smtClean="0"/>
              <a:pPr/>
              <a:t>‹N°›</a:t>
            </a:fld>
            <a:endParaRPr lang="fr-FR"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A0A3D-88F6-4E80-9DF1-A88EF8B2022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3.xml"/><Relationship Id="rId7" Type="http://schemas.openxmlformats.org/officeDocument/2006/relationships/image" Target="../media/image21.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0.jpeg"/><Relationship Id="rId5" Type="http://schemas.openxmlformats.org/officeDocument/2006/relationships/slideLayout" Target="../slideLayouts/slideLayout12.xml"/><Relationship Id="rId4"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2.jpeg"/><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8.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jpeg"/><Relationship Id="rId5" Type="http://schemas.openxmlformats.org/officeDocument/2006/relationships/image" Target="../media/image26.jpe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custDataLst>
              <p:tags r:id="rId1"/>
            </p:custDataLst>
          </p:nvPr>
        </p:nvSpPr>
        <p:spPr>
          <a:xfrm>
            <a:off x="539552" y="1700808"/>
            <a:ext cx="7777361" cy="3600227"/>
          </a:xfrm>
          <a:prstGeom prst="wedgeRectCallout">
            <a:avLst>
              <a:gd name="adj1" fmla="val -40670"/>
              <a:gd name="adj2" fmla="val 85345"/>
            </a:avLst>
          </a:prstGeom>
          <a:solidFill>
            <a:schemeClr val="accent5"/>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srgbClr val="66CCFF"/>
              </a:solidFill>
            </a:endParaRPr>
          </a:p>
        </p:txBody>
      </p:sp>
      <p:sp>
        <p:nvSpPr>
          <p:cNvPr id="8" name="Titre 7"/>
          <p:cNvSpPr>
            <a:spLocks noGrp="1"/>
          </p:cNvSpPr>
          <p:nvPr>
            <p:ph type="ctrTitle"/>
          </p:nvPr>
        </p:nvSpPr>
        <p:spPr>
          <a:xfrm>
            <a:off x="395536" y="2204864"/>
            <a:ext cx="8229600" cy="1828800"/>
          </a:xfrm>
        </p:spPr>
        <p:txBody>
          <a:bodyPr>
            <a:normAutofit/>
          </a:bodyPr>
          <a:lstStyle/>
          <a:p>
            <a:r>
              <a:rPr lang="fr-CA" b="1" noProof="0" dirty="0" smtClean="0"/>
              <a:t>Justice et médias</a:t>
            </a:r>
            <a:r>
              <a:rPr lang="fr-CA" noProof="0" dirty="0" smtClean="0"/>
              <a:t/>
            </a:r>
            <a:br>
              <a:rPr lang="fr-CA" noProof="0" dirty="0" smtClean="0"/>
            </a:br>
            <a:endParaRPr lang="fr-CA" noProof="0" dirty="0"/>
          </a:p>
        </p:txBody>
      </p:sp>
      <p:sp>
        <p:nvSpPr>
          <p:cNvPr id="7" name="Espace réservé du numéro de diapositive 5"/>
          <p:cNvSpPr>
            <a:spLocks noGrp="1"/>
          </p:cNvSpPr>
          <p:nvPr>
            <p:ph type="sldNum" sz="quarter" idx="12"/>
          </p:nvPr>
        </p:nvSpPr>
        <p:spPr/>
        <p:txBody>
          <a:bodyPr/>
          <a:lstStyle/>
          <a:p>
            <a:fld id="{80130346-4AAC-427B-A271-8C14B523ED67}" type="slidenum">
              <a:rPr lang="fr-FR"/>
              <a:pPr/>
              <a:t>1</a:t>
            </a:fld>
            <a:endParaRPr lang="fr-FR" dirty="0"/>
          </a:p>
        </p:txBody>
      </p:sp>
      <p:sp>
        <p:nvSpPr>
          <p:cNvPr id="192516" name="Text Box 4"/>
          <p:cNvSpPr txBox="1">
            <a:spLocks noChangeArrowheads="1"/>
          </p:cNvSpPr>
          <p:nvPr>
            <p:custDataLst>
              <p:tags r:id="rId2"/>
            </p:custDataLst>
          </p:nvPr>
        </p:nvSpPr>
        <p:spPr bwMode="auto">
          <a:xfrm>
            <a:off x="5940425" y="3668713"/>
            <a:ext cx="3024188" cy="457200"/>
          </a:xfrm>
          <a:prstGeom prst="rect">
            <a:avLst/>
          </a:prstGeom>
          <a:noFill/>
          <a:ln w="9525">
            <a:noFill/>
            <a:miter lim="800000"/>
            <a:headEnd/>
            <a:tailEnd/>
          </a:ln>
          <a:effectLst/>
        </p:spPr>
        <p:txBody>
          <a:bodyPr>
            <a:spAutoFit/>
          </a:bodyPr>
          <a:lstStyle/>
          <a:p>
            <a:endParaRPr lang="fr-CA" dirty="0">
              <a:latin typeface="Arial Unicode MS" pitchFamily="34" charset="-128"/>
            </a:endParaRPr>
          </a:p>
        </p:txBody>
      </p:sp>
      <p:pic>
        <p:nvPicPr>
          <p:cNvPr id="11" name="Picture 10" descr="Logo AJEFO court.jpg"/>
          <p:cNvPicPr>
            <a:picLocks noChangeAspect="1"/>
          </p:cNvPicPr>
          <p:nvPr>
            <p:custDataLst>
              <p:tags r:id="rId3"/>
            </p:custDataLst>
          </p:nvPr>
        </p:nvPicPr>
        <p:blipFill>
          <a:blip r:embed="rId6" cstate="print"/>
          <a:srcRect/>
          <a:stretch>
            <a:fillRect/>
          </a:stretch>
        </p:blipFill>
        <p:spPr bwMode="auto">
          <a:xfrm>
            <a:off x="7380288" y="6308725"/>
            <a:ext cx="922337" cy="360363"/>
          </a:xfrm>
          <a:prstGeom prst="rect">
            <a:avLst/>
          </a:prstGeom>
          <a:noFill/>
          <a:ln w="9525">
            <a:noFill/>
            <a:miter lim="800000"/>
            <a:headEnd/>
            <a:tailEnd/>
          </a:ln>
        </p:spPr>
      </p:pic>
      <p:pic>
        <p:nvPicPr>
          <p:cNvPr id="28674" name="Picture 2" descr="http://upload.wikimedia.org/wikipedia/commons/4/48/Scale_of_justice_2_new.jpeg"/>
          <p:cNvPicPr>
            <a:picLocks noChangeAspect="1" noChangeArrowheads="1"/>
          </p:cNvPicPr>
          <p:nvPr/>
        </p:nvPicPr>
        <p:blipFill>
          <a:blip r:embed="rId7" cstate="print"/>
          <a:srcRect/>
          <a:stretch>
            <a:fillRect/>
          </a:stretch>
        </p:blipFill>
        <p:spPr bwMode="auto">
          <a:xfrm>
            <a:off x="2195736" y="3355880"/>
            <a:ext cx="1648068" cy="1660794"/>
          </a:xfrm>
          <a:prstGeom prst="rect">
            <a:avLst/>
          </a:prstGeom>
          <a:ln>
            <a:noFill/>
          </a:ln>
          <a:effectLst>
            <a:softEdge rad="112500"/>
          </a:effectLst>
        </p:spPr>
      </p:pic>
      <p:pic>
        <p:nvPicPr>
          <p:cNvPr id="28676" name="Picture 4" descr="http://franco.ca/canadienerrant/images/medias_sociaux_300x225.jpg"/>
          <p:cNvPicPr>
            <a:picLocks noChangeAspect="1" noChangeArrowheads="1"/>
          </p:cNvPicPr>
          <p:nvPr/>
        </p:nvPicPr>
        <p:blipFill>
          <a:blip r:embed="rId8" cstate="print"/>
          <a:srcRect/>
          <a:stretch>
            <a:fillRect/>
          </a:stretch>
        </p:blipFill>
        <p:spPr bwMode="auto">
          <a:xfrm>
            <a:off x="4788024" y="3356992"/>
            <a:ext cx="2232248" cy="1674186"/>
          </a:xfrm>
          <a:prstGeom prst="rect">
            <a:avLst/>
          </a:prstGeom>
          <a:ln>
            <a:noFill/>
          </a:ln>
          <a:effectLst>
            <a:softEdge rad="112500"/>
          </a:effectLst>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9301" y="366802"/>
            <a:ext cx="3150884" cy="701992"/>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r-CA" sz="2800" noProof="0" dirty="0" smtClean="0"/>
              <a:t>Ordonnance de non-publication optionnelle</a:t>
            </a:r>
            <a:endParaRPr lang="fr-CA" sz="2800" noProof="0" dirty="0"/>
          </a:p>
        </p:txBody>
      </p:sp>
      <p:sp>
        <p:nvSpPr>
          <p:cNvPr id="5" name="Espace réservé du numéro de diapositive 3"/>
          <p:cNvSpPr>
            <a:spLocks noGrp="1"/>
          </p:cNvSpPr>
          <p:nvPr>
            <p:ph type="sldNum" sz="quarter" idx="12"/>
          </p:nvPr>
        </p:nvSpPr>
        <p:spPr/>
        <p:txBody>
          <a:bodyPr/>
          <a:lstStyle/>
          <a:p>
            <a:fld id="{AB9141EF-DE45-4592-B13E-92391C990865}" type="slidenum">
              <a:rPr lang="fr-FR"/>
              <a:pPr/>
              <a:t>10</a:t>
            </a:fld>
            <a:endParaRPr lang="fr-FR" dirty="0"/>
          </a:p>
        </p:txBody>
      </p:sp>
      <p:sp>
        <p:nvSpPr>
          <p:cNvPr id="200707" name="Rectangle 3"/>
          <p:cNvSpPr>
            <a:spLocks noGrp="1" noChangeArrowheads="1"/>
          </p:cNvSpPr>
          <p:nvPr>
            <p:ph idx="1"/>
            <p:custDataLst>
              <p:tags r:id="rId1"/>
            </p:custDataLst>
          </p:nvPr>
        </p:nvSpPr>
        <p:spPr/>
        <p:txBody>
          <a:bodyPr>
            <a:normAutofit fontScale="92500" lnSpcReduction="10000"/>
          </a:bodyPr>
          <a:lstStyle/>
          <a:p>
            <a:pPr marL="0" indent="0">
              <a:buNone/>
            </a:pPr>
            <a:r>
              <a:rPr lang="fr-CA" altLang="ja-JP" sz="2800" dirty="0" smtClean="0">
                <a:ea typeface="ＭＳ Ｐゴシック" charset="-128"/>
              </a:rPr>
              <a:t>Le juge peut émettre une ordonnance de non-publication afin de:</a:t>
            </a:r>
          </a:p>
          <a:p>
            <a:pPr marL="609600" indent="-609600">
              <a:buFont typeface="Wingdings" pitchFamily="2" charset="2"/>
              <a:buChar char="ü"/>
            </a:pPr>
            <a:r>
              <a:rPr lang="fr-CA" altLang="ja-JP" sz="2800" dirty="0" smtClean="0">
                <a:ea typeface="ＭＳ Ｐゴシック" charset="-128"/>
              </a:rPr>
              <a:t>p</a:t>
            </a:r>
            <a:r>
              <a:rPr lang="fr-CA" altLang="ja-JP" sz="2800" noProof="0" dirty="0" err="1" smtClean="0">
                <a:ea typeface="ＭＳ Ｐゴシック" charset="-128"/>
              </a:rPr>
              <a:t>rotéger</a:t>
            </a:r>
            <a:r>
              <a:rPr lang="fr-CA" altLang="ja-JP" sz="2800" noProof="0" dirty="0" smtClean="0">
                <a:ea typeface="ＭＳ Ｐゴシック" charset="-128"/>
              </a:rPr>
              <a:t> </a:t>
            </a:r>
            <a:r>
              <a:rPr lang="fr-CA" altLang="ja-JP" sz="2800" noProof="0" dirty="0">
                <a:ea typeface="ＭＳ Ｐゴシック" charset="-128"/>
              </a:rPr>
              <a:t>l’identité d’une victime ou d’un </a:t>
            </a:r>
            <a:r>
              <a:rPr lang="fr-CA" altLang="ja-JP" sz="2800" noProof="0" dirty="0" smtClean="0">
                <a:ea typeface="ＭＳ Ｐゴシック" charset="-128"/>
              </a:rPr>
              <a:t>témoin; ou</a:t>
            </a:r>
            <a:endParaRPr lang="fr-CA" altLang="ja-JP" sz="2800" noProof="0" dirty="0">
              <a:ea typeface="ＭＳ Ｐゴシック" charset="-128"/>
            </a:endParaRPr>
          </a:p>
          <a:p>
            <a:pPr marL="609600" indent="-609600">
              <a:buFont typeface="Wingdings" pitchFamily="2" charset="2"/>
              <a:buNone/>
            </a:pPr>
            <a:endParaRPr lang="fr-CA" altLang="ja-JP" sz="2800" noProof="0" dirty="0">
              <a:ea typeface="ＭＳ Ｐゴシック" charset="-128"/>
            </a:endParaRPr>
          </a:p>
          <a:p>
            <a:pPr marL="609600" indent="-609600">
              <a:buFont typeface="Wingdings" pitchFamily="2" charset="2"/>
              <a:buChar char="ü"/>
            </a:pPr>
            <a:r>
              <a:rPr lang="fr-CA" altLang="ja-JP" sz="2800" noProof="0" dirty="0" smtClean="0">
                <a:ea typeface="ＭＳ Ｐゴシック" charset="-128"/>
              </a:rPr>
              <a:t>interdire </a:t>
            </a:r>
            <a:r>
              <a:rPr lang="fr-CA" altLang="ja-JP" sz="2800" noProof="0" dirty="0">
                <a:ea typeface="ＭＳ Ｐゴシック" charset="-128"/>
              </a:rPr>
              <a:t>la publication de tout renseignement qui permet </a:t>
            </a:r>
            <a:r>
              <a:rPr lang="fr-CA" altLang="ja-JP" sz="2800" noProof="0" dirty="0" smtClean="0">
                <a:ea typeface="ＭＳ Ｐゴシック" charset="-128"/>
              </a:rPr>
              <a:t>de découvrir </a:t>
            </a:r>
            <a:r>
              <a:rPr lang="fr-CA" altLang="ja-JP" sz="2800" noProof="0" dirty="0">
                <a:ea typeface="ＭＳ Ｐゴシック" charset="-128"/>
              </a:rPr>
              <a:t>l’identité de </a:t>
            </a:r>
            <a:r>
              <a:rPr lang="fr-CA" altLang="ja-JP" sz="2800" noProof="0" dirty="0" smtClean="0">
                <a:ea typeface="ＭＳ Ｐゴシック" charset="-128"/>
              </a:rPr>
              <a:t>quelqu’un.</a:t>
            </a:r>
            <a:endParaRPr lang="fr-CA" altLang="ja-JP" sz="2800" noProof="0" dirty="0">
              <a:ea typeface="ＭＳ Ｐゴシック" charset="-128"/>
            </a:endParaRPr>
          </a:p>
          <a:p>
            <a:pPr marL="609600" indent="-609600">
              <a:buFont typeface="Wingdings" pitchFamily="2" charset="2"/>
              <a:buChar char="ü"/>
            </a:pPr>
            <a:endParaRPr lang="fr-CA" altLang="ja-JP" sz="2800" noProof="0" dirty="0">
              <a:ea typeface="ＭＳ Ｐゴシック" charset="-128"/>
            </a:endParaRPr>
          </a:p>
          <a:p>
            <a:pPr marL="0" indent="0">
              <a:buFont typeface="Wingdings" pitchFamily="2" charset="2"/>
              <a:buNone/>
            </a:pPr>
            <a:r>
              <a:rPr lang="fr-CA" altLang="ja-JP" sz="2800" b="1" noProof="0" dirty="0" smtClean="0">
                <a:ea typeface="ＭＳ Ｐゴシック" charset="-128"/>
              </a:rPr>
              <a:t>LE </a:t>
            </a:r>
            <a:r>
              <a:rPr lang="fr-CA" altLang="ja-JP" sz="2800" b="1" noProof="0" dirty="0">
                <a:ea typeface="ＭＳ Ｐゴシック" charset="-128"/>
              </a:rPr>
              <a:t>JUGE </a:t>
            </a:r>
            <a:r>
              <a:rPr lang="fr-CA" altLang="ja-JP" sz="2800" b="1" dirty="0" smtClean="0">
                <a:ea typeface="ＭＳ Ｐゴシック" charset="-128"/>
              </a:rPr>
              <a:t>DOIT ÊTRE </a:t>
            </a:r>
            <a:r>
              <a:rPr lang="fr-CA" altLang="ja-JP" sz="2800" b="1" noProof="0" dirty="0" smtClean="0">
                <a:ea typeface="ＭＳ Ｐゴシック" charset="-128"/>
              </a:rPr>
              <a:t>CONVAINCU </a:t>
            </a:r>
            <a:r>
              <a:rPr lang="fr-CA" altLang="ja-JP" sz="2800" b="1" noProof="0" dirty="0">
                <a:ea typeface="ＭＳ Ｐゴシック" charset="-128"/>
              </a:rPr>
              <a:t>QUE LA BONNE ADMINISTRATION DE LA JUSTICE </a:t>
            </a:r>
            <a:r>
              <a:rPr lang="fr-CA" altLang="ja-JP" sz="2800" b="1" noProof="0" dirty="0" smtClean="0">
                <a:ea typeface="ＭＳ Ｐゴシック" charset="-128"/>
              </a:rPr>
              <a:t>L’EXIGE.</a:t>
            </a:r>
            <a:endParaRPr lang="fr-CA" altLang="ja-JP" sz="2800" noProof="0" dirty="0">
              <a:ea typeface="ＭＳ Ｐゴシック" charset="-128"/>
            </a:endParaRPr>
          </a:p>
          <a:p>
            <a:pPr marL="609600" indent="-609600">
              <a:buFont typeface="Wingdings" pitchFamily="2" charset="2"/>
              <a:buChar char="ü"/>
            </a:pPr>
            <a:endParaRPr lang="fr-CA" altLang="ja-JP" sz="2800" noProof="0" dirty="0">
              <a:ea typeface="ＭＳ Ｐゴシック" charset="-128"/>
            </a:endParaRPr>
          </a:p>
        </p:txBody>
      </p:sp>
      <p:pic>
        <p:nvPicPr>
          <p:cNvPr id="16386" name="Picture 2" descr="http://z2.math.us.edu.pl/maturafr/francuski/orale/pic/juge.jpg"/>
          <p:cNvPicPr>
            <a:picLocks noChangeAspect="1" noChangeArrowheads="1"/>
          </p:cNvPicPr>
          <p:nvPr/>
        </p:nvPicPr>
        <p:blipFill>
          <a:blip r:embed="rId3" cstate="print"/>
          <a:srcRect/>
          <a:stretch>
            <a:fillRect/>
          </a:stretch>
        </p:blipFill>
        <p:spPr bwMode="auto">
          <a:xfrm flipH="1">
            <a:off x="7452320" y="3924810"/>
            <a:ext cx="1296144" cy="1451904"/>
          </a:xfrm>
          <a:prstGeom prst="rect">
            <a:avLst/>
          </a:prstGeom>
          <a:ln>
            <a:noFill/>
          </a:ln>
          <a:effectLst>
            <a:softEdge rad="112500"/>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r-CA" altLang="ja-JP" noProof="0" dirty="0" smtClean="0">
                <a:ea typeface="ＭＳ Ｐゴシック" charset="-128"/>
              </a:rPr>
              <a:t>Assurer la bonne administration de la justice</a:t>
            </a:r>
            <a:endParaRPr lang="fr-CA" noProof="0" dirty="0"/>
          </a:p>
        </p:txBody>
      </p:sp>
      <p:sp>
        <p:nvSpPr>
          <p:cNvPr id="5" name="Espace réservé du numéro de diapositive 3"/>
          <p:cNvSpPr>
            <a:spLocks noGrp="1"/>
          </p:cNvSpPr>
          <p:nvPr>
            <p:ph type="sldNum" sz="quarter" idx="12"/>
          </p:nvPr>
        </p:nvSpPr>
        <p:spPr/>
        <p:txBody>
          <a:bodyPr/>
          <a:lstStyle/>
          <a:p>
            <a:fld id="{572409A3-4604-4CF8-B1E8-94F2D0DFDCAB}" type="slidenum">
              <a:rPr lang="fr-FR"/>
              <a:pPr/>
              <a:t>11</a:t>
            </a:fld>
            <a:endParaRPr lang="fr-FR" dirty="0"/>
          </a:p>
        </p:txBody>
      </p:sp>
      <p:sp>
        <p:nvSpPr>
          <p:cNvPr id="202755" name="Rectangle 3"/>
          <p:cNvSpPr>
            <a:spLocks noGrp="1" noChangeArrowheads="1"/>
          </p:cNvSpPr>
          <p:nvPr>
            <p:ph idx="1"/>
            <p:custDataLst>
              <p:tags r:id="rId1"/>
            </p:custDataLst>
          </p:nvPr>
        </p:nvSpPr>
        <p:spPr/>
        <p:txBody>
          <a:bodyPr/>
          <a:lstStyle/>
          <a:p>
            <a:pPr marL="609600" indent="-609600">
              <a:buFont typeface="Wingdings" pitchFamily="2" charset="2"/>
              <a:buNone/>
            </a:pPr>
            <a:endParaRPr lang="fr-CA" altLang="ja-JP" noProof="0" dirty="0">
              <a:ea typeface="ＭＳ Ｐゴシック" charset="-128"/>
            </a:endParaRPr>
          </a:p>
          <a:p>
            <a:pPr marL="609600" indent="-609600">
              <a:buFont typeface="Wingdings" pitchFamily="2" charset="2"/>
              <a:buChar char="ü"/>
            </a:pPr>
            <a:r>
              <a:rPr lang="fr-CA" altLang="ja-JP" noProof="0" dirty="0" smtClean="0">
                <a:ea typeface="ＭＳ Ｐゴシック" charset="-128"/>
              </a:rPr>
              <a:t>Assurer </a:t>
            </a:r>
            <a:r>
              <a:rPr lang="fr-CA" altLang="ja-JP" noProof="0" dirty="0">
                <a:ea typeface="ＭＳ Ｐゴシック" charset="-128"/>
              </a:rPr>
              <a:t>que le public ait confiance </a:t>
            </a:r>
            <a:r>
              <a:rPr lang="fr-CA" altLang="ja-JP" noProof="0" dirty="0" smtClean="0">
                <a:ea typeface="ＭＳ Ｐゴシック" charset="-128"/>
              </a:rPr>
              <a:t>au système judiciaire;</a:t>
            </a:r>
            <a:endParaRPr lang="fr-CA" altLang="ja-JP" noProof="0" dirty="0">
              <a:ea typeface="ＭＳ Ｐゴシック" charset="-128"/>
            </a:endParaRPr>
          </a:p>
          <a:p>
            <a:pPr marL="609600" indent="-609600">
              <a:buFont typeface="Wingdings" pitchFamily="2" charset="2"/>
              <a:buChar char="ü"/>
            </a:pPr>
            <a:r>
              <a:rPr lang="fr-CA" altLang="ja-JP" noProof="0" dirty="0">
                <a:ea typeface="ＭＳ Ｐゴシック" charset="-128"/>
              </a:rPr>
              <a:t>Assurer la protection des </a:t>
            </a:r>
            <a:r>
              <a:rPr lang="fr-CA" altLang="ja-JP" noProof="0" dirty="0" smtClean="0">
                <a:ea typeface="ＭＳ Ｐゴシック" charset="-128"/>
              </a:rPr>
              <a:t>personnes impliquées; et</a:t>
            </a:r>
            <a:endParaRPr lang="fr-CA" altLang="ja-JP" noProof="0" dirty="0">
              <a:ea typeface="ＭＳ Ｐゴシック" charset="-128"/>
            </a:endParaRPr>
          </a:p>
          <a:p>
            <a:pPr marL="609600" indent="-609600">
              <a:buFont typeface="Wingdings" pitchFamily="2" charset="2"/>
              <a:buChar char="ü"/>
            </a:pPr>
            <a:r>
              <a:rPr lang="fr-CA" altLang="ja-JP" noProof="0" dirty="0">
                <a:ea typeface="ＭＳ Ｐゴシック" charset="-128"/>
              </a:rPr>
              <a:t>Assurer un procès </a:t>
            </a:r>
            <a:r>
              <a:rPr lang="fr-CA" altLang="ja-JP" noProof="0" dirty="0" smtClean="0">
                <a:ea typeface="ＭＳ Ｐゴシック" charset="-128"/>
              </a:rPr>
              <a:t>équitable.</a:t>
            </a:r>
            <a:endParaRPr lang="fr-CA" altLang="ja-JP" noProof="0" dirty="0">
              <a:ea typeface="ＭＳ Ｐゴシック" charset="-128"/>
            </a:endParaRPr>
          </a:p>
          <a:p>
            <a:pPr marL="609600" indent="-609600">
              <a:buFont typeface="Wingdings" pitchFamily="2" charset="2"/>
              <a:buNone/>
            </a:pPr>
            <a:endParaRPr lang="fr-CA" altLang="ja-JP" noProof="0" dirty="0">
              <a:ea typeface="ＭＳ Ｐゴシック" charset="-128"/>
            </a:endParaRPr>
          </a:p>
        </p:txBody>
      </p:sp>
      <p:pic>
        <p:nvPicPr>
          <p:cNvPr id="15362" name="Picture 2" descr="https://encrypted-tbn3.google.com/images?q=tbn:ANd9GcR2Aou29hbZneJ7bfaMZEz3rk-0Y_u0Dlg4JEQEiP3fy8QwGVbBcdhQelQUGg"/>
          <p:cNvPicPr>
            <a:picLocks noChangeAspect="1" noChangeArrowheads="1"/>
          </p:cNvPicPr>
          <p:nvPr/>
        </p:nvPicPr>
        <p:blipFill>
          <a:blip r:embed="rId3" cstate="print"/>
          <a:srcRect/>
          <a:stretch>
            <a:fillRect/>
          </a:stretch>
        </p:blipFill>
        <p:spPr bwMode="auto">
          <a:xfrm>
            <a:off x="7092280" y="3933056"/>
            <a:ext cx="1594844" cy="1345651"/>
          </a:xfrm>
          <a:prstGeom prst="rect">
            <a:avLst/>
          </a:prstGeom>
          <a:ln>
            <a:noFill/>
          </a:ln>
          <a:effectLst>
            <a:softEdge rad="112500"/>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r-CA" sz="2800" noProof="0" dirty="0" smtClean="0"/>
              <a:t>Facteurs que le juge évalue avant d’émettre une ordonnance de</a:t>
            </a:r>
            <a:r>
              <a:rPr lang="fr-CA" sz="2800" dirty="0" smtClean="0"/>
              <a:t> </a:t>
            </a:r>
            <a:r>
              <a:rPr lang="fr-CA" sz="2800" noProof="0" dirty="0" smtClean="0"/>
              <a:t>non-publication</a:t>
            </a:r>
            <a:endParaRPr lang="fr-CA" sz="2800" noProof="0" dirty="0"/>
          </a:p>
        </p:txBody>
      </p:sp>
      <p:sp>
        <p:nvSpPr>
          <p:cNvPr id="5" name="Espace réservé du numéro de diapositive 3"/>
          <p:cNvSpPr>
            <a:spLocks noGrp="1"/>
          </p:cNvSpPr>
          <p:nvPr>
            <p:ph type="sldNum" sz="quarter" idx="12"/>
          </p:nvPr>
        </p:nvSpPr>
        <p:spPr/>
        <p:txBody>
          <a:bodyPr/>
          <a:lstStyle/>
          <a:p>
            <a:fld id="{6D0D190F-140E-4DA5-9386-0AA9F285EB4D}" type="slidenum">
              <a:rPr lang="fr-FR"/>
              <a:pPr/>
              <a:t>12</a:t>
            </a:fld>
            <a:endParaRPr lang="fr-FR" dirty="0"/>
          </a:p>
        </p:txBody>
      </p:sp>
      <p:sp>
        <p:nvSpPr>
          <p:cNvPr id="201731" name="Rectangle 3"/>
          <p:cNvSpPr>
            <a:spLocks noGrp="1" noChangeArrowheads="1"/>
          </p:cNvSpPr>
          <p:nvPr>
            <p:ph idx="1"/>
            <p:custDataLst>
              <p:tags r:id="rId1"/>
            </p:custDataLst>
          </p:nvPr>
        </p:nvSpPr>
        <p:spPr/>
        <p:txBody>
          <a:bodyPr/>
          <a:lstStyle/>
          <a:p>
            <a:pPr marL="609600" indent="-609600">
              <a:lnSpc>
                <a:spcPct val="80000"/>
              </a:lnSpc>
              <a:buFont typeface="Wingdings" pitchFamily="2" charset="2"/>
              <a:buNone/>
            </a:pPr>
            <a:endParaRPr lang="fr-CA" altLang="ja-JP" sz="2600" noProof="0" dirty="0">
              <a:ea typeface="ＭＳ Ｐゴシック" charset="-128"/>
            </a:endParaRPr>
          </a:p>
          <a:p>
            <a:pPr marL="609600" indent="-609600">
              <a:lnSpc>
                <a:spcPct val="80000"/>
              </a:lnSpc>
              <a:buFont typeface="Wingdings" pitchFamily="2" charset="2"/>
              <a:buChar char="ü"/>
            </a:pPr>
            <a:r>
              <a:rPr lang="fr-CA" altLang="ja-JP" sz="2600" noProof="0" dirty="0">
                <a:ea typeface="ＭＳ Ｐゴシック" charset="-128"/>
              </a:rPr>
              <a:t>La personne (</a:t>
            </a:r>
            <a:r>
              <a:rPr lang="fr-CA" altLang="ja-JP" sz="2600" noProof="0" dirty="0" smtClean="0">
                <a:ea typeface="ＭＳ Ｐゴシック" charset="-128"/>
              </a:rPr>
              <a:t>victime, témoin, accusé</a:t>
            </a:r>
            <a:r>
              <a:rPr lang="fr-CA" altLang="ja-JP" sz="2600" noProof="0" dirty="0">
                <a:ea typeface="ＭＳ Ｐゴシック" charset="-128"/>
              </a:rPr>
              <a:t>) court un risque grave si elle est identifiée (sécurité de la personne</a:t>
            </a:r>
            <a:r>
              <a:rPr lang="fr-CA" altLang="ja-JP" sz="2600" noProof="0" dirty="0" smtClean="0">
                <a:ea typeface="ＭＳ Ｐゴシック" charset="-128"/>
              </a:rPr>
              <a:t>);</a:t>
            </a:r>
            <a:endParaRPr lang="fr-CA" altLang="ja-JP" sz="2600" noProof="0" dirty="0">
              <a:ea typeface="ＭＳ Ｐゴシック" charset="-128"/>
            </a:endParaRPr>
          </a:p>
          <a:p>
            <a:pPr marL="609600" indent="-609600">
              <a:lnSpc>
                <a:spcPct val="80000"/>
              </a:lnSpc>
              <a:buFont typeface="Wingdings" pitchFamily="2" charset="2"/>
              <a:buChar char="ü"/>
            </a:pPr>
            <a:endParaRPr lang="fr-CA" altLang="ja-JP" sz="2600" noProof="0" dirty="0">
              <a:ea typeface="ＭＳ Ｐゴシック" charset="-128"/>
            </a:endParaRPr>
          </a:p>
          <a:p>
            <a:pPr marL="609600" indent="-609600">
              <a:lnSpc>
                <a:spcPct val="80000"/>
              </a:lnSpc>
              <a:buFont typeface="Wingdings" pitchFamily="2" charset="2"/>
              <a:buChar char="ü"/>
            </a:pPr>
            <a:r>
              <a:rPr lang="fr-CA" altLang="ja-JP" sz="2600" dirty="0" smtClean="0">
                <a:ea typeface="ＭＳ Ｐゴシック" charset="-128"/>
              </a:rPr>
              <a:t>D</a:t>
            </a:r>
            <a:r>
              <a:rPr lang="fr-CA" altLang="ja-JP" sz="2600" noProof="0" dirty="0" err="1" smtClean="0">
                <a:ea typeface="ＭＳ Ｐゴシック" charset="-128"/>
              </a:rPr>
              <a:t>roit</a:t>
            </a:r>
            <a:r>
              <a:rPr lang="fr-CA" altLang="ja-JP" sz="2600" noProof="0" dirty="0" smtClean="0">
                <a:ea typeface="ＭＳ Ｐゴシック" charset="-128"/>
              </a:rPr>
              <a:t> de l’accusé </a:t>
            </a:r>
            <a:r>
              <a:rPr lang="fr-CA" altLang="ja-JP" sz="2600" noProof="0" dirty="0">
                <a:ea typeface="ＭＳ Ｐゴシック" charset="-128"/>
              </a:rPr>
              <a:t>à un procès public et </a:t>
            </a:r>
            <a:r>
              <a:rPr lang="fr-CA" altLang="ja-JP" sz="2600" noProof="0" dirty="0" smtClean="0">
                <a:ea typeface="ＭＳ Ｐゴシック" charset="-128"/>
              </a:rPr>
              <a:t>équitable;</a:t>
            </a:r>
            <a:endParaRPr lang="fr-CA" altLang="ja-JP" sz="2600" noProof="0" dirty="0">
              <a:ea typeface="ＭＳ Ｐゴシック" charset="-128"/>
            </a:endParaRPr>
          </a:p>
          <a:p>
            <a:pPr marL="609600" indent="-609600">
              <a:lnSpc>
                <a:spcPct val="80000"/>
              </a:lnSpc>
              <a:buFont typeface="Wingdings" pitchFamily="2" charset="2"/>
              <a:buNone/>
            </a:pPr>
            <a:endParaRPr lang="fr-CA" altLang="ja-JP" sz="2600" noProof="0" dirty="0">
              <a:ea typeface="ＭＳ Ｐゴシック" charset="-128"/>
            </a:endParaRPr>
          </a:p>
          <a:p>
            <a:pPr marL="609600" indent="-609600">
              <a:lnSpc>
                <a:spcPct val="80000"/>
              </a:lnSpc>
              <a:buFont typeface="Wingdings" pitchFamily="2" charset="2"/>
              <a:buChar char="ü"/>
            </a:pPr>
            <a:r>
              <a:rPr lang="fr-CA" altLang="ja-JP" sz="2600" noProof="0" dirty="0">
                <a:ea typeface="ＭＳ Ｐゴシック" charset="-128"/>
              </a:rPr>
              <a:t>L’importance de la liberté de la presse (transparence du système </a:t>
            </a:r>
            <a:r>
              <a:rPr lang="fr-CA" altLang="ja-JP" sz="2600" noProof="0" dirty="0" smtClean="0">
                <a:ea typeface="ＭＳ Ｐゴシック" charset="-128"/>
              </a:rPr>
              <a:t>judiciaire); et</a:t>
            </a:r>
            <a:endParaRPr lang="fr-CA" altLang="ja-JP" sz="2600" noProof="0" dirty="0">
              <a:ea typeface="ＭＳ Ｐゴシック" charset="-128"/>
            </a:endParaRPr>
          </a:p>
          <a:p>
            <a:pPr marL="609600" indent="-609600">
              <a:lnSpc>
                <a:spcPct val="80000"/>
              </a:lnSpc>
              <a:buFont typeface="Wingdings" pitchFamily="2" charset="2"/>
              <a:buNone/>
            </a:pPr>
            <a:endParaRPr lang="fr-CA" altLang="ja-JP" sz="2600" noProof="0" dirty="0">
              <a:ea typeface="ＭＳ Ｐゴシック" charset="-128"/>
            </a:endParaRPr>
          </a:p>
          <a:p>
            <a:pPr marL="609600" indent="-609600">
              <a:lnSpc>
                <a:spcPct val="80000"/>
              </a:lnSpc>
              <a:buFont typeface="Wingdings" pitchFamily="2" charset="2"/>
              <a:buChar char="ü"/>
            </a:pPr>
            <a:r>
              <a:rPr lang="fr-CA" altLang="ja-JP" sz="2600" noProof="0" dirty="0">
                <a:ea typeface="ＭＳ Ｐゴシック" charset="-128"/>
              </a:rPr>
              <a:t>Tout autre facteur </a:t>
            </a:r>
            <a:r>
              <a:rPr lang="fr-CA" altLang="ja-JP" sz="2600" noProof="0" dirty="0" smtClean="0">
                <a:ea typeface="ＭＳ Ｐゴシック" charset="-128"/>
              </a:rPr>
              <a:t>pertinent.</a:t>
            </a:r>
            <a:endParaRPr lang="fr-CA" altLang="ja-JP" sz="2600" noProof="0" dirty="0">
              <a:ea typeface="ＭＳ Ｐゴシック" charset="-128"/>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CA" noProof="0" dirty="0" smtClean="0"/>
              <a:t>L’ordonnance</a:t>
            </a:r>
            <a:endParaRPr lang="fr-CA" noProof="0" dirty="0"/>
          </a:p>
        </p:txBody>
      </p:sp>
      <p:sp>
        <p:nvSpPr>
          <p:cNvPr id="5" name="Espace réservé du numéro de diapositive 3"/>
          <p:cNvSpPr>
            <a:spLocks noGrp="1"/>
          </p:cNvSpPr>
          <p:nvPr>
            <p:ph type="sldNum" sz="quarter" idx="12"/>
          </p:nvPr>
        </p:nvSpPr>
        <p:spPr/>
        <p:txBody>
          <a:bodyPr/>
          <a:lstStyle/>
          <a:p>
            <a:fld id="{15E1AC83-F2F5-4CC5-897C-41E4CB46E667}" type="slidenum">
              <a:rPr lang="fr-FR"/>
              <a:pPr/>
              <a:t>13</a:t>
            </a:fld>
            <a:endParaRPr lang="fr-FR" dirty="0"/>
          </a:p>
        </p:txBody>
      </p:sp>
      <p:sp>
        <p:nvSpPr>
          <p:cNvPr id="186372" name="Rectangle 4"/>
          <p:cNvSpPr>
            <a:spLocks noGrp="1" noChangeArrowheads="1"/>
          </p:cNvSpPr>
          <p:nvPr>
            <p:ph idx="1"/>
            <p:custDataLst>
              <p:tags r:id="rId1"/>
            </p:custDataLst>
          </p:nvPr>
        </p:nvSpPr>
        <p:spPr/>
        <p:txBody>
          <a:bodyPr>
            <a:normAutofit/>
          </a:bodyPr>
          <a:lstStyle/>
          <a:p>
            <a:pPr marL="609600" indent="0">
              <a:lnSpc>
                <a:spcPct val="90000"/>
              </a:lnSpc>
              <a:buFont typeface="Wingdings" pitchFamily="2" charset="2"/>
              <a:buNone/>
            </a:pPr>
            <a:r>
              <a:rPr lang="fr-CA" altLang="ja-JP" sz="2800" b="1" noProof="0" dirty="0" smtClean="0">
                <a:ea typeface="ＭＳ Ｐゴシック" charset="-128"/>
              </a:rPr>
              <a:t>L’ordonnance qui interdit la publication de renseignements ou de noms peut être assortie de conditions, par exemple :</a:t>
            </a:r>
            <a:br>
              <a:rPr lang="fr-CA" altLang="ja-JP" sz="2800" b="1" noProof="0" dirty="0" smtClean="0">
                <a:ea typeface="ＭＳ Ｐゴシック" charset="-128"/>
              </a:rPr>
            </a:br>
            <a:endParaRPr lang="fr-CA" altLang="ja-JP" sz="2800" b="1" noProof="0" dirty="0" smtClean="0">
              <a:ea typeface="ＭＳ Ｐゴシック" charset="-128"/>
            </a:endParaRPr>
          </a:p>
          <a:p>
            <a:pPr marL="609600" indent="-609600">
              <a:lnSpc>
                <a:spcPct val="90000"/>
              </a:lnSpc>
              <a:buFont typeface="Wingdings" pitchFamily="2" charset="2"/>
              <a:buChar char="ü"/>
            </a:pPr>
            <a:r>
              <a:rPr lang="fr-CA" altLang="ja-JP" noProof="0" dirty="0" smtClean="0">
                <a:ea typeface="ＭＳ Ｐゴシック" charset="-128"/>
              </a:rPr>
              <a:t>Elle peut entrer en vigueur et prendre fin à une date précise;</a:t>
            </a:r>
            <a:br>
              <a:rPr lang="fr-CA" altLang="ja-JP" noProof="0" dirty="0" smtClean="0">
                <a:ea typeface="ＭＳ Ｐゴシック" charset="-128"/>
              </a:rPr>
            </a:br>
            <a:endParaRPr lang="fr-CA" altLang="ja-JP" noProof="0" dirty="0" smtClean="0">
              <a:ea typeface="ＭＳ Ｐゴシック" charset="-128"/>
            </a:endParaRPr>
          </a:p>
          <a:p>
            <a:pPr marL="609600" indent="-609600">
              <a:lnSpc>
                <a:spcPct val="90000"/>
              </a:lnSpc>
              <a:buFont typeface="Wingdings" pitchFamily="2" charset="2"/>
              <a:buChar char="ü"/>
            </a:pPr>
            <a:r>
              <a:rPr lang="fr-CA" altLang="ja-JP" noProof="0" dirty="0" smtClean="0">
                <a:ea typeface="ＭＳ Ｐゴシック" charset="-128"/>
              </a:rPr>
              <a:t>Elle peut s’appliquer à certains renseignements seulement.</a:t>
            </a:r>
            <a:endParaRPr lang="fr-CA" altLang="ja-JP" noProof="0" dirty="0">
              <a:ea typeface="ＭＳ Ｐゴシック" charset="-128"/>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CA" noProof="0" dirty="0" smtClean="0"/>
              <a:t>L’effet d’une ordonnance </a:t>
            </a:r>
            <a:endParaRPr lang="fr-CA" noProof="0" dirty="0"/>
          </a:p>
        </p:txBody>
      </p:sp>
      <p:sp>
        <p:nvSpPr>
          <p:cNvPr id="5" name="Espace réservé du numéro de diapositive 3"/>
          <p:cNvSpPr>
            <a:spLocks noGrp="1"/>
          </p:cNvSpPr>
          <p:nvPr>
            <p:ph type="sldNum" sz="quarter" idx="12"/>
          </p:nvPr>
        </p:nvSpPr>
        <p:spPr/>
        <p:txBody>
          <a:bodyPr/>
          <a:lstStyle/>
          <a:p>
            <a:fld id="{FC9A2D0A-801C-4B74-8806-EB86D5CB0023}" type="slidenum">
              <a:rPr lang="fr-FR"/>
              <a:pPr/>
              <a:t>14</a:t>
            </a:fld>
            <a:endParaRPr lang="fr-FR" dirty="0"/>
          </a:p>
        </p:txBody>
      </p:sp>
      <p:sp>
        <p:nvSpPr>
          <p:cNvPr id="187396" name="Rectangle 4"/>
          <p:cNvSpPr>
            <a:spLocks noGrp="1" noChangeArrowheads="1"/>
          </p:cNvSpPr>
          <p:nvPr>
            <p:ph idx="1"/>
            <p:custDataLst>
              <p:tags r:id="rId1"/>
            </p:custDataLst>
          </p:nvPr>
        </p:nvSpPr>
        <p:spPr/>
        <p:txBody>
          <a:bodyPr/>
          <a:lstStyle/>
          <a:p>
            <a:pPr marL="609600" indent="0">
              <a:buFont typeface="Wingdings" pitchFamily="2" charset="2"/>
              <a:buNone/>
            </a:pPr>
            <a:r>
              <a:rPr lang="fr-CA" altLang="ja-JP" sz="4000" dirty="0" smtClean="0">
                <a:ea typeface="ＭＳ Ｐゴシック" charset="-128"/>
              </a:rPr>
              <a:t>Une ordonnance de non-publication interdit</a:t>
            </a:r>
            <a:r>
              <a:rPr lang="fr-CA" altLang="ja-JP" sz="4000" noProof="0" dirty="0" smtClean="0">
                <a:ea typeface="ＭＳ Ｐゴシック" charset="-128"/>
              </a:rPr>
              <a:t> les médias de publier les renseignements visés par celle-ci.</a:t>
            </a:r>
            <a:endParaRPr lang="fr-CA" altLang="ja-JP" sz="4000" noProof="0" dirty="0">
              <a:ea typeface="ＭＳ Ｐゴシック" charset="-128"/>
            </a:endParaRPr>
          </a:p>
        </p:txBody>
      </p:sp>
      <p:pic>
        <p:nvPicPr>
          <p:cNvPr id="12290" name="Picture 2" descr="http://www.dwarkatrade.com/snaps/publication.jpg"/>
          <p:cNvPicPr>
            <a:picLocks noChangeAspect="1" noChangeArrowheads="1"/>
          </p:cNvPicPr>
          <p:nvPr/>
        </p:nvPicPr>
        <p:blipFill>
          <a:blip r:embed="rId3" cstate="print"/>
          <a:srcRect/>
          <a:stretch>
            <a:fillRect/>
          </a:stretch>
        </p:blipFill>
        <p:spPr bwMode="auto">
          <a:xfrm>
            <a:off x="4644008" y="4005064"/>
            <a:ext cx="2736304" cy="2281657"/>
          </a:xfrm>
          <a:prstGeom prst="rect">
            <a:avLst/>
          </a:prstGeom>
          <a:noFill/>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custDataLst>
              <p:tags r:id="rId1"/>
            </p:custDataLst>
          </p:nvPr>
        </p:nvSpPr>
        <p:spPr bwMode="auto">
          <a:xfrm>
            <a:off x="5940425" y="3668713"/>
            <a:ext cx="3024188" cy="457200"/>
          </a:xfrm>
          <a:prstGeom prst="rect">
            <a:avLst/>
          </a:prstGeom>
          <a:noFill/>
          <a:ln w="9525">
            <a:noFill/>
            <a:miter lim="800000"/>
            <a:headEnd/>
            <a:tailEnd/>
          </a:ln>
        </p:spPr>
        <p:txBody>
          <a:bodyPr>
            <a:spAutoFit/>
          </a:bodyPr>
          <a:lstStyle/>
          <a:p>
            <a:pPr eaLnBrk="0" hangingPunct="0"/>
            <a:endParaRPr lang="fr-CA" sz="2400" dirty="0">
              <a:latin typeface="Arial Unicode MS" pitchFamily="34" charset="-128"/>
            </a:endParaRPr>
          </a:p>
        </p:txBody>
      </p:sp>
      <p:sp>
        <p:nvSpPr>
          <p:cNvPr id="7" name="Titre 6"/>
          <p:cNvSpPr>
            <a:spLocks noGrp="1"/>
          </p:cNvSpPr>
          <p:nvPr>
            <p:ph type="ctrTitle"/>
          </p:nvPr>
        </p:nvSpPr>
        <p:spPr>
          <a:xfrm>
            <a:off x="2918048" y="2130425"/>
            <a:ext cx="5830416" cy="1470025"/>
          </a:xfrm>
        </p:spPr>
        <p:txBody>
          <a:bodyPr>
            <a:normAutofit fontScale="90000"/>
          </a:bodyPr>
          <a:lstStyle/>
          <a:p>
            <a:pPr algn="l"/>
            <a:r>
              <a:rPr lang="fr-CA" b="1" noProof="0" dirty="0" smtClean="0"/>
              <a:t>Études de cas sur les ordonnances de </a:t>
            </a:r>
            <a:br>
              <a:rPr lang="fr-CA" b="1" noProof="0" dirty="0" smtClean="0"/>
            </a:br>
            <a:r>
              <a:rPr lang="fr-CA" b="1" noProof="0" dirty="0" smtClean="0"/>
              <a:t>non-publication</a:t>
            </a:r>
            <a:endParaRPr lang="fr-CA" b="1" noProof="0" dirty="0"/>
          </a:p>
        </p:txBody>
      </p:sp>
      <p:sp>
        <p:nvSpPr>
          <p:cNvPr id="10" name="Subtitle 9"/>
          <p:cNvSpPr>
            <a:spLocks noGrp="1"/>
          </p:cNvSpPr>
          <p:nvPr>
            <p:ph type="subTitle" idx="1"/>
          </p:nvPr>
        </p:nvSpPr>
        <p:spPr>
          <a:xfrm>
            <a:off x="973832" y="1412776"/>
            <a:ext cx="1904256" cy="1752600"/>
          </a:xfrm>
        </p:spPr>
        <p:txBody>
          <a:bodyPr>
            <a:noAutofit/>
          </a:bodyPr>
          <a:lstStyle/>
          <a:p>
            <a:r>
              <a:rPr lang="fr-CA" sz="13800" noProof="0" dirty="0" smtClean="0">
                <a:solidFill>
                  <a:srgbClr val="66CCFF"/>
                </a:solidFill>
                <a:sym typeface="Webdings"/>
              </a:rPr>
              <a:t></a:t>
            </a:r>
            <a:endParaRPr lang="fr-CA" sz="13800" noProof="0" dirty="0">
              <a:solidFill>
                <a:srgbClr val="66CCFF"/>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custDataLst>
              <p:tags r:id="rId1"/>
            </p:custDataLst>
          </p:nvPr>
        </p:nvSpPr>
        <p:spPr>
          <a:xfrm>
            <a:off x="2123728" y="381000"/>
            <a:ext cx="6563072" cy="1371600"/>
          </a:xfrm>
        </p:spPr>
        <p:txBody>
          <a:bodyPr/>
          <a:lstStyle/>
          <a:p>
            <a:pPr algn="l" eaLnBrk="1" hangingPunct="1">
              <a:defRPr/>
            </a:pPr>
            <a:r>
              <a:rPr lang="fr-CA" b="1" noProof="0" dirty="0" smtClean="0"/>
              <a:t>L’affaire James Bulger</a:t>
            </a:r>
          </a:p>
        </p:txBody>
      </p:sp>
      <p:pic>
        <p:nvPicPr>
          <p:cNvPr id="4101" name="Picture 9" descr="200_jamesbulger,0"/>
          <p:cNvPicPr>
            <a:picLocks noGrp="1" noChangeAspect="1" noChangeArrowheads="1"/>
          </p:cNvPicPr>
          <p:nvPr>
            <p:ph sz="quarter" idx="2"/>
            <p:custDataLst>
              <p:tags r:id="rId2"/>
            </p:custDataLst>
          </p:nvPr>
        </p:nvPicPr>
        <p:blipFill>
          <a:blip r:embed="rId6" cstate="print"/>
          <a:srcRect/>
          <a:stretch>
            <a:fillRect/>
          </a:stretch>
        </p:blipFill>
        <p:spPr>
          <a:xfrm>
            <a:off x="4355976" y="1772816"/>
            <a:ext cx="2193925" cy="2024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10" descr="29n_ven,0"/>
          <p:cNvPicPr>
            <a:picLocks noGrp="1" noChangeAspect="1" noChangeArrowheads="1"/>
          </p:cNvPicPr>
          <p:nvPr>
            <p:ph sz="quarter" idx="3"/>
            <p:custDataLst>
              <p:tags r:id="rId3"/>
            </p:custDataLst>
          </p:nvPr>
        </p:nvPicPr>
        <p:blipFill>
          <a:blip r:embed="rId7" cstate="print"/>
          <a:stretch>
            <a:fillRect/>
          </a:stretch>
        </p:blipFill>
        <p:spPr>
          <a:xfrm>
            <a:off x="4355976" y="4077072"/>
            <a:ext cx="3042557" cy="1981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100" name="Picture 4" descr="225px-James_bulger"/>
          <p:cNvPicPr>
            <a:picLocks noGrp="1" noChangeAspect="1" noChangeArrowheads="1"/>
          </p:cNvPicPr>
          <p:nvPr>
            <p:ph type="body" idx="4294967295"/>
            <p:custDataLst>
              <p:tags r:id="rId4"/>
            </p:custDataLst>
          </p:nvPr>
        </p:nvPicPr>
        <p:blipFill>
          <a:blip r:embed="rId8" cstate="print"/>
          <a:srcRect/>
          <a:stretch>
            <a:fillRect/>
          </a:stretch>
        </p:blipFill>
        <p:spPr>
          <a:xfrm>
            <a:off x="1547664" y="1772816"/>
            <a:ext cx="2474913" cy="3251200"/>
          </a:xfrm>
          <a:prstGeom prst="rect">
            <a:avLst/>
          </a:prstGeom>
          <a:ln>
            <a:noFill/>
          </a:ln>
          <a:effectLst>
            <a:softEdge rad="112500"/>
          </a:effectLst>
        </p:spPr>
      </p:pic>
      <p:sp>
        <p:nvSpPr>
          <p:cNvPr id="7" name="Subtitle 9"/>
          <p:cNvSpPr txBox="1">
            <a:spLocks/>
          </p:cNvSpPr>
          <p:nvPr/>
        </p:nvSpPr>
        <p:spPr>
          <a:xfrm>
            <a:off x="723528" y="236240"/>
            <a:ext cx="1904256"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9600" b="0" i="0" u="none" strike="noStrike" kern="1200" cap="none" spc="0" normalizeH="0" baseline="0" noProof="0" dirty="0" smtClean="0">
                <a:ln>
                  <a:noFill/>
                </a:ln>
                <a:solidFill>
                  <a:srgbClr val="66CCFF"/>
                </a:solidFill>
                <a:effectLst/>
                <a:uLnTx/>
                <a:uFillTx/>
                <a:latin typeface="+mn-lt"/>
                <a:ea typeface="+mn-ea"/>
                <a:cs typeface="+mn-cs"/>
                <a:sym typeface="Webdings"/>
              </a:rPr>
              <a:t></a:t>
            </a:r>
            <a:endParaRPr kumimoji="0" lang="en-CA" sz="9600" b="0" i="0" u="none" strike="noStrike" kern="1200" cap="none" spc="0" normalizeH="0" baseline="0" noProof="0" dirty="0" smtClean="0">
              <a:ln>
                <a:noFill/>
              </a:ln>
              <a:solidFill>
                <a:srgbClr val="66CC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custDataLst>
              <p:tags r:id="rId1"/>
            </p:custDataLst>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fr-FR" dirty="0">
              <a:latin typeface="Arial" charset="0"/>
            </a:endParaRPr>
          </a:p>
          <a:p>
            <a:pPr algn="ctr" eaLnBrk="0" hangingPunct="0"/>
            <a:endParaRPr lang="fr-FR" dirty="0">
              <a:latin typeface="Arial" charset="0"/>
            </a:endParaRPr>
          </a:p>
        </p:txBody>
      </p:sp>
      <p:sp>
        <p:nvSpPr>
          <p:cNvPr id="2059" name="Rectangle 11"/>
          <p:cNvSpPr>
            <a:spLocks noGrp="1" noChangeArrowheads="1"/>
          </p:cNvSpPr>
          <p:nvPr>
            <p:ph type="title"/>
            <p:custDataLst>
              <p:tags r:id="rId2"/>
            </p:custDataLst>
          </p:nvPr>
        </p:nvSpPr>
        <p:spPr/>
        <p:txBody>
          <a:bodyPr>
            <a:normAutofit fontScale="90000"/>
          </a:bodyPr>
          <a:lstStyle/>
          <a:p>
            <a:pPr eaLnBrk="1" hangingPunct="1">
              <a:defRPr/>
            </a:pPr>
            <a:r>
              <a:rPr lang="fr-CA" sz="3600" noProof="0" dirty="0" smtClean="0"/>
              <a:t/>
            </a:r>
            <a:br>
              <a:rPr lang="fr-CA" sz="3600" noProof="0" dirty="0" smtClean="0"/>
            </a:br>
            <a:r>
              <a:rPr lang="fr-CA" sz="3600" noProof="0" dirty="0" smtClean="0"/>
              <a:t>Meurtre de James Bulger </a:t>
            </a:r>
            <a:br>
              <a:rPr lang="fr-CA" sz="3600" noProof="0" dirty="0" smtClean="0"/>
            </a:br>
            <a:endParaRPr lang="fr-CA" sz="4000" noProof="0" dirty="0" smtClean="0"/>
          </a:p>
        </p:txBody>
      </p:sp>
      <p:sp>
        <p:nvSpPr>
          <p:cNvPr id="2062" name="Rectangle 14"/>
          <p:cNvSpPr>
            <a:spLocks noGrp="1" noChangeArrowheads="1"/>
          </p:cNvSpPr>
          <p:nvPr>
            <p:ph idx="1"/>
            <p:custDataLst>
              <p:tags r:id="rId3"/>
            </p:custDataLst>
          </p:nvPr>
        </p:nvSpPr>
        <p:spPr/>
        <p:txBody>
          <a:bodyPr>
            <a:normAutofit fontScale="92500"/>
          </a:bodyPr>
          <a:lstStyle/>
          <a:p>
            <a:pPr>
              <a:lnSpc>
                <a:spcPct val="90000"/>
              </a:lnSpc>
              <a:defRPr/>
            </a:pPr>
            <a:r>
              <a:rPr lang="fr-CA" sz="2800" noProof="0" dirty="0"/>
              <a:t>En 1993, en Angleterre, deux garçons de 10 ans ont kidnappé un jeune garçon de deux ans </a:t>
            </a:r>
            <a:r>
              <a:rPr lang="fr-CA" sz="2800" noProof="0" dirty="0" smtClean="0"/>
              <a:t>dans </a:t>
            </a:r>
            <a:r>
              <a:rPr lang="fr-CA" sz="2800" noProof="0" dirty="0"/>
              <a:t>un centre commercial et l’ont tué de manière brutale en le battant à la mort. Ils ont été reconnus </a:t>
            </a:r>
            <a:r>
              <a:rPr lang="fr-CA" sz="2800" noProof="0" dirty="0" smtClean="0"/>
              <a:t>coupables </a:t>
            </a:r>
            <a:r>
              <a:rPr lang="fr-CA" sz="2800" noProof="0" dirty="0"/>
              <a:t>et incarcérés. </a:t>
            </a:r>
            <a:r>
              <a:rPr lang="fr-CA" sz="2800" noProof="0" dirty="0" smtClean="0"/>
              <a:t/>
            </a:r>
            <a:br>
              <a:rPr lang="fr-CA" sz="2800" noProof="0" dirty="0" smtClean="0"/>
            </a:br>
            <a:r>
              <a:rPr lang="fr-CA" sz="2800" noProof="0" dirty="0" smtClean="0"/>
              <a:t/>
            </a:r>
            <a:br>
              <a:rPr lang="fr-CA" sz="2800" noProof="0" dirty="0" smtClean="0"/>
            </a:br>
            <a:r>
              <a:rPr lang="fr-CA" sz="2800" noProof="0" dirty="0" smtClean="0"/>
              <a:t>La </a:t>
            </a:r>
            <a:r>
              <a:rPr lang="fr-CA" sz="2800" noProof="0" dirty="0"/>
              <a:t>communauté était </a:t>
            </a:r>
            <a:r>
              <a:rPr lang="fr-CA" sz="2800" noProof="0" dirty="0" smtClean="0"/>
              <a:t/>
            </a:r>
            <a:br>
              <a:rPr lang="fr-CA" sz="2800" noProof="0" dirty="0" smtClean="0"/>
            </a:br>
            <a:r>
              <a:rPr lang="fr-CA" sz="2800" noProof="0" dirty="0" smtClean="0"/>
              <a:t>tellement </a:t>
            </a:r>
            <a:r>
              <a:rPr lang="fr-CA" sz="2800" noProof="0" dirty="0"/>
              <a:t>furieuse et </a:t>
            </a:r>
            <a:r>
              <a:rPr lang="fr-CA" sz="2800" noProof="0" dirty="0" smtClean="0"/>
              <a:t>indignée</a:t>
            </a:r>
            <a:br>
              <a:rPr lang="fr-CA" sz="2800" noProof="0" dirty="0" smtClean="0"/>
            </a:br>
            <a:r>
              <a:rPr lang="fr-CA" sz="2800" noProof="0" dirty="0" smtClean="0"/>
              <a:t>par </a:t>
            </a:r>
            <a:r>
              <a:rPr lang="fr-CA" sz="2800" noProof="0" dirty="0"/>
              <a:t>la brutalité du meurtre </a:t>
            </a:r>
            <a:r>
              <a:rPr lang="fr-CA" sz="2800" noProof="0" dirty="0" smtClean="0"/>
              <a:t>que</a:t>
            </a:r>
            <a:br>
              <a:rPr lang="fr-CA" sz="2800" noProof="0" dirty="0" smtClean="0"/>
            </a:br>
            <a:r>
              <a:rPr lang="fr-CA" sz="2800" noProof="0" dirty="0" smtClean="0"/>
              <a:t>les </a:t>
            </a:r>
            <a:r>
              <a:rPr lang="fr-CA" sz="2800" noProof="0" dirty="0"/>
              <a:t>tribunaux avaient </a:t>
            </a:r>
            <a:r>
              <a:rPr lang="fr-CA" sz="2800" noProof="0" dirty="0" smtClean="0"/>
              <a:t>des</a:t>
            </a:r>
            <a:br>
              <a:rPr lang="fr-CA" sz="2800" noProof="0" dirty="0" smtClean="0"/>
            </a:br>
            <a:r>
              <a:rPr lang="fr-CA" sz="2800" noProof="0" dirty="0" smtClean="0"/>
              <a:t>préoccupations </a:t>
            </a:r>
            <a:r>
              <a:rPr lang="fr-CA" sz="2800" noProof="0" dirty="0"/>
              <a:t>quant à la </a:t>
            </a:r>
            <a:r>
              <a:rPr lang="fr-CA" sz="2800" noProof="0" dirty="0" smtClean="0"/>
              <a:t/>
            </a:r>
            <a:br>
              <a:rPr lang="fr-CA" sz="2800" noProof="0" dirty="0" smtClean="0"/>
            </a:br>
            <a:r>
              <a:rPr lang="fr-CA" sz="2800" noProof="0" dirty="0" smtClean="0"/>
              <a:t>sécurité </a:t>
            </a:r>
            <a:r>
              <a:rPr lang="fr-CA" sz="2800" noProof="0" dirty="0"/>
              <a:t>des deux meurtriers</a:t>
            </a:r>
            <a:r>
              <a:rPr lang="fr-CA" sz="2800" noProof="0" dirty="0" smtClean="0"/>
              <a:t>. </a:t>
            </a:r>
          </a:p>
          <a:p>
            <a:pPr eaLnBrk="1" hangingPunct="1">
              <a:lnSpc>
                <a:spcPct val="90000"/>
              </a:lnSpc>
              <a:buFont typeface="Wingdings" pitchFamily="2" charset="2"/>
              <a:buNone/>
              <a:defRPr/>
            </a:pPr>
            <a:endParaRPr lang="fr-CA" sz="2800" noProof="0" dirty="0" smtClean="0"/>
          </a:p>
        </p:txBody>
      </p:sp>
      <p:pic>
        <p:nvPicPr>
          <p:cNvPr id="3077" name="Picture 17" descr="225px-James_bulger"/>
          <p:cNvPicPr>
            <a:picLocks noChangeAspect="1" noChangeArrowheads="1"/>
          </p:cNvPicPr>
          <p:nvPr>
            <p:custDataLst>
              <p:tags r:id="rId4"/>
            </p:custDataLst>
          </p:nvPr>
        </p:nvPicPr>
        <p:blipFill>
          <a:blip r:embed="rId6" cstate="print"/>
          <a:srcRect/>
          <a:stretch>
            <a:fillRect/>
          </a:stretch>
        </p:blipFill>
        <p:spPr bwMode="auto">
          <a:xfrm>
            <a:off x="6732240" y="3429000"/>
            <a:ext cx="1656184" cy="2393058"/>
          </a:xfrm>
          <a:prstGeom prst="rect">
            <a:avLst/>
          </a:prstGeom>
          <a:noFill/>
          <a:ln w="9525">
            <a:solidFill>
              <a:schemeClr val="accent3">
                <a:lumMod val="50000"/>
              </a:schemeClr>
            </a:solidFill>
            <a:miter lim="800000"/>
            <a:headEnd/>
            <a:tailEnd/>
          </a:ln>
        </p:spPr>
      </p:pic>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custDataLst>
              <p:tags r:id="rId1"/>
            </p:custDataLst>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fr-FR" dirty="0">
              <a:latin typeface="Arial" charset="0"/>
            </a:endParaRPr>
          </a:p>
          <a:p>
            <a:pPr algn="ctr" eaLnBrk="0" hangingPunct="0"/>
            <a:endParaRPr lang="fr-FR" dirty="0">
              <a:latin typeface="Arial" charset="0"/>
            </a:endParaRPr>
          </a:p>
        </p:txBody>
      </p:sp>
      <p:sp>
        <p:nvSpPr>
          <p:cNvPr id="25603" name="Rectangle 3"/>
          <p:cNvSpPr>
            <a:spLocks noGrp="1" noChangeArrowheads="1"/>
          </p:cNvSpPr>
          <p:nvPr>
            <p:ph type="title"/>
            <p:custDataLst>
              <p:tags r:id="rId2"/>
            </p:custDataLst>
          </p:nvPr>
        </p:nvSpPr>
        <p:spPr/>
        <p:txBody>
          <a:bodyPr>
            <a:normAutofit fontScale="90000"/>
          </a:bodyPr>
          <a:lstStyle/>
          <a:p>
            <a:pPr eaLnBrk="1" hangingPunct="1">
              <a:defRPr/>
            </a:pPr>
            <a:r>
              <a:rPr lang="fr-CA" sz="3600" noProof="0" dirty="0" smtClean="0"/>
              <a:t/>
            </a:r>
            <a:br>
              <a:rPr lang="fr-CA" sz="3600" noProof="0" dirty="0" smtClean="0"/>
            </a:br>
            <a:r>
              <a:rPr lang="fr-CA" sz="3600" noProof="0" dirty="0" smtClean="0"/>
              <a:t>Meurtre de James Bulger (suite)</a:t>
            </a:r>
            <a:br>
              <a:rPr lang="fr-CA" sz="3600" noProof="0" dirty="0" smtClean="0"/>
            </a:br>
            <a:endParaRPr lang="fr-CA" sz="4000" noProof="0" dirty="0" smtClean="0"/>
          </a:p>
        </p:txBody>
      </p:sp>
      <p:sp>
        <p:nvSpPr>
          <p:cNvPr id="25604" name="Rectangle 4"/>
          <p:cNvSpPr>
            <a:spLocks noGrp="1" noChangeArrowheads="1"/>
          </p:cNvSpPr>
          <p:nvPr>
            <p:ph idx="1"/>
            <p:custDataLst>
              <p:tags r:id="rId3"/>
            </p:custDataLst>
          </p:nvPr>
        </p:nvSpPr>
        <p:spPr/>
        <p:txBody>
          <a:bodyPr>
            <a:normAutofit fontScale="85000" lnSpcReduction="20000"/>
          </a:bodyPr>
          <a:lstStyle/>
          <a:p>
            <a:pPr>
              <a:defRPr/>
            </a:pPr>
            <a:r>
              <a:rPr lang="fr-CA" noProof="0" dirty="0" smtClean="0"/>
              <a:t>En 2002, les deux meurtriers ont été remis en liberté sous de nouvelles identités. Le tribunal a imposé une ordonnance de non‑publication sur tous les détails entourant leurs nouvelles identités et sur leur nouveau lieu de résidence afin de les protéger du public. </a:t>
            </a:r>
            <a:br>
              <a:rPr lang="fr-CA" noProof="0" dirty="0" smtClean="0"/>
            </a:br>
            <a:r>
              <a:rPr lang="fr-CA" noProof="0" dirty="0" smtClean="0"/>
              <a:t/>
            </a:r>
            <a:br>
              <a:rPr lang="fr-CA" noProof="0" dirty="0" smtClean="0"/>
            </a:br>
            <a:r>
              <a:rPr lang="fr-CA" noProof="0" dirty="0" smtClean="0"/>
              <a:t>Les condamnés craignaient de faire l’objet de harcèlement et d’actes de violence. </a:t>
            </a:r>
            <a:r>
              <a:rPr lang="fr-CA" dirty="0" smtClean="0"/>
              <a:t>Le tribunal a jugé que ces craintes étaient fondées et a donc émis l’ordonnance de </a:t>
            </a:r>
            <a:br>
              <a:rPr lang="fr-CA" dirty="0" smtClean="0"/>
            </a:br>
            <a:r>
              <a:rPr lang="fr-CA" dirty="0" smtClean="0"/>
              <a:t>non-publication</a:t>
            </a:r>
            <a:r>
              <a:rPr lang="fr-CA" noProof="0" dirty="0" smtClean="0"/>
              <a:t>.</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8"/>
          <p:cNvSpPr>
            <a:spLocks noGrp="1" noChangeArrowheads="1"/>
          </p:cNvSpPr>
          <p:nvPr>
            <p:ph type="title"/>
            <p:custDataLst>
              <p:tags r:id="rId1"/>
            </p:custDataLst>
          </p:nvPr>
        </p:nvSpPr>
        <p:spPr/>
        <p:txBody>
          <a:bodyPr/>
          <a:lstStyle/>
          <a:p>
            <a:pPr eaLnBrk="1" hangingPunct="1">
              <a:defRPr/>
            </a:pPr>
            <a:r>
              <a:rPr lang="fr-CA" b="1" noProof="0" dirty="0" smtClean="0"/>
              <a:t>L’affaire Min Chen</a:t>
            </a:r>
          </a:p>
        </p:txBody>
      </p:sp>
      <p:pic>
        <p:nvPicPr>
          <p:cNvPr id="9221" name="Picture 12" descr="zhang_cecilia031020"/>
          <p:cNvPicPr>
            <a:picLocks noChangeAspect="1" noChangeArrowheads="1"/>
          </p:cNvPicPr>
          <p:nvPr>
            <p:custDataLst>
              <p:tags r:id="rId2"/>
            </p:custDataLst>
          </p:nvPr>
        </p:nvPicPr>
        <p:blipFill>
          <a:blip r:embed="rId5" cstate="print"/>
          <a:srcRect/>
          <a:stretch>
            <a:fillRect/>
          </a:stretch>
        </p:blipFill>
        <p:spPr bwMode="auto">
          <a:xfrm>
            <a:off x="1331640" y="1628800"/>
            <a:ext cx="3457575" cy="2714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222" name="Picture 14" descr="chen.jpg image by HardingYoung"/>
          <p:cNvPicPr>
            <a:picLocks noChangeAspect="1" noChangeArrowheads="1"/>
          </p:cNvPicPr>
          <p:nvPr>
            <p:custDataLst>
              <p:tags r:id="rId3"/>
            </p:custDataLst>
          </p:nvPr>
        </p:nvPicPr>
        <p:blipFill>
          <a:blip r:embed="rId6" cstate="print"/>
          <a:srcRect/>
          <a:stretch>
            <a:fillRect/>
          </a:stretch>
        </p:blipFill>
        <p:spPr bwMode="auto">
          <a:xfrm>
            <a:off x="5076056" y="2564904"/>
            <a:ext cx="2286000"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ubtitle 9"/>
          <p:cNvSpPr txBox="1">
            <a:spLocks/>
          </p:cNvSpPr>
          <p:nvPr/>
        </p:nvSpPr>
        <p:spPr>
          <a:xfrm>
            <a:off x="1115616" y="0"/>
            <a:ext cx="1904256"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9600" b="0" i="0" u="none" strike="noStrike" kern="1200" cap="none" spc="0" normalizeH="0" baseline="0" noProof="0" dirty="0" smtClean="0">
                <a:ln>
                  <a:noFill/>
                </a:ln>
                <a:solidFill>
                  <a:srgbClr val="66CCFF"/>
                </a:solidFill>
                <a:effectLst/>
                <a:uLnTx/>
                <a:uFillTx/>
                <a:latin typeface="+mn-lt"/>
                <a:ea typeface="+mn-ea"/>
                <a:cs typeface="+mn-cs"/>
                <a:sym typeface="Webdings"/>
              </a:rPr>
              <a:t></a:t>
            </a:r>
            <a:endParaRPr kumimoji="0" lang="en-CA" sz="9600" b="0" i="0" u="none" strike="noStrike" kern="1200" cap="none" spc="0" normalizeH="0" baseline="0" noProof="0" dirty="0" smtClean="0">
              <a:ln>
                <a:noFill/>
              </a:ln>
              <a:solidFill>
                <a:srgbClr val="66CC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r-CA" sz="3200" noProof="0" dirty="0" smtClean="0"/>
              <a:t>Deux principes importants qui régissent la relation entre la justice et les médias</a:t>
            </a:r>
            <a:endParaRPr lang="fr-CA" sz="3200" noProof="0" dirty="0"/>
          </a:p>
        </p:txBody>
      </p:sp>
      <p:sp>
        <p:nvSpPr>
          <p:cNvPr id="5" name="Espace réservé du numéro de diapositive 3"/>
          <p:cNvSpPr>
            <a:spLocks noGrp="1"/>
          </p:cNvSpPr>
          <p:nvPr>
            <p:ph type="sldNum" sz="quarter" idx="12"/>
          </p:nvPr>
        </p:nvSpPr>
        <p:spPr/>
        <p:txBody>
          <a:bodyPr/>
          <a:lstStyle/>
          <a:p>
            <a:fld id="{25FBAA8F-A2C7-4C75-8F88-5AA4CE51C582}" type="slidenum">
              <a:rPr lang="fr-FR"/>
              <a:pPr/>
              <a:t>2</a:t>
            </a:fld>
            <a:endParaRPr lang="fr-FR" dirty="0"/>
          </a:p>
        </p:txBody>
      </p:sp>
      <p:sp>
        <p:nvSpPr>
          <p:cNvPr id="61443" name="Rectangle 3"/>
          <p:cNvSpPr>
            <a:spLocks noGrp="1" noChangeArrowheads="1"/>
          </p:cNvSpPr>
          <p:nvPr>
            <p:ph idx="1"/>
            <p:custDataLst>
              <p:tags r:id="rId1"/>
            </p:custDataLst>
          </p:nvPr>
        </p:nvSpPr>
        <p:spPr/>
        <p:txBody>
          <a:bodyPr/>
          <a:lstStyle/>
          <a:p>
            <a:pPr marL="609600" indent="-609600">
              <a:buFont typeface="Wingdings" pitchFamily="2" charset="2"/>
              <a:buAutoNum type="arabicPeriod"/>
            </a:pPr>
            <a:r>
              <a:rPr lang="fr-CA" sz="3600" noProof="0" dirty="0" smtClean="0">
                <a:latin typeface="+mj-lt"/>
              </a:rPr>
              <a:t>La transparence; </a:t>
            </a:r>
            <a:endParaRPr lang="fr-CA" sz="3600" noProof="0" dirty="0">
              <a:latin typeface="+mj-lt"/>
            </a:endParaRPr>
          </a:p>
          <a:p>
            <a:pPr marL="609600" indent="-609600">
              <a:buFont typeface="Wingdings" pitchFamily="2" charset="2"/>
              <a:buAutoNum type="arabicPeriod"/>
            </a:pPr>
            <a:r>
              <a:rPr lang="fr-CA" sz="3600" noProof="0" dirty="0" smtClean="0">
                <a:latin typeface="+mj-lt"/>
              </a:rPr>
              <a:t>La liberté de la presse.</a:t>
            </a:r>
            <a:endParaRPr lang="fr-CA" sz="3600" noProof="0" dirty="0">
              <a:latin typeface="+mj-lt"/>
            </a:endParaRPr>
          </a:p>
          <a:p>
            <a:pPr marL="609600" indent="-609600">
              <a:buFont typeface="Wingdings" pitchFamily="2" charset="2"/>
              <a:buNone/>
            </a:pPr>
            <a:endParaRPr lang="fr-CA" sz="4000" b="1" noProof="0" dirty="0">
              <a:latin typeface="Tw Cen MT" pitchFamily="34" charset="0"/>
            </a:endParaRPr>
          </a:p>
        </p:txBody>
      </p:sp>
      <p:pic>
        <p:nvPicPr>
          <p:cNvPr id="25602" name="Picture 2" descr="http://www.clubpiscine.ca/data/banniere/33-fr~v~Medias.jpg"/>
          <p:cNvPicPr>
            <a:picLocks noChangeAspect="1" noChangeArrowheads="1"/>
          </p:cNvPicPr>
          <p:nvPr/>
        </p:nvPicPr>
        <p:blipFill>
          <a:blip r:embed="rId3" cstate="print"/>
          <a:srcRect/>
          <a:stretch>
            <a:fillRect/>
          </a:stretch>
        </p:blipFill>
        <p:spPr bwMode="auto">
          <a:xfrm>
            <a:off x="2123728" y="3501008"/>
            <a:ext cx="5832648" cy="20979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p:txBody>
          <a:bodyPr/>
          <a:lstStyle/>
          <a:p>
            <a:pPr eaLnBrk="1" hangingPunct="1">
              <a:defRPr/>
            </a:pPr>
            <a:r>
              <a:rPr lang="fr-CA" noProof="0" dirty="0" smtClean="0"/>
              <a:t>Le meurtre de Cecilia Zhang</a:t>
            </a:r>
          </a:p>
        </p:txBody>
      </p:sp>
      <p:sp>
        <p:nvSpPr>
          <p:cNvPr id="14339" name="Rectangle 3"/>
          <p:cNvSpPr>
            <a:spLocks noGrp="1" noChangeArrowheads="1"/>
          </p:cNvSpPr>
          <p:nvPr>
            <p:ph idx="1"/>
            <p:custDataLst>
              <p:tags r:id="rId2"/>
            </p:custDataLst>
          </p:nvPr>
        </p:nvSpPr>
        <p:spPr/>
        <p:txBody>
          <a:bodyPr/>
          <a:lstStyle/>
          <a:p>
            <a:pPr>
              <a:lnSpc>
                <a:spcPct val="80000"/>
              </a:lnSpc>
              <a:defRPr/>
            </a:pPr>
            <a:r>
              <a:rPr lang="fr-CA" sz="2000" noProof="0" dirty="0" smtClean="0"/>
              <a:t>En octobre 2003, Cecilia Zhang (9 ans) disparaît de son domicile. Malgré l'influence des médias et l'intervention personnelle du premier ministre de l’Ontario, Dalton McGuinty, personne n'a pu retrouver Cécilia vivante. </a:t>
            </a:r>
          </a:p>
          <a:p>
            <a:pPr>
              <a:lnSpc>
                <a:spcPct val="80000"/>
              </a:lnSpc>
              <a:defRPr/>
            </a:pPr>
            <a:r>
              <a:rPr lang="fr-CA" sz="2000" noProof="0" dirty="0" smtClean="0"/>
              <a:t>La disparition a fait l’objet d’un reportage sur l’émission américaine </a:t>
            </a:r>
            <a:r>
              <a:rPr lang="fr-CA" sz="2000" i="1" noProof="0" dirty="0" smtClean="0"/>
              <a:t>America's Most Wanted,</a:t>
            </a:r>
            <a:r>
              <a:rPr lang="fr-CA" sz="2000" noProof="0" dirty="0" smtClean="0"/>
              <a:t> mais sans résultats. Des milliers de bénévoles ont participé aux recherches pour trouver la fillette.</a:t>
            </a:r>
          </a:p>
          <a:p>
            <a:pPr>
              <a:lnSpc>
                <a:spcPct val="80000"/>
              </a:lnSpc>
              <a:defRPr/>
            </a:pPr>
            <a:r>
              <a:rPr lang="fr-CA" sz="2000" noProof="0" dirty="0" smtClean="0"/>
              <a:t> </a:t>
            </a:r>
            <a:r>
              <a:rPr lang="fr-CA" sz="2000" dirty="0" smtClean="0"/>
              <a:t>L</a:t>
            </a:r>
            <a:r>
              <a:rPr lang="fr-CA" sz="2000" noProof="0" dirty="0" smtClean="0"/>
              <a:t>a police, la Gendarmerie royale du Canada (GRC) et l'armée canadienne ont également participé aux recherches. D'innombrables portraits de la fillette ont été affichés dans la région de Toronto. La police chinoise a également participé à ces recherches.</a:t>
            </a:r>
          </a:p>
          <a:p>
            <a:pPr>
              <a:lnSpc>
                <a:spcPct val="80000"/>
              </a:lnSpc>
              <a:defRPr/>
            </a:pPr>
            <a:r>
              <a:rPr lang="fr-CA" sz="2000" noProof="0" dirty="0" smtClean="0"/>
              <a:t>Un randonneur a retrouvé son corps en état de décomposition avancée en mars 2004 dans un boisé de Mississauga.</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pPr eaLnBrk="1" hangingPunct="1">
              <a:defRPr/>
            </a:pPr>
            <a:r>
              <a:rPr lang="fr-CA" noProof="0" dirty="0" smtClean="0"/>
              <a:t>Le procès de Min Chen</a:t>
            </a:r>
          </a:p>
        </p:txBody>
      </p:sp>
      <p:sp>
        <p:nvSpPr>
          <p:cNvPr id="29699" name="Rectangle 3"/>
          <p:cNvSpPr>
            <a:spLocks noGrp="1" noChangeArrowheads="1"/>
          </p:cNvSpPr>
          <p:nvPr>
            <p:ph idx="1"/>
            <p:custDataLst>
              <p:tags r:id="rId2"/>
            </p:custDataLst>
          </p:nvPr>
        </p:nvSpPr>
        <p:spPr/>
        <p:txBody>
          <a:bodyPr/>
          <a:lstStyle/>
          <a:p>
            <a:pPr marL="0" indent="0">
              <a:buNone/>
              <a:defRPr/>
            </a:pPr>
            <a:r>
              <a:rPr lang="fr-CA" noProof="0" dirty="0" smtClean="0"/>
              <a:t>L’accusé, Min Chen, a demandé une ordonnance de non-publication. ..</a:t>
            </a:r>
          </a:p>
          <a:p>
            <a:pPr eaLnBrk="1" hangingPunct="1">
              <a:buNone/>
              <a:defRPr/>
            </a:pPr>
            <a:endParaRPr lang="fr-CA" sz="2000" noProof="0" dirty="0" smtClean="0"/>
          </a:p>
          <a:p>
            <a:pPr marL="0" indent="0" eaLnBrk="1" hangingPunct="1">
              <a:buNone/>
              <a:tabLst>
                <a:tab pos="449263" algn="l"/>
              </a:tabLst>
              <a:defRPr/>
            </a:pPr>
            <a:r>
              <a:rPr lang="fr-CA" b="1" noProof="0" dirty="0" smtClean="0"/>
              <a:t>D’après vous, le juge a-t-il émis une ordonnance de non-publication? </a:t>
            </a:r>
          </a:p>
        </p:txBody>
      </p:sp>
      <p:pic>
        <p:nvPicPr>
          <p:cNvPr id="5122" name="Picture 2" descr="http://freeimagesarchive.com/data/media/34/9_question-mark.jpg"/>
          <p:cNvPicPr>
            <a:picLocks noChangeAspect="1" noChangeArrowheads="1"/>
          </p:cNvPicPr>
          <p:nvPr/>
        </p:nvPicPr>
        <p:blipFill>
          <a:blip r:embed="rId4" cstate="print"/>
          <a:srcRect/>
          <a:stretch>
            <a:fillRect/>
          </a:stretch>
        </p:blipFill>
        <p:spPr bwMode="auto">
          <a:xfrm>
            <a:off x="4211960" y="4149080"/>
            <a:ext cx="2016224" cy="2009504"/>
          </a:xfrm>
          <a:prstGeom prst="rect">
            <a:avLst/>
          </a:prstGeom>
          <a:noFill/>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normAutofit fontScale="90000"/>
          </a:bodyPr>
          <a:lstStyle/>
          <a:p>
            <a:pPr eaLnBrk="1" hangingPunct="1">
              <a:defRPr/>
            </a:pPr>
            <a:r>
              <a:rPr lang="fr-CA" noProof="0" dirty="0" smtClean="0"/>
              <a:t>Le procès de Min Chen (suite)</a:t>
            </a:r>
          </a:p>
        </p:txBody>
      </p:sp>
      <p:sp>
        <p:nvSpPr>
          <p:cNvPr id="15363" name="Rectangle 3"/>
          <p:cNvSpPr>
            <a:spLocks noGrp="1" noChangeArrowheads="1"/>
          </p:cNvSpPr>
          <p:nvPr>
            <p:ph idx="1"/>
            <p:custDataLst>
              <p:tags r:id="rId2"/>
            </p:custDataLst>
          </p:nvPr>
        </p:nvSpPr>
        <p:spPr/>
        <p:txBody>
          <a:bodyPr>
            <a:normAutofit fontScale="85000" lnSpcReduction="10000"/>
          </a:bodyPr>
          <a:lstStyle/>
          <a:p>
            <a:pPr>
              <a:defRPr/>
            </a:pPr>
            <a:r>
              <a:rPr lang="fr-CA" dirty="0" smtClean="0"/>
              <a:t>Le tribunal a imposé une ordonnance de non-publication pour les débuts de l’affaire jusqu’à la fin de la sélection du jury.</a:t>
            </a:r>
          </a:p>
          <a:p>
            <a:pPr>
              <a:defRPr/>
            </a:pPr>
            <a:r>
              <a:rPr lang="fr-CA" noProof="0" dirty="0" smtClean="0"/>
              <a:t>Puisque ce cas a fait l’objet d’une couverture médiatique importante au Canada et en Chine, le juge a décidé qu’une ordonnance de non-publication était nécessaire pour s’assurer que l’accusé bénéficie d’un procès juste et équitable (si la couverture médiatique s’était poursuivie, il aurait été difficile d’assurer la sélection d’un jury impartial).</a:t>
            </a:r>
            <a:endParaRPr lang="fr-CA" sz="3200" noProof="0" dirty="0" smtClean="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1"/>
            </p:custDataLst>
          </p:nvPr>
        </p:nvSpPr>
        <p:spPr/>
        <p:txBody>
          <a:bodyPr>
            <a:normAutofit/>
          </a:bodyPr>
          <a:lstStyle/>
          <a:p>
            <a:pPr eaLnBrk="1" hangingPunct="1">
              <a:defRPr/>
            </a:pPr>
            <a:r>
              <a:rPr lang="fr-CA" noProof="0" dirty="0" smtClean="0"/>
              <a:t>L’affaire Reena Virk</a:t>
            </a:r>
          </a:p>
        </p:txBody>
      </p:sp>
      <p:sp>
        <p:nvSpPr>
          <p:cNvPr id="24579" name="Rectangle 3"/>
          <p:cNvSpPr>
            <a:spLocks noGrp="1" noChangeArrowheads="1"/>
          </p:cNvSpPr>
          <p:nvPr>
            <p:ph idx="1"/>
            <p:custDataLst>
              <p:tags r:id="rId2"/>
            </p:custDataLst>
          </p:nvPr>
        </p:nvSpPr>
        <p:spPr/>
        <p:txBody>
          <a:bodyPr>
            <a:normAutofit fontScale="85000" lnSpcReduction="10000"/>
          </a:bodyPr>
          <a:lstStyle/>
          <a:p>
            <a:pPr eaLnBrk="1" hangingPunct="1">
              <a:lnSpc>
                <a:spcPct val="80000"/>
              </a:lnSpc>
              <a:defRPr/>
            </a:pPr>
            <a:endParaRPr lang="fr-CA" sz="2000" noProof="0" dirty="0" smtClean="0"/>
          </a:p>
          <a:p>
            <a:pPr eaLnBrk="1" hangingPunct="1">
              <a:lnSpc>
                <a:spcPct val="80000"/>
              </a:lnSpc>
              <a:defRPr/>
            </a:pPr>
            <a:endParaRPr lang="fr-CA" sz="2000" noProof="0" dirty="0" smtClean="0"/>
          </a:p>
          <a:p>
            <a:r>
              <a:rPr lang="fr-CA" sz="2000" noProof="0" dirty="0" smtClean="0"/>
              <a:t>Le 14 novembre 1997, Reena Virk (14 ans) a</a:t>
            </a:r>
            <a:br>
              <a:rPr lang="fr-CA" sz="2000" noProof="0" dirty="0" smtClean="0"/>
            </a:br>
            <a:r>
              <a:rPr lang="fr-CA" sz="2000" noProof="0" dirty="0" smtClean="0"/>
              <a:t>été attaquée et battue sous un pont de l'île de</a:t>
            </a:r>
            <a:br>
              <a:rPr lang="fr-CA" sz="2000" noProof="0" dirty="0" smtClean="0"/>
            </a:br>
            <a:r>
              <a:rPr lang="fr-CA" sz="2000" noProof="0" dirty="0" smtClean="0"/>
              <a:t>Vancouver, en Colombie-Britannique (C.-B.).</a:t>
            </a:r>
            <a:br>
              <a:rPr lang="fr-CA" sz="2000" noProof="0" dirty="0" smtClean="0"/>
            </a:br>
            <a:r>
              <a:rPr lang="fr-CA" sz="2000" noProof="0" dirty="0" smtClean="0"/>
              <a:t>Le groupe des agresseurs se composait</a:t>
            </a:r>
            <a:br>
              <a:rPr lang="fr-CA" sz="2000" noProof="0" dirty="0" smtClean="0"/>
            </a:br>
            <a:r>
              <a:rPr lang="fr-CA" sz="2000" noProof="0" dirty="0" smtClean="0"/>
              <a:t>d'adolescents, surtout de filles.</a:t>
            </a:r>
            <a:br>
              <a:rPr lang="fr-CA" sz="2000" noProof="0" dirty="0" smtClean="0"/>
            </a:br>
            <a:endParaRPr lang="fr-CA" sz="2000" noProof="0" dirty="0" smtClean="0"/>
          </a:p>
          <a:p>
            <a:r>
              <a:rPr lang="fr-CA" sz="2000" noProof="0" dirty="0" smtClean="0"/>
              <a:t>Après avoir été battue, Reena a réussi à se lever, à monter sur le pont et à se diriger vers un arrêt d’autobus pour retourner chez elle. À ce </a:t>
            </a:r>
            <a:br>
              <a:rPr lang="fr-CA" sz="2000" noProof="0" dirty="0" smtClean="0"/>
            </a:br>
            <a:r>
              <a:rPr lang="fr-CA" sz="2000" noProof="0" dirty="0" smtClean="0"/>
              <a:t>moment-là, deux des agresseurs (une fille et un garçon) ont traîné Reena sous le pont et l’ont battue de nouveau, la laissant dans l’eau. La police a retrouvé son corps huit jours plus tard.</a:t>
            </a:r>
            <a:br>
              <a:rPr lang="fr-CA" sz="2000" noProof="0" dirty="0" smtClean="0"/>
            </a:br>
            <a:endParaRPr lang="fr-CA" sz="2000" noProof="0" dirty="0" smtClean="0"/>
          </a:p>
          <a:p>
            <a:r>
              <a:rPr lang="fr-CA" sz="2000" noProof="0" dirty="0" smtClean="0"/>
              <a:t>Cette affaire a fait l’objet d’une importante couverture médiatique; elle a été diffusée dans les journaux d’un bout à l’autre du Canada ainsi que dans les bulletins de nouvelles nationaux. </a:t>
            </a:r>
            <a:endParaRPr lang="fr-CA" altLang="ja-JP" sz="2000" noProof="0" dirty="0" smtClean="0">
              <a:ea typeface="ＭＳ Ｐゴシック" charset="-128"/>
            </a:endParaRPr>
          </a:p>
        </p:txBody>
      </p:sp>
      <p:pic>
        <p:nvPicPr>
          <p:cNvPr id="12292" name="Picture 5" descr="reena-virk"/>
          <p:cNvPicPr>
            <a:picLocks noChangeAspect="1" noChangeArrowheads="1"/>
          </p:cNvPicPr>
          <p:nvPr>
            <p:custDataLst>
              <p:tags r:id="rId3"/>
            </p:custDataLst>
          </p:nvPr>
        </p:nvPicPr>
        <p:blipFill>
          <a:blip r:embed="rId5" cstate="print"/>
          <a:srcRect/>
          <a:stretch>
            <a:fillRect/>
          </a:stretch>
        </p:blipFill>
        <p:spPr bwMode="auto">
          <a:xfrm>
            <a:off x="6732240" y="1700808"/>
            <a:ext cx="1763712" cy="1763712"/>
          </a:xfrm>
          <a:prstGeom prst="rect">
            <a:avLst/>
          </a:prstGeom>
          <a:noFill/>
          <a:ln w="9525">
            <a:solidFill>
              <a:schemeClr val="accent3">
                <a:lumMod val="50000"/>
              </a:schemeClr>
            </a:solidFill>
            <a:miter lim="800000"/>
            <a:headEnd/>
            <a:tailEnd/>
          </a:ln>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p:txBody>
          <a:bodyPr/>
          <a:lstStyle/>
          <a:p>
            <a:pPr eaLnBrk="1" hangingPunct="1">
              <a:defRPr/>
            </a:pPr>
            <a:r>
              <a:rPr lang="fr-CA" noProof="0" dirty="0" smtClean="0"/>
              <a:t>L’affaire Reena Virk</a:t>
            </a:r>
          </a:p>
        </p:txBody>
      </p:sp>
      <p:sp>
        <p:nvSpPr>
          <p:cNvPr id="31747" name="Rectangle 3"/>
          <p:cNvSpPr>
            <a:spLocks noGrp="1" noChangeArrowheads="1"/>
          </p:cNvSpPr>
          <p:nvPr>
            <p:ph idx="1"/>
            <p:custDataLst>
              <p:tags r:id="rId2"/>
            </p:custDataLst>
          </p:nvPr>
        </p:nvSpPr>
        <p:spPr/>
        <p:txBody>
          <a:bodyPr>
            <a:normAutofit lnSpcReduction="10000"/>
          </a:bodyPr>
          <a:lstStyle/>
          <a:p>
            <a:pPr eaLnBrk="1" hangingPunct="1">
              <a:lnSpc>
                <a:spcPct val="90000"/>
              </a:lnSpc>
              <a:defRPr/>
            </a:pPr>
            <a:endParaRPr lang="fr-CA" altLang="ja-JP" sz="2400" noProof="0" dirty="0" smtClean="0">
              <a:ea typeface="ＭＳ Ｐゴシック" charset="-128"/>
            </a:endParaRPr>
          </a:p>
          <a:p>
            <a:r>
              <a:rPr lang="fr-CA" sz="2400" noProof="0" dirty="0" smtClean="0"/>
              <a:t>Le garçon accusé a subi son procès en premier. La fille accusée devait subir son procès quelques mois plus tard dans une autre ville. Les avocats de la défense et de la Couronne ont demandé une ordonnance de non-publication pour le procès du garçon, car ils ne voulaient pas que l’information publiée sur ce procès influence le procès de la fille qui n’avait pas encore débuté. </a:t>
            </a:r>
          </a:p>
          <a:p>
            <a:pPr>
              <a:buNone/>
            </a:pPr>
            <a:r>
              <a:rPr lang="fr-CA" sz="2400" noProof="0" dirty="0" smtClean="0"/>
              <a:t> </a:t>
            </a:r>
          </a:p>
          <a:p>
            <a:r>
              <a:rPr lang="fr-CA" sz="2400" noProof="0" dirty="0" smtClean="0"/>
              <a:t>En fin de compte, les deux ont été reconnus coupables de meurtre</a:t>
            </a:r>
            <a:r>
              <a:rPr lang="fr-CA" altLang="ja-JP" sz="2400" noProof="0" dirty="0" smtClean="0">
                <a:ea typeface="ＭＳ Ｐゴシック" charset="-128"/>
              </a:rPr>
              <a:t>.</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60A0A3D-88F6-4E80-9DF1-A88EF8B20228}" type="slidenum">
              <a:rPr lang="fr-FR" smtClean="0"/>
              <a:pPr/>
              <a:t>25</a:t>
            </a:fld>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556792"/>
            <a:ext cx="4745194" cy="3074640"/>
          </a:xfrm>
          <a:prstGeom prst="rect">
            <a:avLst/>
          </a:prstGeom>
        </p:spPr>
      </p:pic>
    </p:spTree>
    <p:extLst>
      <p:ext uri="{BB962C8B-B14F-4D97-AF65-F5344CB8AC3E}">
        <p14:creationId xmlns:p14="http://schemas.microsoft.com/office/powerpoint/2010/main" val="243920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CA" noProof="0" dirty="0" smtClean="0"/>
              <a:t>La transparence</a:t>
            </a:r>
            <a:endParaRPr lang="fr-CA" noProof="0" dirty="0"/>
          </a:p>
        </p:txBody>
      </p:sp>
      <p:sp>
        <p:nvSpPr>
          <p:cNvPr id="5" name="Espace réservé du numéro de diapositive 3"/>
          <p:cNvSpPr>
            <a:spLocks noGrp="1"/>
          </p:cNvSpPr>
          <p:nvPr>
            <p:ph type="sldNum" sz="quarter" idx="12"/>
          </p:nvPr>
        </p:nvSpPr>
        <p:spPr/>
        <p:txBody>
          <a:bodyPr/>
          <a:lstStyle/>
          <a:p>
            <a:fld id="{9D7B50E7-B352-410D-9E71-DC7DB166F598}" type="slidenum">
              <a:rPr lang="fr-FR"/>
              <a:pPr/>
              <a:t>3</a:t>
            </a:fld>
            <a:endParaRPr lang="fr-FR" dirty="0"/>
          </a:p>
        </p:txBody>
      </p:sp>
      <p:sp>
        <p:nvSpPr>
          <p:cNvPr id="183300" name="Rectangle 4"/>
          <p:cNvSpPr>
            <a:spLocks noGrp="1" noChangeArrowheads="1"/>
          </p:cNvSpPr>
          <p:nvPr>
            <p:ph idx="1"/>
            <p:custDataLst>
              <p:tags r:id="rId1"/>
            </p:custDataLst>
          </p:nvPr>
        </p:nvSpPr>
        <p:spPr/>
        <p:txBody>
          <a:bodyPr>
            <a:normAutofit/>
          </a:bodyPr>
          <a:lstStyle/>
          <a:p>
            <a:pPr marL="609600" indent="-609600">
              <a:buFont typeface="Wingdings" pitchFamily="2" charset="2"/>
              <a:buAutoNum type="arabicPeriod"/>
            </a:pPr>
            <a:r>
              <a:rPr lang="fr-CA" sz="4000" b="1" noProof="0" dirty="0" smtClean="0"/>
              <a:t>La transparence: </a:t>
            </a:r>
            <a:endParaRPr lang="fr-CA" altLang="ja-JP" sz="4000" b="1" noProof="0" dirty="0" smtClean="0">
              <a:ea typeface="ＭＳ Ｐゴシック" charset="-128"/>
            </a:endParaRPr>
          </a:p>
          <a:p>
            <a:pPr marL="990600" lvl="1" indent="-533400">
              <a:buFont typeface="Wingdings" pitchFamily="2" charset="2"/>
              <a:buChar char="v"/>
            </a:pPr>
            <a:r>
              <a:rPr lang="fr-CA" altLang="ja-JP" sz="3600" noProof="0" dirty="0" smtClean="0">
                <a:ea typeface="ＭＳ Ｐゴシック" charset="-128"/>
              </a:rPr>
              <a:t>La justice doit être transparente. En général, les médias et le public doivent savoir ce qui se passe dans les cours de justice. </a:t>
            </a:r>
          </a:p>
          <a:p>
            <a:pPr marL="990600" lvl="1" indent="-533400"/>
            <a:endParaRPr lang="fr-CA" sz="4000" noProof="0" dirty="0">
              <a:solidFill>
                <a:schemeClr val="bg1"/>
              </a:solidFill>
            </a:endParaRPr>
          </a:p>
        </p:txBody>
      </p:sp>
      <p:pic>
        <p:nvPicPr>
          <p:cNvPr id="25604" name="Picture 4" descr="http://www.ressourcesentreprises.org/wp-content/uploads/2011/01/social-media-policy.jpg"/>
          <p:cNvPicPr>
            <a:picLocks noChangeAspect="1" noChangeArrowheads="1"/>
          </p:cNvPicPr>
          <p:nvPr/>
        </p:nvPicPr>
        <p:blipFill>
          <a:blip r:embed="rId3" cstate="print"/>
          <a:srcRect/>
          <a:stretch>
            <a:fillRect/>
          </a:stretch>
        </p:blipFill>
        <p:spPr bwMode="auto">
          <a:xfrm>
            <a:off x="6228184" y="4653136"/>
            <a:ext cx="1440160" cy="1323053"/>
          </a:xfrm>
          <a:prstGeom prst="rect">
            <a:avLst/>
          </a:prstGeom>
          <a:ln>
            <a:noFill/>
          </a:ln>
          <a:effectLst>
            <a:softEdge rad="112500"/>
          </a:effectLst>
        </p:spPr>
      </p:pic>
      <p:pic>
        <p:nvPicPr>
          <p:cNvPr id="25606" name="Picture 6" descr="http://static.lexpansion.com/medias/26/mire_210.jpg"/>
          <p:cNvPicPr>
            <a:picLocks noChangeAspect="1" noChangeArrowheads="1"/>
          </p:cNvPicPr>
          <p:nvPr/>
        </p:nvPicPr>
        <p:blipFill>
          <a:blip r:embed="rId4" cstate="print"/>
          <a:srcRect/>
          <a:stretch>
            <a:fillRect/>
          </a:stretch>
        </p:blipFill>
        <p:spPr bwMode="auto">
          <a:xfrm>
            <a:off x="6588224" y="1693151"/>
            <a:ext cx="1656184" cy="1242138"/>
          </a:xfrm>
          <a:prstGeom prst="rect">
            <a:avLst/>
          </a:prstGeom>
          <a:noFill/>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p>
            <a:fld id="{C90D00ED-DC91-4A0E-9C42-A8F82734FB82}" type="slidenum">
              <a:rPr lang="fr-FR"/>
              <a:pPr/>
              <a:t>4</a:t>
            </a:fld>
            <a:endParaRPr lang="fr-FR" dirty="0"/>
          </a:p>
        </p:txBody>
      </p:sp>
      <p:sp>
        <p:nvSpPr>
          <p:cNvPr id="61443" name="Rectangle 3"/>
          <p:cNvSpPr>
            <a:spLocks noGrp="1" noChangeArrowheads="1"/>
          </p:cNvSpPr>
          <p:nvPr>
            <p:ph type="body" idx="4294967295"/>
            <p:custDataLst>
              <p:tags r:id="rId1"/>
            </p:custDataLst>
          </p:nvPr>
        </p:nvSpPr>
        <p:spPr>
          <a:xfrm>
            <a:off x="0" y="1341438"/>
            <a:ext cx="8964613" cy="4032250"/>
          </a:xfrm>
        </p:spPr>
        <p:txBody>
          <a:bodyPr/>
          <a:lstStyle/>
          <a:p>
            <a:pPr marL="609600" indent="-609600">
              <a:buFont typeface="Wingdings" pitchFamily="2" charset="2"/>
              <a:buNone/>
            </a:pPr>
            <a:r>
              <a:rPr lang="fr-CA" sz="2800" b="1" noProof="0" dirty="0">
                <a:solidFill>
                  <a:schemeClr val="bg1"/>
                </a:solidFill>
                <a:latin typeface="Tempus Sans ITC" pitchFamily="82" charset="0"/>
              </a:rPr>
              <a:t>Les médias nous offrent plein </a:t>
            </a:r>
            <a:r>
              <a:rPr lang="fr-CA" sz="2800" b="1" noProof="0" dirty="0" smtClean="0">
                <a:solidFill>
                  <a:schemeClr val="bg1"/>
                </a:solidFill>
                <a:latin typeface="Tempus Sans ITC" pitchFamily="82" charset="0"/>
              </a:rPr>
              <a:t>de renseignements </a:t>
            </a:r>
            <a:r>
              <a:rPr lang="fr-CA" sz="2800" b="1" noProof="0" dirty="0">
                <a:solidFill>
                  <a:schemeClr val="bg1"/>
                </a:solidFill>
                <a:latin typeface="Tempus Sans ITC" pitchFamily="82" charset="0"/>
              </a:rPr>
              <a:t>sur ce qui se passe dans les palais de </a:t>
            </a:r>
            <a:r>
              <a:rPr lang="fr-CA" sz="2800" b="1" noProof="0" dirty="0" smtClean="0">
                <a:solidFill>
                  <a:schemeClr val="bg1"/>
                </a:solidFill>
                <a:latin typeface="Tempus Sans ITC" pitchFamily="82" charset="0"/>
              </a:rPr>
              <a:t>justice, grâce à </a:t>
            </a:r>
            <a:r>
              <a:rPr lang="fr-CA" sz="2800" b="1" noProof="0" dirty="0">
                <a:solidFill>
                  <a:schemeClr val="bg1"/>
                </a:solidFill>
                <a:latin typeface="Tempus Sans ITC" pitchFamily="82" charset="0"/>
              </a:rPr>
              <a:t>la liberté de la </a:t>
            </a:r>
            <a:r>
              <a:rPr lang="fr-CA" sz="2800" b="1" noProof="0" dirty="0" smtClean="0">
                <a:solidFill>
                  <a:schemeClr val="bg1"/>
                </a:solidFill>
                <a:latin typeface="Tempus Sans ITC" pitchFamily="82" charset="0"/>
              </a:rPr>
              <a:t>presse .</a:t>
            </a:r>
            <a:endParaRPr lang="fr-CA" sz="1400" b="1" noProof="0" dirty="0">
              <a:solidFill>
                <a:schemeClr val="bg1"/>
              </a:solidFill>
              <a:latin typeface="Tempus Sans ITC" pitchFamily="82" charset="0"/>
            </a:endParaRPr>
          </a:p>
        </p:txBody>
      </p:sp>
      <p:sp>
        <p:nvSpPr>
          <p:cNvPr id="61449" name="Rectangle 9"/>
          <p:cNvSpPr>
            <a:spLocks noChangeArrowheads="1"/>
          </p:cNvSpPr>
          <p:nvPr>
            <p:custDataLst>
              <p:tags r:id="rId2"/>
            </p:custDataLst>
          </p:nvPr>
        </p:nvSpPr>
        <p:spPr bwMode="auto">
          <a:xfrm>
            <a:off x="0" y="692696"/>
            <a:ext cx="9144000" cy="1196975"/>
          </a:xfrm>
          <a:prstGeom prst="rect">
            <a:avLst/>
          </a:prstGeom>
          <a:solidFill>
            <a:schemeClr val="bg1"/>
          </a:solidFill>
          <a:ln w="9525">
            <a:noFill/>
            <a:miter lim="800000"/>
            <a:headEnd/>
            <a:tailEnd/>
          </a:ln>
          <a:effectLst/>
        </p:spPr>
        <p:txBody>
          <a:bodyPr wrap="none" anchor="ctr"/>
          <a:lstStyle/>
          <a:p>
            <a:pPr algn="ctr"/>
            <a:r>
              <a:rPr lang="fr-CA" sz="5400" b="1" dirty="0" smtClean="0">
                <a:solidFill>
                  <a:srgbClr val="66CCFF"/>
                </a:solidFill>
                <a:latin typeface="+mj-lt"/>
                <a:sym typeface="Webdings"/>
              </a:rPr>
              <a:t></a:t>
            </a:r>
            <a:r>
              <a:rPr lang="fr-CA" sz="5400" b="1" dirty="0" smtClean="0">
                <a:solidFill>
                  <a:schemeClr val="accent3">
                    <a:lumMod val="50000"/>
                  </a:schemeClr>
                </a:solidFill>
                <a:latin typeface="+mj-lt"/>
                <a:sym typeface="Webdings"/>
              </a:rPr>
              <a:t> </a:t>
            </a:r>
            <a:r>
              <a:rPr lang="fr-CA" sz="4400" b="1" dirty="0" smtClean="0">
                <a:latin typeface="+mj-lt"/>
                <a:sym typeface="Webdings"/>
              </a:rPr>
              <a:t>La l</a:t>
            </a:r>
            <a:r>
              <a:rPr lang="fr-CA" sz="4400" b="1" dirty="0" smtClean="0">
                <a:latin typeface="+mj-lt"/>
              </a:rPr>
              <a:t>iberté </a:t>
            </a:r>
            <a:r>
              <a:rPr lang="fr-CA" sz="4400" b="1" dirty="0">
                <a:latin typeface="+mj-lt"/>
              </a:rPr>
              <a:t>de </a:t>
            </a:r>
            <a:r>
              <a:rPr lang="fr-CA" sz="4400" b="1" dirty="0" smtClean="0">
                <a:latin typeface="+mj-lt"/>
              </a:rPr>
              <a:t>la presse</a:t>
            </a:r>
            <a:endParaRPr lang="fr-FR" sz="4400" b="1" dirty="0">
              <a:latin typeface="+mj-lt"/>
            </a:endParaRPr>
          </a:p>
        </p:txBody>
      </p:sp>
      <p:sp>
        <p:nvSpPr>
          <p:cNvPr id="61447" name="Rectangle 7"/>
          <p:cNvSpPr>
            <a:spLocks noChangeArrowheads="1"/>
          </p:cNvSpPr>
          <p:nvPr>
            <p:custDataLst>
              <p:tags r:id="rId3"/>
            </p:custDataLst>
          </p:nvPr>
        </p:nvSpPr>
        <p:spPr bwMode="auto">
          <a:xfrm>
            <a:off x="0" y="5867400"/>
            <a:ext cx="9144000" cy="990600"/>
          </a:xfrm>
          <a:prstGeom prst="rect">
            <a:avLst/>
          </a:prstGeom>
          <a:solidFill>
            <a:schemeClr val="bg1"/>
          </a:solidFill>
          <a:ln w="9525">
            <a:noFill/>
            <a:miter lim="800000"/>
            <a:headEnd/>
            <a:tailEnd/>
          </a:ln>
          <a:effectLst/>
        </p:spPr>
        <p:txBody>
          <a:bodyPr wrap="none" anchor="ctr"/>
          <a:lstStyle/>
          <a:p>
            <a:endParaRPr lang="fr-CA" dirty="0"/>
          </a:p>
        </p:txBody>
      </p:sp>
      <p:pic>
        <p:nvPicPr>
          <p:cNvPr id="61462" name="Picture 22" descr="medias"/>
          <p:cNvPicPr>
            <a:picLocks noChangeAspect="1" noChangeArrowheads="1"/>
          </p:cNvPicPr>
          <p:nvPr>
            <p:custDataLst>
              <p:tags r:id="rId4"/>
            </p:custDataLst>
          </p:nvPr>
        </p:nvPicPr>
        <p:blipFill>
          <a:blip r:embed="rId6" cstate="print"/>
          <a:srcRect/>
          <a:stretch>
            <a:fillRect/>
          </a:stretch>
        </p:blipFill>
        <p:spPr bwMode="auto">
          <a:xfrm>
            <a:off x="2267744" y="1988840"/>
            <a:ext cx="4286250" cy="3333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CA" noProof="0" dirty="0" smtClean="0"/>
              <a:t>La liberté de la presse</a:t>
            </a:r>
            <a:endParaRPr lang="fr-CA" noProof="0" dirty="0"/>
          </a:p>
        </p:txBody>
      </p:sp>
      <p:sp>
        <p:nvSpPr>
          <p:cNvPr id="5" name="Espace réservé du numéro de diapositive 3"/>
          <p:cNvSpPr>
            <a:spLocks noGrp="1"/>
          </p:cNvSpPr>
          <p:nvPr>
            <p:ph type="sldNum" sz="quarter" idx="12"/>
          </p:nvPr>
        </p:nvSpPr>
        <p:spPr/>
        <p:txBody>
          <a:bodyPr/>
          <a:lstStyle/>
          <a:p>
            <a:fld id="{25DA6570-C94F-4DD4-9FCE-801A3C85B390}" type="slidenum">
              <a:rPr lang="fr-FR"/>
              <a:pPr/>
              <a:t>5</a:t>
            </a:fld>
            <a:endParaRPr lang="fr-FR" dirty="0"/>
          </a:p>
        </p:txBody>
      </p:sp>
      <p:sp>
        <p:nvSpPr>
          <p:cNvPr id="199683" name="Rectangle 3"/>
          <p:cNvSpPr>
            <a:spLocks noGrp="1" noChangeArrowheads="1"/>
          </p:cNvSpPr>
          <p:nvPr>
            <p:ph idx="1"/>
            <p:custDataLst>
              <p:tags r:id="rId1"/>
            </p:custDataLst>
          </p:nvPr>
        </p:nvSpPr>
        <p:spPr/>
        <p:txBody>
          <a:bodyPr/>
          <a:lstStyle/>
          <a:p>
            <a:pPr marL="609600" indent="-609600">
              <a:buFont typeface="Wingdings" pitchFamily="2" charset="2"/>
              <a:buChar char="ü"/>
            </a:pPr>
            <a:r>
              <a:rPr lang="fr-CA" sz="2800" b="1" noProof="0" dirty="0" smtClean="0"/>
              <a:t>La </a:t>
            </a:r>
            <a:r>
              <a:rPr lang="fr-CA" sz="2800" b="1" i="1" noProof="0" dirty="0" smtClean="0"/>
              <a:t>Charte </a:t>
            </a:r>
            <a:r>
              <a:rPr lang="fr-CA" sz="2800" b="1" i="1" noProof="0" dirty="0"/>
              <a:t>canadienne des droits et </a:t>
            </a:r>
            <a:r>
              <a:rPr lang="fr-CA" sz="2800" b="1" i="1" noProof="0" dirty="0" smtClean="0"/>
              <a:t>libertés</a:t>
            </a:r>
            <a:r>
              <a:rPr lang="fr-CA" sz="2800" b="1" noProof="0" dirty="0" smtClean="0"/>
              <a:t>  garantit la </a:t>
            </a:r>
            <a:r>
              <a:rPr lang="fr-CA" sz="2800" b="1" noProof="0" dirty="0"/>
              <a:t>liberté de </a:t>
            </a:r>
            <a:r>
              <a:rPr lang="fr-CA" sz="2800" b="1" noProof="0" dirty="0" smtClean="0"/>
              <a:t>la presse.</a:t>
            </a:r>
            <a:endParaRPr lang="fr-CA" sz="2800" b="1" noProof="0" dirty="0"/>
          </a:p>
          <a:p>
            <a:pPr marL="609600" indent="-609600">
              <a:buFont typeface="Wingdings" pitchFamily="2" charset="2"/>
              <a:buNone/>
            </a:pPr>
            <a:endParaRPr lang="fr-CA" sz="2800" b="1" noProof="0" dirty="0"/>
          </a:p>
          <a:p>
            <a:pPr marL="609600" indent="-609600">
              <a:buFont typeface="Wingdings" pitchFamily="2" charset="2"/>
              <a:buChar char="ü"/>
            </a:pPr>
            <a:r>
              <a:rPr lang="fr-CA" sz="2800" b="1" noProof="0" dirty="0"/>
              <a:t>La liberté de </a:t>
            </a:r>
            <a:r>
              <a:rPr lang="fr-CA" sz="2800" b="1" noProof="0" dirty="0" smtClean="0"/>
              <a:t>la presse </a:t>
            </a:r>
            <a:r>
              <a:rPr lang="fr-CA" sz="2800" b="1" noProof="0" dirty="0"/>
              <a:t>dans les </a:t>
            </a:r>
            <a:r>
              <a:rPr lang="fr-CA" sz="2800" b="1" noProof="0" dirty="0" smtClean="0"/>
              <a:t>cours de justice aide à :</a:t>
            </a:r>
            <a:endParaRPr lang="fr-CA" sz="2800" b="1" noProof="0" dirty="0"/>
          </a:p>
          <a:p>
            <a:pPr marL="990600" lvl="1" indent="-533400">
              <a:buFont typeface="Wingdings" pitchFamily="2" charset="2"/>
              <a:buChar char="ü"/>
            </a:pPr>
            <a:r>
              <a:rPr lang="fr-CA" sz="2400" b="1" noProof="0" dirty="0" smtClean="0"/>
              <a:t>la </a:t>
            </a:r>
            <a:r>
              <a:rPr lang="fr-CA" sz="2400" b="1" noProof="0" dirty="0"/>
              <a:t>transparence du système </a:t>
            </a:r>
            <a:r>
              <a:rPr lang="fr-CA" sz="2400" b="1" noProof="0" dirty="0" smtClean="0"/>
              <a:t>judiciaire; </a:t>
            </a:r>
          </a:p>
          <a:p>
            <a:pPr marL="990600" lvl="1" indent="-533400">
              <a:buFont typeface="Wingdings" pitchFamily="2" charset="2"/>
              <a:buChar char="ü"/>
            </a:pPr>
            <a:r>
              <a:rPr lang="fr-CA" sz="2400" b="1" dirty="0" smtClean="0"/>
              <a:t>alerter et sensibiliser le public.</a:t>
            </a:r>
            <a:endParaRPr lang="fr-CA" sz="2400" b="1" noProof="0" dirty="0"/>
          </a:p>
        </p:txBody>
      </p:sp>
      <p:pic>
        <p:nvPicPr>
          <p:cNvPr id="22530" name="Picture 2" descr="http://www.marketing-chine.com/wp-content/uploads/2010/08/journal.jpg"/>
          <p:cNvPicPr>
            <a:picLocks noChangeAspect="1" noChangeArrowheads="1"/>
          </p:cNvPicPr>
          <p:nvPr/>
        </p:nvPicPr>
        <p:blipFill>
          <a:blip r:embed="rId3" cstate="print"/>
          <a:srcRect/>
          <a:stretch>
            <a:fillRect/>
          </a:stretch>
        </p:blipFill>
        <p:spPr bwMode="auto">
          <a:xfrm>
            <a:off x="7020272" y="4509120"/>
            <a:ext cx="1535916" cy="15567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3059832" y="2130425"/>
            <a:ext cx="5398368" cy="1470025"/>
          </a:xfrm>
        </p:spPr>
        <p:txBody>
          <a:bodyPr/>
          <a:lstStyle/>
          <a:p>
            <a:pPr algn="l"/>
            <a:r>
              <a:rPr lang="fr-CA" b="1" noProof="0" dirty="0" smtClean="0"/>
              <a:t>Les ordonnances de non-publication</a:t>
            </a:r>
            <a:endParaRPr lang="fr-CA" b="1" noProof="0" dirty="0"/>
          </a:p>
        </p:txBody>
      </p:sp>
      <p:sp>
        <p:nvSpPr>
          <p:cNvPr id="7" name="Espace réservé du numéro de diapositive 5"/>
          <p:cNvSpPr>
            <a:spLocks noGrp="1"/>
          </p:cNvSpPr>
          <p:nvPr>
            <p:ph type="sldNum" sz="quarter" idx="12"/>
          </p:nvPr>
        </p:nvSpPr>
        <p:spPr/>
        <p:txBody>
          <a:bodyPr/>
          <a:lstStyle/>
          <a:p>
            <a:fld id="{C44FBF93-664C-4F7F-BBFA-7FF8A9B13C34}" type="slidenum">
              <a:rPr lang="fr-FR"/>
              <a:pPr/>
              <a:t>6</a:t>
            </a:fld>
            <a:endParaRPr lang="fr-FR" dirty="0"/>
          </a:p>
        </p:txBody>
      </p:sp>
      <p:sp>
        <p:nvSpPr>
          <p:cNvPr id="195588" name="Text Box 4"/>
          <p:cNvSpPr txBox="1">
            <a:spLocks noChangeArrowheads="1"/>
          </p:cNvSpPr>
          <p:nvPr>
            <p:custDataLst>
              <p:tags r:id="rId1"/>
            </p:custDataLst>
          </p:nvPr>
        </p:nvSpPr>
        <p:spPr bwMode="auto">
          <a:xfrm>
            <a:off x="5940425" y="3668713"/>
            <a:ext cx="3024188" cy="457200"/>
          </a:xfrm>
          <a:prstGeom prst="rect">
            <a:avLst/>
          </a:prstGeom>
          <a:noFill/>
          <a:ln w="9525">
            <a:noFill/>
            <a:miter lim="800000"/>
            <a:headEnd/>
            <a:tailEnd/>
          </a:ln>
          <a:effectLst/>
        </p:spPr>
        <p:txBody>
          <a:bodyPr>
            <a:spAutoFit/>
          </a:bodyPr>
          <a:lstStyle/>
          <a:p>
            <a:endParaRPr lang="fr-CA" dirty="0">
              <a:latin typeface="Arial Unicode MS" pitchFamily="34" charset="-128"/>
            </a:endParaRPr>
          </a:p>
        </p:txBody>
      </p:sp>
      <p:sp>
        <p:nvSpPr>
          <p:cNvPr id="10" name="Subtitle 9"/>
          <p:cNvSpPr>
            <a:spLocks noGrp="1"/>
          </p:cNvSpPr>
          <p:nvPr>
            <p:ph type="subTitle" idx="1"/>
          </p:nvPr>
        </p:nvSpPr>
        <p:spPr>
          <a:xfrm>
            <a:off x="1115616" y="1700808"/>
            <a:ext cx="1904256" cy="1752600"/>
          </a:xfrm>
        </p:spPr>
        <p:txBody>
          <a:bodyPr>
            <a:noAutofit/>
          </a:bodyPr>
          <a:lstStyle/>
          <a:p>
            <a:r>
              <a:rPr lang="fr-CA" sz="13800" noProof="0" dirty="0" smtClean="0">
                <a:solidFill>
                  <a:srgbClr val="66CCFF"/>
                </a:solidFill>
                <a:sym typeface="Webdings"/>
              </a:rPr>
              <a:t></a:t>
            </a:r>
            <a:endParaRPr lang="fr-CA" sz="13800" noProof="0" dirty="0">
              <a:solidFill>
                <a:srgbClr val="66CCFF"/>
              </a:solidFill>
            </a:endParaRPr>
          </a:p>
        </p:txBody>
      </p:sp>
      <p:pic>
        <p:nvPicPr>
          <p:cNvPr id="21506" name="Picture 2" descr="http://img.over-blog.com/300x300/4/00/60/93/avril-2011/non-non.jpg"/>
          <p:cNvPicPr>
            <a:picLocks noChangeAspect="1" noChangeArrowheads="1"/>
          </p:cNvPicPr>
          <p:nvPr/>
        </p:nvPicPr>
        <p:blipFill>
          <a:blip r:embed="rId4" cstate="print"/>
          <a:srcRect/>
          <a:stretch>
            <a:fillRect/>
          </a:stretch>
        </p:blipFill>
        <p:spPr bwMode="auto">
          <a:xfrm>
            <a:off x="2123728" y="3933056"/>
            <a:ext cx="2160240" cy="2160240"/>
          </a:xfrm>
          <a:prstGeom prst="rect">
            <a:avLst/>
          </a:prstGeom>
          <a:noFill/>
        </p:spPr>
      </p:pic>
      <p:pic>
        <p:nvPicPr>
          <p:cNvPr id="21508" name="Picture 4" descr="http://1.bp.blogspot.com/-wny7CJJ3pMg/TY8m_MVSIMI/AAAAAAAAC8w/YPQUIiU1q7E/s1600/publication.jpg"/>
          <p:cNvPicPr>
            <a:picLocks noChangeAspect="1" noChangeArrowheads="1"/>
          </p:cNvPicPr>
          <p:nvPr/>
        </p:nvPicPr>
        <p:blipFill>
          <a:blip r:embed="rId5" cstate="print"/>
          <a:srcRect/>
          <a:stretch>
            <a:fillRect/>
          </a:stretch>
        </p:blipFill>
        <p:spPr bwMode="auto">
          <a:xfrm>
            <a:off x="4644008" y="3933056"/>
            <a:ext cx="2535882" cy="2073634"/>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CA" noProof="0" dirty="0" smtClean="0"/>
              <a:t>La règle générale</a:t>
            </a:r>
            <a:endParaRPr lang="fr-CA" noProof="0" dirty="0"/>
          </a:p>
        </p:txBody>
      </p:sp>
      <p:sp>
        <p:nvSpPr>
          <p:cNvPr id="5" name="Espace réservé du numéro de diapositive 3"/>
          <p:cNvSpPr>
            <a:spLocks noGrp="1"/>
          </p:cNvSpPr>
          <p:nvPr>
            <p:ph type="sldNum" sz="quarter" idx="12"/>
          </p:nvPr>
        </p:nvSpPr>
        <p:spPr/>
        <p:txBody>
          <a:bodyPr/>
          <a:lstStyle/>
          <a:p>
            <a:fld id="{63EE9B89-94E9-427C-AA6A-CEC30A3D92B3}" type="slidenum">
              <a:rPr lang="fr-FR"/>
              <a:pPr/>
              <a:t>7</a:t>
            </a:fld>
            <a:endParaRPr lang="fr-FR" dirty="0"/>
          </a:p>
        </p:txBody>
      </p:sp>
      <p:sp>
        <p:nvSpPr>
          <p:cNvPr id="194563" name="Rectangle 3"/>
          <p:cNvSpPr>
            <a:spLocks noGrp="1" noChangeArrowheads="1"/>
          </p:cNvSpPr>
          <p:nvPr>
            <p:ph idx="1"/>
            <p:custDataLst>
              <p:tags r:id="rId1"/>
            </p:custDataLst>
          </p:nvPr>
        </p:nvSpPr>
        <p:spPr/>
        <p:txBody>
          <a:bodyPr>
            <a:normAutofit/>
          </a:bodyPr>
          <a:lstStyle/>
          <a:p>
            <a:pPr marL="534988" lvl="1" indent="-77788">
              <a:lnSpc>
                <a:spcPct val="90000"/>
              </a:lnSpc>
              <a:buNone/>
            </a:pPr>
            <a:r>
              <a:rPr lang="fr-CA" sz="3600" noProof="0" dirty="0"/>
              <a:t>Toutes les audiences </a:t>
            </a:r>
            <a:r>
              <a:rPr lang="fr-CA" sz="3600" noProof="0" dirty="0" smtClean="0"/>
              <a:t>sont publiques; les faits ainsi que les </a:t>
            </a:r>
            <a:r>
              <a:rPr lang="fr-CA" sz="3600" noProof="0" dirty="0"/>
              <a:t>noms des témoins, des victimes et des accusés peuvent être publiés.</a:t>
            </a:r>
          </a:p>
          <a:p>
            <a:pPr marL="990600" lvl="1" indent="-533400">
              <a:lnSpc>
                <a:spcPct val="90000"/>
              </a:lnSpc>
              <a:buFont typeface="Arial" pitchFamily="34" charset="0"/>
              <a:buChar char="•"/>
            </a:pPr>
            <a:endParaRPr lang="fr-CA" noProof="0" dirty="0"/>
          </a:p>
          <a:p>
            <a:pPr marL="990600" lvl="1" indent="-533400">
              <a:lnSpc>
                <a:spcPct val="90000"/>
              </a:lnSpc>
              <a:buNone/>
            </a:pPr>
            <a:endParaRPr lang="fr-CA" noProof="0" dirty="0"/>
          </a:p>
        </p:txBody>
      </p:sp>
      <p:pic>
        <p:nvPicPr>
          <p:cNvPr id="19458" name="Picture 2" descr="http://www.courdecassation.fr/IMG/Image/ch_crim_gd.jpg"/>
          <p:cNvPicPr>
            <a:picLocks noChangeAspect="1" noChangeArrowheads="1"/>
          </p:cNvPicPr>
          <p:nvPr/>
        </p:nvPicPr>
        <p:blipFill>
          <a:blip r:embed="rId3" cstate="print"/>
          <a:srcRect/>
          <a:stretch>
            <a:fillRect/>
          </a:stretch>
        </p:blipFill>
        <p:spPr bwMode="auto">
          <a:xfrm>
            <a:off x="3635896" y="4149080"/>
            <a:ext cx="2736304" cy="178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fr-CA" noProof="0" dirty="0" smtClean="0"/>
              <a:t>Exceptions à la règle générale</a:t>
            </a:r>
            <a:endParaRPr lang="fr-CA" noProof="0" dirty="0"/>
          </a:p>
        </p:txBody>
      </p:sp>
      <p:sp>
        <p:nvSpPr>
          <p:cNvPr id="6" name="Espace réservé du numéro de diapositive 3"/>
          <p:cNvSpPr>
            <a:spLocks noGrp="1"/>
          </p:cNvSpPr>
          <p:nvPr>
            <p:ph type="sldNum" sz="quarter" idx="12"/>
          </p:nvPr>
        </p:nvSpPr>
        <p:spPr/>
        <p:txBody>
          <a:bodyPr/>
          <a:lstStyle/>
          <a:p>
            <a:fld id="{C7FD82E2-20C7-4DA6-B4AF-8A965F937BBF}" type="slidenum">
              <a:rPr lang="fr-FR"/>
              <a:pPr/>
              <a:t>8</a:t>
            </a:fld>
            <a:endParaRPr lang="fr-FR" dirty="0"/>
          </a:p>
        </p:txBody>
      </p:sp>
      <p:sp>
        <p:nvSpPr>
          <p:cNvPr id="183300" name="Rectangle 4"/>
          <p:cNvSpPr>
            <a:spLocks noGrp="1" noChangeArrowheads="1"/>
          </p:cNvSpPr>
          <p:nvPr>
            <p:ph idx="1"/>
            <p:custDataLst>
              <p:tags r:id="rId1"/>
            </p:custDataLst>
          </p:nvPr>
        </p:nvSpPr>
        <p:spPr>
          <a:xfrm>
            <a:off x="1691680" y="1600200"/>
            <a:ext cx="6984776" cy="4421087"/>
          </a:xfrm>
        </p:spPr>
        <p:txBody>
          <a:bodyPr>
            <a:noAutofit/>
          </a:bodyPr>
          <a:lstStyle/>
          <a:p>
            <a:pPr marL="609600" indent="0">
              <a:buFont typeface="Wingdings" pitchFamily="2" charset="2"/>
              <a:buNone/>
            </a:pPr>
            <a:r>
              <a:rPr lang="fr-CA" altLang="ja-JP" sz="2800" noProof="0" dirty="0" smtClean="0">
                <a:ea typeface="ＭＳ Ｐゴシック" charset="-128"/>
              </a:rPr>
              <a:t>Parfois, il est possible de </a:t>
            </a:r>
            <a:r>
              <a:rPr lang="fr-CA" altLang="ja-JP" sz="2800" b="1" noProof="0" dirty="0" smtClean="0">
                <a:ea typeface="ＭＳ Ｐゴシック" charset="-128"/>
              </a:rPr>
              <a:t>limiter</a:t>
            </a:r>
            <a:r>
              <a:rPr lang="fr-CA" altLang="ja-JP" sz="2800" noProof="0" dirty="0" smtClean="0">
                <a:ea typeface="ＭＳ Ｐゴシック" charset="-128"/>
              </a:rPr>
              <a:t> ce que les médias peuvent publier au sujet d’une affaire.</a:t>
            </a:r>
            <a:br>
              <a:rPr lang="fr-CA" altLang="ja-JP" sz="2800" noProof="0" dirty="0" smtClean="0">
                <a:ea typeface="ＭＳ Ｐゴシック" charset="-128"/>
              </a:rPr>
            </a:br>
            <a:endParaRPr lang="fr-CA" altLang="ja-JP" sz="2800" noProof="0" dirty="0" smtClean="0">
              <a:ea typeface="ＭＳ Ｐゴシック" charset="-128"/>
            </a:endParaRPr>
          </a:p>
          <a:p>
            <a:pPr marL="609600" indent="0">
              <a:buFont typeface="Wingdings" pitchFamily="2" charset="2"/>
              <a:buNone/>
            </a:pPr>
            <a:r>
              <a:rPr lang="fr-CA" altLang="ja-JP" sz="2800" noProof="0" dirty="0" smtClean="0">
                <a:ea typeface="ＭＳ Ｐゴシック" charset="-128"/>
              </a:rPr>
              <a:t>Au moyen d’une ordonnance de non-publication, un juge ordonne aux médias de NE PAS publier certains renseignements, comme les détails sur l’incident et le nom des victimes et des témoins.</a:t>
            </a:r>
          </a:p>
          <a:p>
            <a:pPr marL="990600" lvl="1" indent="-533400">
              <a:buNone/>
            </a:pPr>
            <a:endParaRPr lang="fr-CA" noProof="0" dirty="0"/>
          </a:p>
        </p:txBody>
      </p:sp>
      <p:pic>
        <p:nvPicPr>
          <p:cNvPr id="18438" name="Picture 6" descr="http://www.jlab.org/Hall-B/pubs-web/sidebar/publication.jpg"/>
          <p:cNvPicPr>
            <a:picLocks noChangeAspect="1" noChangeArrowheads="1"/>
          </p:cNvPicPr>
          <p:nvPr/>
        </p:nvPicPr>
        <p:blipFill>
          <a:blip r:embed="rId3" cstate="print"/>
          <a:stretch>
            <a:fillRect/>
          </a:stretch>
        </p:blipFill>
        <p:spPr bwMode="auto">
          <a:xfrm>
            <a:off x="7308304" y="2420888"/>
            <a:ext cx="1368152" cy="1232691"/>
          </a:xfrm>
          <a:prstGeom prst="rect">
            <a:avLst/>
          </a:prstGeom>
          <a:ln>
            <a:noFill/>
          </a:ln>
          <a:effectLst>
            <a:softEdge rad="112500"/>
          </a:effectLst>
        </p:spPr>
      </p:pic>
      <p:sp>
        <p:nvSpPr>
          <p:cNvPr id="18434" name="AutoShape 2" descr="data:image/jpeg;base64,/9j/4AAQSkZJRgABAQAAAQABAAD/2wCEAAkGBhQSEBUUExQVFBUWFxgYGBgXGB0dHhwdGBgcGBwcGRwdGyYeGh0kGRwaHy8hIycpLCwsGB4xNjAqNSYrLSkBCQoKDgwOGg8PGiwkHSQvKSwsLCwvLDUsLCwsKSkpKiwsLCksLCwsLCwsLTEsLCwpLywsKSwsLCwsKSwsLCwsLP/AABEIANIA8AMBIgACEQEDEQH/xAAcAAACAwEBAQEAAAAAAAAAAAAABgQFBwMCCAH/xABGEAABAwIEAwUGAQgIBgMBAAABAgMRAAQFEiExBkFRBxMiYXEyQoGRobFSFCMzYnKSwdEIFSRDU4Ki8BY0Y9Lh8USTsoP/xAAaAQACAwEBAAAAAAAAAAAAAAAAAwECBAUG/8QAMREAAgECBAIJAwUBAQAAAAAAAAECAxEEEiExQVEFEyIyYXGRofAUgdEjQrHB4TPx/9oADAMBAAIRAxEAPwDcaKKJoAKKp8S4xsrcS9dMI0mC4mT6JnMfgKV8U7dMLZ9l1bxnZptR5TMqypI5aHegDQKKyC47enHB/Y8NfdEA5lTAk8whKtI55hr6a1V92lY24qEotbUSreFK0HvAqWT5Qkb1DaW4yNOcu6mbpNR7zEWmU5nXENp11WoJGmp1JHKvne+ucTfnvsTd1A0azJTprBA7sb84JMVWHg5kqKlrdcUSSSpQ1nrpMzrM61R1Io0RwVaXCxuuJdrGFse1eNKMAw1Lm/m2CPrSviH9IizSSlhi4fUM0aBAMbESSqD1yyOlZ6zw7bp2aTy3lW3qTrU9tpKdEgJ9AB9qo6y4I0R6Ol+6RbXXbpiLp/s9ghsaGXStenr+bG/0qpc42xx1Um5bYEnRKER15IVPTUzXuiquqzRHo+mt22ScO42xloybpl/fwut6HTqhKVD58qYbDtku0QLixQ4NJXbuxy1hCxJ1/WEedKtFR1sizwFJ7XNLse2WxUPzvf2x2/PMqjTfxIzJjzmmrDOI7a5/QXDLukw24lR+IBkVhVcHrJtZlSEKPUpE6ee9WVbmhEujl+2R9G0VgNvxE9bCU3TrQ19p0qTrp7LpUnpsKnsdvCmdHFt3EdEEKPL2kkI+gpiqJmSpg5U92vU2+isqw7+kTYrUA62+1J9qAtI21MHN12SdudabYYg2+2lxpaXG1CUrQQQeWhGm+nwphkasSKKKKCAooooAKKKKACiiigAooooAwu+4wxe/vrpq0fTb2zbjjQVlSDCTlkEoLmY76RlkajSoGJ8HOqk3t/e3AmYSDl0EDValJBE9PKm/ifsHYWovYe4qze1IAKu7J8oOdufIkD8NIV7j+MYSvLetd63MBahIP7LqNyeipPkKXJS4GuhKgv8Aoj8Z4csUDw2xcP4nXVHbnCMo15ip7K0tmWmmWjrq20kETpoqMw000NebfjXDruAsrtHDzIGWfMgFMSdyE7ampdxgbwTnayXLe4U0oZj6JJyq/wAqydNtRSHm4nWpuhvBL57kd64Uv2lKV6kn5dK51GGIozltRKHBuhwFCvkqJ35TUil2salJPY/aKK5vXCUCVKSkdVED70Et2OlFVFxxXbo/vM37IJ+u31qrf47GzbRJ5Zj/AAE8/OrqEnwM8sTSjvL59hrr8pbYTilx+jZLaTzyhA2HNw+c6fCrBjswunf+YuQNR4QVLPQ7wmY6TvS5Tpw70kIljo/ti2SLnGWW/adQD0mT12Emqu542YT7IWv0ED66/Sm7DOx62TBcC3PNxYbTtrAEHnO5+NNVhwtZW4zDuUebbcnWNM5GnpSXiqa2TfsIljKr2svcyhi/vrj/AJe0IB95QMbx7SsqdwZqysuAsTuT+ceDQO6USoieUIAG8bq51o91xrhlvOZxC1D8Swo6b6CYMjaJqsd7b7ectu047r7jZiOupTEaDaoVWrLuxt9m/d6GeVWct5P54IrsN7Bmycz7jizzlQEz5JBM7+9Tpg/ZlZW8FLKCRsY1Gs+0qVb+dJj/AGn4g6PzbCGdN3Vzz/CgZtvMb1AucevnZ7y6KQfdaQB095ZUeuog+dDhUl3n6v8ABaGGqS2Xz7ms3eDWhRkdaYKDuFpSdYj3ucc96WnbfBGj4UW6VwYLAUFjkcqm4Uk6xIIIkbTWertQrVwrdPVxal9TsTl59K9qWlA1KUDzgDp6VeNNrj6GmOBW82Oi+MWmYFt+VwmR47hSknUHUOl09dsp/hScQ9qF0vMhBX4tm2RqBGynIlIkHnOpGtKlxxRbo/vMx6JBM+QMR9a829riV5/y1upls7OOeHfWQVR190HffpqjGXiElhqXd1fr/gWl/iyFl5u5LBOvdhcg7+0CFIUfNU71onZr2wuP3H5FiCUofJhtaUwFHfIoSQFH3VDQ7bxmzHiPgy6wxlFwbgLKl5VhOYgEglMlXtAwdwNeu9cL+5RdWZeSAl1qDI0KSCJgjWDqR/MGmpuPkZJQhWTaupLXXifV9FK/ZljS7vCbV5wlS1IKVKUZKi2tTZUdBvln486aKaYQooooAKKKKACuVzbJcQpC0pWhQhSVAEEHkQdCPWutfhNAHyH2kcPiyxS4YQIQF5mxEAJWAsAek5f8tM+G9nN2hhm5w+71cbSspMtmVAEgbpUB+tHs+lSe3Pu7vFLf8ldbfWtpDOVtQUQvvFZQSDEq7wAela/YcJKtrdppELS22lGmhOUAEwSdzJiTUMZC1zGL3jG6YAZxaxS8g7KUkCY5pIBbOsapjf0r8s7axuI/Ibxdo4YAZe1TO2gUSJPkpW221bC/b6FK06HdKhofUHelDGuyuxuCSEFhR5skAfuEFPyA3peVGpVZrfX+fVCbiDN/aCX7cPIH94wSRG8kRIHmQBURriK1eGVZAnTK6n+JlP1q4/4KxWwM2VwH2x7hIHT+7WSkeqVTpy0qmveJLd1ZRilgWnZ1daSUL2ykqSYKtRzKh5aa1cPiHxxT2v8AaX5X9ni64Qt3RmRKJ2KDKfkdPkRVHd8GPtmWyFxqIMK+R/gaumeDUuHPhl8lc690tXduDyjZW2sgDTnpUO4xi9tDlumTvEqTlnlopPhO3nQsy2ZE+plrONvFbe34JmC9pFxa/m7ptToGxUSlY+JBzCeZ18+VSHO1i5c0Yt0g/wCZZ33EQPmDvUZni62dGV1JSOi05k/QH7VZ/wBbW6ESHGwnlBHLyGvLpWeVCne7hqEcPGW1TT3K44piz8y53IJJ2SiJn8Iz/Ouf/Ca3DNxcOOGBOpO3monb0rpc8asJ9nOv0ED5nX6VU3XHbh/RoSkdTKj/AAHSmxg13YpFrYWHeeb54aDDa8MW6Nmwo9V+L6HT6VNcfbaT4lIbHQkJ26Cs7ueILhzRTqo6J8Pl7sVY4PwHe3UKbYXlOudzwJMiZBVGb4TuKv1TfeZH1sI6U4fPsMFzxhbo2Upf7Kf4mBVTc8dqOjbQHmoz9BH3pvwfsPSIN0+VdUMiBv8AjUJ6+6N6esH4OtLWCywhKh75GZX7ypI35R9KlU4oXLFV5cbGQ4fhWK3uraFoQfeIDaduSjBVPlO9M+FdigJzXdwpZ5pb9Z9tYk/ujf56Pf4m0wnM84htPVagJ9JOvwpcR2gB9ZRYW7t2REufo2k+q1iduUek1dabCJNvvNss8H4PtLWO5YQlQ98jMr95UkbnaKuZ/wDNU1phdwvxXT//APK3ltA56r/Sr/eSNNt5tmWEoSEpSEgbBIAHyFBKFztJtUrwu5zCcqUrT5KSsQfqR6E1i3CwKhctiPEyrfqNB962PtQxVtnDXkrPieHdoTzJkEmJ2AGp5SOorH+D0BKnXl+w2gz5zy+QPzFRLuk0tayN2/o/XmfCMsk9284nXlOVcDy8U+pNaXWX/wBHi3KcLcVpC7lxQ8gENo1+KTWoUwxhRRRQAUUUUAZVxv2wPsXq7GytO+eRAK1SRJSDohIBgZh4ioD70sK4cxS/g4jerQ2d2WyBOkapRDY05+Ln1qZxV2VX9teu39ksXPeKcUtvRC/zs5gB7KhrIiDMQDE1VYNx8Ur7p0KQtJhTT0pUD0BOvwPypU3JbG7C06M++9eQzcAdljKcQN0EFLNtCGQTmLjsHO4onkgqyiAPEnll11+s6wTi+dELyn8C/wCH/g0x23FniAcbMEnxoMx0lJ8Xl4c3WACYI1Ewr4ScW2lp4F+6ylQhQBHnVbc4Ag+ySny3H86mWOItvIztLCxsY5HoobpPkYIrs8shJITmPQECfSdJjrHwppiTaFq4whxHLMOqdfpvVXf4e28goebS4nmlaQflOx8xrpTfb4w0tWTNlc/AsFKjz0SqCoQDqJGldriyQv2kg+fP51WwxVOZheKdl1i8spt3FWz+4bmeZM5F+ONDqkxAkTzr7jDsYsUkEJv2NilQLugPNJhwaeoE+Wm0YxwW0+jKpKVp3CViYPVKhqk+Y186ScR4OxG0JNnclSBMM3UuJ8gh32kiBoCRHXeoa5l4ytrFmP4xeWDzS/7O5aXSfdSZbUZAIIVqg7mAB6mlWtixbjFhSgzjGHqbUdlgZhE7pVouBPuqVz6xS7jYtLN+1vcNWhbaVAON5iVAyT4kr8QzJzJmNCjTlUrQpPtO4v4NwFe3UFthQSffX4E7ToVRPwncdae8H7D0iDdPk/qMiOnvqHr7vT0rTLa+Q40l1BzIUgLSQCSUkSNACSY5ATypdxXjZxGjGH3r582Vtp5c1IKuvu8qLlskVuWGD8HWlrBZYQlQ98jMrr7SpI+EculWz9wlAzLUlI2lSgB8yYrF7ntQxC6dDLXd2xUrLAHiBG4KlyQZB2AOsa6VcYb2VP3JDl9cOLOntEk+gKpURAH4apKSjuaKVGdVXgtOb0XzyGLGe1WzZORsquXNsrIkTO2c6H/LmpMuO0nEL19NvapRbKUYAkZp31W5AHokAnzplt+Gk2/6O3LY65DManVRE7Uk8eYUptabtoqSqRmKdClQ9lQI1G0T1A60qFdSllsb8T0XOlQ61SvbdLl5jrg3ZOgqDt+6u6d5gqVl+Kic6/8ASPKny3t0tpCEJShKdAlIAA9ANBSvwbxol/Dk3FytDRQpTa1qISFFAScwHUhQ0HOY3FVmLdrzQUW7Npd0uYmClG240zKE+SfWnnKVlsaBS3jvaFZWkhboWse4141D11CUnyJFZ1iFxiF9/wAy93LZ0LTWgI5yAdf8xMa1ALVlZ+141jr41fL2U/GDVcy4amhUZtXl2V4/gjYzd3GLXRdIKGhojN7KESYA/ErqRuegiPGPMi3YRatEqU4rMrqdht5qAgfq1IueOk5T3bas3ulREepA+1NPY7wHcXV8i+um1hlv84hSxHeLEZMoOpSk+KQIlAFCUm9dik5UqcWoO8nxNh7OeFv6vw5lhXtxnc1nxr1UBygaJ0/DPOmaiimmEKKKKACiiigApf4s4FtMRby3LQKgIS4nRxP7Ko28jI8qYKKAMGxrsuxCwBVbEX1uPciHUjfQa5v8s/sioeCceKJyAnMndp4EKEbgHf7+lbhxVjgs7J+5Kc3dNqUE9TskHoCoiT0r5dw7he5vnFXLylJDiisrI8SioySkdJ56DpSaigld6G7D4iqnlWq+cTW7LHLd11JksvjRJJyK9EuDRY/UkjqmmK14lvGDCgm7bAPRt7qNdGnOmzfXWsWuLW6tgZAu2Oc+2AOu8/X4VaYDxeuP7O6FiNWHidP2Ve2n/UnyFLjJ2vF6G2cadV2ktff/AH5obbZcRWV/LCspcgKVbvJyuDzyK3j8SJGxB1Brm5gF1bpmyuSoDZi7JcQBI0Q6PzyDvqouATGXQRnI4is7sJau2w2ufCl8CJI/unRpPoUnyq7t37+0P9lfFw3p+ZuypUDT9G8PGNNIXmFNVRcTDPByWsHf+RiT2ipZUEYgw7YqJgLWM7BJ2yvoGX94JjnTTaXiHUBba0uIUJSpCgpJHUEaGku17UbRw9xfNqs1qASUXABaXI1yuiW1JnSVR/LhedljaSXsKuXLB1RzfmlZmVwZAU2TET00EnQ7U0xtNOzG7FuGre5QUPNIWk7ggfP1896w7tT7GW7K3Xd2rh7tCk52lawFEJlCt4BI0PIkzpFOTvaBieGmMTsu+ZSdbq12g7Ep2HTXJy+NF2rdrltc4YGbNedVwQHAUkFtCYUQoHmVQNJEBWu1AXJvBHELKcKtVOustQjJ4nEj2FKQJk7kJn40w2OLsPz3LrTsb92tKo9cpPUfOs77POze3Nqi5u0Z1L8SUqMISifCVARJO+piCNN5vsV7S7G0T3bMPKE5W7cDJM7Zh4RJn2Qr660Hp6aiN2qYEbS/RdtyEuqC5GmV1BBVB5Tov1KulaVc8VKKgWwAneCJmdfhWXcecZXV0ylLrKGGSsFKDqslIOpJ1EAxoBv8m7DmlJZbSr2koQFeoSAfrWbESaSsd3oajGVSamuC3HZ2/KrNThGQlJiDO/hHLnSJja2xbul3VvIcwESegBOgMxB6xvtTrg+MlTas6QA2mZGg02Ecjp9KyjtNxokJbnxOK7xfoNAPnP7o+KUs8o2N8p/TUa2ZW/3ZfPQq+G+GkOMpcdzKknKmSBExMb6kHntVld8RW9sMiACR7rYED1O33NLNki6u0pabnu0ADTwoEc1HmefM9BTPhfZsglIcWpxR91HhE+u8fKtFScYvtv7HApTllSox+7FfEuKXntAe7T+FG59Tuft5V+YZw5dqUlxtpQKSFJKoSJEEHx6H7GtjwvgRpqIShH7KZP7ytetXjODtJ93Meqtf/FYp9IwjpBFvpJTd6kribhHaZjjEB23TeJnWESvnpmZ0HxSeXWmnCf6QVoohN0y9aq5yM6RvGoAXqI9zc9BNWoSAIGgrjd2TbqcriEuDotIUPqKXHpR37USssAv2sbcH4ws7sD8nuWXCfdSsZtyNUHxDY7irisJxrs7w9UkAMq/UUekaJ1j5VEsl39qqbbEXiBMIe/OII008W224SDW+njKc1xRmlg6kdtT6BorHWO2K8tgkXlvbujQFbTobUdtcjm5jMYED0Fatg+KJubdt9EhDqErTMTChImCY0O1aoyUtUZZQlF2kiZRRRVioVnmPdod6m9ftbPD+/LGXM4t4IT40BSTBA/WG+uUxsa0Osm7SWXMOxFrFEZlMOhLF2kCcoGiV/KI28SAJOeKmNr6gU/GeOYq/Zvt3DmHtN92rO213ilKCRmIB8YSfDGpG9WnCd0lvDLVSjA7lH2rlxfhAW2pTRBbuG1ZVDaVoMEeRBzD41mY4uWMMVbqUUuMnu0665VEzz90BSdNpTWfpLC51BR2ua8HVUJNvkaxZrZvW+8QNMykhQifCcs6aESPOlviHs9Q5KwIUNe8b0UPNQ5+u/mK6cBYqG7RlJgoKBJHI7H7ajyp3SqdRXn5Tnh5tR2OukqkFmRjF0m5tgUvo/KmI1UBKh+0D/H96peC4w6gTY3OZA/8AjvSpI8h7yPh861G7wpDmsZVdR/HrSRxB2eoUc6QUK371rTXqpP8AHT1rfRxsZ6S0YuVOS21/n7P8km24+tngWL9nuCeTgztq8wqN/h8an2/DztvDuE3ZYSo5u6J7xhc8wNYkcxPKIikG6dfYTlu2g+z/AIiBPxUD99PU15wwOtAuYbckCZU0oyPiDp+8PjW+L4p/gVK09JLN7SX5+xq9r2wuW6g3itoWQTHfsyto/DVQEcgVHyrIOLlIxDEFqw6zysgwnu2ykLjdahOVMmdBl031mmyw7UkfocQYLZIhSgnMgjzQZMemb0pjuuN7C2aTD7eWPChmFaeSUaJ+MUzPLkZlhqTd8+njuJTvC19dkG7W6pKYhpAKUJEQAkQEiNtBtz1qajh5NojN3QaTsVqj11UTPU/CoGNdszitLVoIGvic8SvIhIOUadc29JV1iN1fOALW6+rcDUgT0SPCn4AVVxk+8xqxFGk/043ZeYq+m8vLZhpWYFaUkgSJWpI+MASeX1rTcYSA+4E7ZjpHzA+NZ12YYMRiv50AfkyHHFDQ6pGUc+SlAyJ1ArS8HQlb+dxSQAc5kgSSZA+evwrPXt2Yo63RMpfqV5eRLxC0LNmlOxUsFfrBMfCB8qyWztxfYi4tYzMt6RJgx4UDrqZVHrWl9qOMdxayD4oMa81QkH4eI/Ck/gvDO6tUkxmd8Z9CPCP3df8AMaq3kTa8kKxNR1VCm+Lcn/CL61tdkNpA5BKRA+A2FNOG4aGh1Udz/AeVVVlftsjwpK1nc7D0HOKrsT45S37bzbfkNVfISeY5VzJxqVXliit4xV2OSlACSQB51CfxppPPMf1dfrtWXYj2ktycqXHT1UYH1k7+QpevePblchOVsfqjXnzVP0jblTafR03uZ54ynHjc2G64lIBIASOqj/6FLGJ8fsiQp/P+q3r9vD8zWU3N446qVrUsn8RJ+Xz+tTrThO7dTmRbPKTGbNkVEdQSII9K3U8BCO5kljpPuoYr3tI/wmvi4fT3U/H3qp1cRXt0sIbKyo6BDKTJ+CRmNN/Yx2aN4ip166SpVu3CEpBKc6zBIKhrCUxIBB8ada+hMHwC3tEZLdltlO8ISBM9Tufj0FbI0YR2RlliKkt2fOeAdhuJXSgp5ItkEyVPGVnUz4ASqf2su9b9wTwycPs0WxeLwbKsqinKYUc0RJ2JMeRA5VfUU0QFFFFABUPGMJbuWHGHU5kOJKVD1G46Ebg8iAamV5WsAEkwBqSaAMU4UKrR57Brw+zKrZwiM6FEqGXrrqPMLTypU4m7Oc9w4oOBtROqSmRMakEGddDtzq07aMXbucTtTYLD77aCk9zKzKVFaRpoYlZgec1f4fjCMRs0vp/TITCxzIG/xBM+hnmK10mpxyyKvQQsExc2cWt0nuwmcjgnKqSVbxtJ35cwNafMJxbu41zNq10135p6/wAaqMXwlFy0W3B6Hmk9R/vWkoXNzhjmRQLrBOh5H9k+6qPd29d65mM6PvdxOjh8ZltGZuDL6ViUkEeX+9K6UgYHxAl1PeML194cx5KH+xTTZY8lWi/CevL/AMV5yph5QZ1oyUldHe8wdtzWMp6j+I2NIWK8DpU9+ZPcPCfEjQKHUp6enXWa0S6vUtpzE77efpS1wDdqxG6efXojN3LYHJCPGo76lRKTJGnLTSnYedWKclsZ8TKMVqtRGxhl9lBbvmc7Z0D7YzAE6BX6p/dPlSKzbKWvIhJWo7BIJmvrd+xt2AFKSNTlAVKpJBgQZGsHlprWf4rhTLKx3LTbWeSoNpCZJV5cug2HKuhDGOHZktXy2MapSxGrei48TNsG7PlEhVwco/AkyT6q2Hwn4U62OHttJCG0BCfLn6ncnzNWC8OWlBWoZRpAO5ny5fGqHiTG/wAlYzgBSiQlIO0nXXyAB+lUdWVZ2ubI04UY3IfZq6pQxBzL7ZbBMaDMtZI1/wB7U34Ta948hPKZPoNT/L40rdkt13rOIJUfzisjvITGckxvvHKNRTEnEe5Q4rbwmVdEjVUeZAp9ddtXOr0S74SWXe71/sr+1p0OsOkGQjJ5ycwB+qvpSAjjx1DKG20ITkQlGYyo+ERIGgHpBq5PHVs+C082pLahBJgjykDUdZEwQKv+zXhy0V3qHGmbhSTnbdMLC21eEjKZSChUSIkd4KdTjfSovE5WPcZOM8PK6SSfPT88zN3MUu7o5czrh1OVAPLX2UDl6VaWHZfiDv8AcFsf9UhG0ciZ57xGhr6BZZShOVCQlPRIAHyGleq0Ky2RynBvWTuZHh/Yasx39yhPUNpKufVWXl5fOmjDuyKwaIKkuPEf4i9N52QE+kGRTmpQAk7VX3eJOiQzbOOHqtSWkbxuo59+iNRqOUlycsUe8PwG3YH5lhpvzSgA6GRKozGCTudKicWY63bWzpW62hwtOd2lahKlZDACZk6x86rrnBMRuNHbxu2RzTaoVm0OwdWQoSOY58jUFrsnsGwVvqdd08S3Xco33JTljSBqYoDXgih7IuN37dhbKFJUlK83drGkKAkpIIUnUGTqBI066hZ9rTIH9ract+q0jvW9vxIGdIn8SB94xHiRqys3w7h90FKESz4lpIO4Dg0Ig7EnbedKY8FxcvolTTjRj3knKdY8Ko19ND96z1Zzpu+6G0qdOqsr0kb1hmMsXKM7DrbqeragofGDpUyvnW8wNoK71ClWrgP6VpXdnedSIG8ecxUrhftYvGL1i2dumrxlx1tsqKfGkKVE5kxJ8XMr25a02nWjU2E1cPKlufQFFFFOM4i9r3GruG2aFsFIccdCJUjNCciiopEgZgcsTI8qpbvDW37T8ovbu4vGMnfZScjeWAue6ZAKtBsomATtqace0DhVOI2DtuQM5GZonk4nVJ8p1ST0UayzsYx8qadsHh42SopSoe4TC0EH8Kzt+uelOpWbsyGLfD3Gts3jrFy2wlm0T+YR4AkoCklJcOUwVZlkkkqOUnnBpo4qwpeDYoH29LS7WT+q26dSkwIyq106E/hpQvuFGrTFF2L0C3uhDLqv7sqJ7pcz7jkoVJ1SVHTQjW8Gwo4jhbuGX4AubaGlqBkyE5mHknmCiNdzC5iYql3GV+IC7fpTmBRolYzAdCDCk+cGPgpNQ32ErSUrAUlQgg7GqvBrt4JdtX4Tc26sqgqTOX2V6GDIlMg7KnmKtLd8LTI8wRpII0KTBiQdD6V0YyUkVErFODXbdffWSlaa5PeHkPxj9U/Wp3D/ABqh6EPQ25tOyVH4+yfI/wDirS/4qt2XC24opUIkZFHcSNQIOlLXEF5h9zKu8KHfxhtWunvCNfXeuficNTqbPU0Ua86T02GXia6U3aPKTuEwPLMQnT5zTd2KJT+QtlPJCp9S6Z/hWIqx15NsthcuNL0QsgjZQPhJGo02O3lWidjHHDLKBbPOBCipQTmhKYUQRCtpz5tDGhETXHqUXGn5P2saKtZVJJrkOWM4oXsa7iTktbfPl5Fx4gZt9YaOUSNM6+smethJIUQCU7HpP/qs94axgu8RX5kELLoBiJDTiUoj/KPjFaNXMxicalvBG/B/8/uxJ7RMZyhDCSM7qg2NfxkBR+CTv+vSri+GC+xS3s8xQjKokgajwqWQBtORAAPU+Vd+IFFzGWUnXIFL2nYrOvT2Ux61W8P4yhGPd88sNtoLwKlaABLK0D4mBoNydBrFdXCU1FR8r+pnxNS6a8UvTUY7PB0YVjjCESm3uWu7BUqTmIywepLoQddPHpEQI3HLq0Ni3QPzjzgaA+IBE7CTA+Ncu1DjOyu2UtMqW462vMlYRCRulQlUK10OgjRPwjW+NPXybVbDaXLxl5GYKAglKFeNUkQlQSCZI8QPlWqpC8oyYzCYnJSq0ovdXX9+1zUMC4XZtrZpnu21lCQCooSSpR1UdROqiYHIQKku2lswrvlIYZUBHeEIRpBMZtOU6eVK9vwriT//ADmIKbSd27YBPIggrATEjlBGvlVxh/BNmx4y0HFgCXXz3itABJK/CnToBTTAvIn2+OtOfoSp79ZtJKP/ALDDfPkrr0MWCTp08v8A1pS/ecdWySQ2pVyse6wnP56r0bH7310qmu+Kr139Ehq1T1We9Xv0ENgxGhKtzrVJTjHdjIxlLZXHhawASSABuSYA9TypaxPtGs2SUpcL7g9xhOc8uY8I369fSk7E7RsnPe3C3uYDzkIkT7LYgdetVb/G1qwMrCM37CQhO/WJ+nOlddm7ibGOll78kv5GS94xxF8wwy3aIPvunM5GmuXYHfTL8dJqkvOHu8PeX9249z8a8iBzgSdva2jele+49uF6JytD9USfmqfpG9VNs2u5eSlTgzrMBTqjE6kAnWJOnqatkqy3dvIU6lKOyb8xyVxDYWujKAtQ5oT06rVr8pqpvu0J9chtKWh19o/M6fSnbhPsisiQb26XmkeBCciN9i4ZJBEToiNddJrX+G+BcPtQFWtu1O4c9tXLZaiSNgdDVo0IbvXzKTxFTZaLwPm7DeBcUxFUhl5Y/G74EjnoVwPgnyrQuHv6ObiVpXcXgQpJBAtwSQoGQQtURBg+z8q3OinJWM7d9woooqSArB+1nB1YXirGJ26YQ6v86Btn1zg9O8bJ+IUa3iqPjThdGIWLtsuAViUKI9ladUq+B3jcEjnQnYDO+0jh5GI4cH2RncbR3zJEypCgFKTHMlMEDeUxzNMHZTjycRtGbhSv7Swk2755rSBKc3Mg6LB5K7wDdVJ3ZBjqkB3Dn/C9brXkSd4CjnSDt4VyfRWm1esGV/VHEQQPDaX+gGyUrJOUDl4XTlHRLtaKqzJTRCL3ti4YUkoxO3TLjAyvpHvtHnvujXlsZ92ks3qUFL6VSy9lCjySTolZ6CPArpCehr6DeZStJSoBSVAggiQQRBBB0II0isDxbAP6tvl2KxmtXwpduVbQo+JomIJH8j71FGdnlBlbxlw9+UtZkD8637PmOaf4jzEc6rOym/aDqmXG0d4rxNrKRmlIlScxEjQZh6Gr3CLkoWq2cJKkCW1H32+WvNSdj8KWeMsIVbvJu2JT4gSR7q5kK9CfhPrVcZQ66m7EwllZurHCzb7KC4cwOuVSEqAOo0B/3rSvxf2UWyxmCMn/AFGwEkH9ZI8JHw8pFfmF9ueHpYbSsPpWEJzhLYICo8QBK9RmmpKu3bDCIIuCDuO6H/fXn44epFdlNM0Oae5lTWFO4TiLJUoKQswFgQCCQDIOxBykiTpG81rNtxCk6LBT5jUfzH1pN4t4uwm/byD8qEHMMrQlJ2kHOdNdj5Uo23FLtuvKkruWeRcQUrHlMnX1JFMnh510s67S9zRh8RGl2XsXHEFwGMVbe9x4FCj/AJon5FB+HnXe87OFX12VIcQ0kpBXIJVI0OVI0OkHcc6qeIcQavrcFo/nWzm7tWiiCPEE/i5GBPs1P4T4vDoS04crw0SeS42g8lfflvFOjmglJLbRjHkm3BvR6p+PEcMI7JLFjxOhT5GsuGEiP1UwI29on+FXf9YWlvAabRIEAMtpEDQRmgJ5CdZ8PMgClHFeJGk/p3gSOSjmI5eyJI+VLOIdoyBoy2VH8S9B8hJPzFX62pPuxK9VTp96XoaLdcTvL0QlDXmfziv4JB+CvjSzityyCDdvd4obd8vN8Q37A35IHtHkaRV8Q3t0crZX6NJjnzI1jXmelDHAl2vUpSnb21iTPpJ+dMjh6tTvP0FvEU49yPqX992hMo0ZQpyNifCn4c+nIVQ3HGN2+crfhn3WknNv11V8qmtdmz0iXWhtOij9CmDTNh+AOtAAXJSOYbZaRPxyny3BpywTj3Y+omWKnLd+gnWnA128cywET7zitfkJV869YnwA6y0pwuNKCRMCQTG8SACY1jyp/bsViZfeVp/0x9Utg1we4at1rzrbzq6rWtX0Uoj4UyOFrt6tJCHKJmuA8Pm6UpKXEIUBMKnUc4gHbn614xvh521VDglJ9ladUn+R8jWos4DboUFJZbSoGQQmCD5VLuLVLiShaQtJ3BEg1r+n08SlxK4J467sBi5V4Bohw+7+qr9XoeW222m212pGraymdZSqJ6bb1kPFXBptwXWyVNSJB9pM9dNUzz8/iWXswxRS2XGlEnuykpnklU6egI/1Gsc4OLsx9Od9Dd+D8SceZUXFZilcAwNsoOsetX1IHDHEiLdKkLSohSs2YRpoBt8KdbLE2nhLa0q9Nx6jcVCKzVmSqKKKkoFFFFAGHds2CuWOIMYtbp0Kkh3pnSIE+TjcoP7J6irzjHB0YphgWz4l5A9bq5zE5Z5FQ8JH4gOlaFxLgSLy0etnPZdQUz0O6VDzSoBQ9Kx/sjxVbK38MuNHWFrKB5BULSPLN4x+0o0+i/2viQzTuzvij+sMOZfOi4yOCNlo0V8D7Q8lDnXjtE4Q/rCzUhMJfbPeMLjVK06gTyCoyn1B1ilzhuMPxhbIOW2xAFxsawm4R7aRrAzo8XmcoGwFaXSpJxdiT5rcC7pgLSO7u7dagUkRDidFoUDyVG3w61Z4Zft3dvmgEKGVaDyPNJ/3tFMXajw/+RXQxFoEMvFLd2kAwlWyHtNtYSdNz1XSFiTwsboPiO4uNHEg7K3zgemum/i6itcKl1m9fyVsXrWAW6dmGteqAfuDUhmxbRORtCZ3yoSJ9YFUr3HlonZalae6g/LxRUF3tKZHstOK9cqfsVUzPTXFEajclIG2npXrMeppCf7TDrkYA6Zlk/MAD71Cd7Rrk7JaT6JJ+6qh14ILDfjHCLFxJKe7X+NGhnzGyvv50qL7N3xOVxo9NVAnp7sA/Gq1XGN4rTvT18KUg/NKZrqljEn4hN2sLECEuQQfQZSKzznTlrYskywtezlzd51DevLxE9d4H3q2tsCw5gHOttZGh7xxJ5x7IP8ADlS+z2d4k5/8ZzT8ZSnfpnUJ+FWdt2N36ozdy3InxOTHkQgK1+lUVSEdolssmXp4ss2wEh1AHIISoj/SmBUR3tDtgNA6ryygfdVftv2GvFPjuWkmdkpUoR6nL9qtrbsNYBOe5dUOWVCUfOSqfpVniZE9Wxbe7TEa5WVHoVLA+YAP3qE92lOmMjTY65io/YiK0S27HLBMZg8sjfM5AOvMJSNOWhFWdt2b4ciYtUGY9pS1bdMyjHwqjrz5k9UzJ7ftKdzeNpsp/VzJPzJI+lfl3x5cumGGwgEwITnVy5kRPw51t1tw9bNkFFuwggQClpAO0b5Z2qwbSEiE+EdBp9qjr57XLdUfPrzmLKOqLscvCytP0SgUuXN66o+NayRp4lEx5anSvqWlTjzgdu+YWUISLkeJC4gqj3FHmCOuxjzqmdvcHS5GYcA4kVlds4M7aklQB5bBQ9CPqKk8Js/kuKuMBUpUkgb/AIQ6nbSQJE+vWqPgZwpvkDqFpP7hP3Aq9ZtM+PfsZVn/ACspP3gek06WtK/iLj3jRa9IWUkEEgjYjQj0NeaKymov8P40eb0XDqfPQ/vD+INNeE8StXBypJSv8Kh84OxrNaaOEMCcLiXzKEJmJBlUgjTy1351ZMXOKtceKKKKsICsc7aMFVaXVvi9unxIWlD8c+SSrTZSZaJ6FArY6gY7gyLu2dt3fYdQUnynYjzBgjzAoASsUthf2bbrCgFju7i2WeTiPEjN5EyhXkVdKc+HsYF1atPgFPeJBKTulQ0Uk+aVApPmKxjsmxVdtcXGFvnxtLWW/MpMOATrBgLGm2Y1p/DY7i4dbn82+S6gR7LkAOgGfe0cAjfvT6aanbipohDBiWHN3DK2XUhTbiSlQPMER8/PlXzT2kdmt1h7CXXn23WUuBhkJzZgkhagVgoCQcqBMFXITAFfT9Yt/SE4tGRvD2jmcWpLjoAkgD9Gn1Urxaa+Efi1zEiLwJ2Xi+Y7911TaCtSQlKRKgkanMTA8UjY+yacGOxayAOZb6/86R9kVTYE7jiLZthm1Q0hIypUtKUqEEklQcXuTO6eenKri1w/HlRnubZuTqChCiBO/haIOmsT8qqOSXItrbsxw5Bn8nCtI8a1q+MZon4VZMcIWSAAm0txBkS2lR+agT9apLThPEdO9xVe+oQ0nUftKIg78j8anN8GHNmcvr9ZmdHy2mBGmVAEDTkRv8agvbwGJm2CdUICepSkD7Cuigec/GqQ8JWxMrS46RsXH3ln0lTm3l5mrS1sENg92hKAdTlTE/KgsdaK/SIrm9cJQkqWpKEjcqIAHLUnTeoA90VDGNW/+Ox/9qP+6uaeIbYkAPtyYjxDWdo6g9akLosKK4LxBsGC4gH9oVyVjDI/vE/CT9hVsknwIzImUVXqx9ke8T6JNVl/xgUyGrZbu+pcbQPI6qKoPoCOlT1U+TIzx5jHS72gY5+S4e8sGFqHdo/aXpp6JzK+FL99xliZ/RWtu2NPbdznz2UkfSlm/ssRvltIvVpLKFFRCe7HLoiJMaAmYzHzqyoz5FJVFbQ49n+BZUm5XuoEInknmr4xA8p61I4DV395d3M6eyPRSpHXZKAN43qfxViaLe1UkQFLSW20j0y6DkEpP2r12bWRRZZiNXFqV8BCR9j/ALNNr2ilBC6avK41V+gToK929upaglAKlHYCn3h/hVLELXC3eXRPp1PnWVIfKSRXcPcH7OPjzDZ+6/8At+fSnCiirmdtsKKKKCAooooAwjtww1yyxK2xNkHxFIUY0ztjQKI3zt+GDyQdemh4Xiabhhq4Z1CglxE8jBBSeh1UgnzVUztK4XF/hrzIALgTna1iFo1Gp2kSn0UdtxknYdxP+ksnDtLjU/60/ZQH7dPoy1yvZkM0XtD7VW7BHdsp7+7WjMGxqGwRop3L6iEjU9QCDWH4Jj10i4XeLs13dwtRPeuBwwY90JAAIGg6CAIit/fsG1+0hJ841+e9V1xwm0rVOZPoZH1/nTfplzDNYzVrjnGFRFsyJjdJG/WXdPjX6riDGlqOtu0I2yoI+oWrXfWnS84VWgFQWgpG5V4PqdBrpvVDf3CGY71xtIOgJcRB9CFVP08ETnkVarvF1jxXjTZB9xtP1IbFew1iJELxJzUQrK2kHXfKqQQehod4ntUmC+38Dm+qQRUZfG1oDHez5hCiP/zR1dJf+kZpEhvCXwfFiF8R0DxH11oTw8mSVu3LiiZKlPrn6EVVr7RbYDRLpPTKB9c1Rne0puPAysnzUB9gan9FciLsv18N26iCtvOU7Fa1q/8A0oiu7WDMJMpZaHo2n+VLSeM7lZ/NWSzG+i1fZIipCcRxRZGW0QkHUZ5EaTqS4I+IHSjraS2JytjK3bpSISlKR+qAPtXXN50sN2GLLGq2G5Me6SPMZUkfWuw4VvlCF3+Xp3aPuRkPw1+lR9TAnq5DAK8uLCQSohIG5JgD1JqpHA5VHeXl0uByXGunr8q7ngW2KQlZecj8Tqj8Y0H0qrxS5FuqZS4x2gNN+Fkd6rrskfHdXwgedRbLtKSf0rRHmgz9DH3pua4StEpyi3bI80yf3jJ+tRhwFZZp7n4Z1x8PFP1pP1E73J6pi+/2ktCcjTiukkJn13j61Bc7S1z4WUAeaiT8xH2p8tuGrVuMtu0I2JSCdfNUk/Gp7bQSISAkDYAAD5DSoeImT1IlYNw05dui6vQMsS2zyjlmB2Tzjczr0OhYXhK3lBDSdh6JSB100HKKmYHw8u5VPstg+JR+yep+1aDYYehlAQ2IH1J6k8zSneTuyzagrIi4LgLdsnw6rI8SjufToPL71Z0UVIpu4UUUUEBRRRQAUUUUAFfLnaZg7mF40py3JRnV37JSNs5OZIEQQFZhERBFfUdRr3DW3hDiEqjYkaj0O4+FAHyqri3GHjmS7dnl+bSpI+SEgTXoYZi7hJKrmTqSp8pmfVYmvod7gFBUSHVgcgQDHx0r01wC1HiccJ8so/gaM0i9onzoz2aXaozKbQCNZWTHkYB+lT7fspVpnuEjXUJQTp5EkcvKt/8A+Amfxu/NP/ZXVHA9uBrnPmVfyAFRqT2DCmeytge066rpGVP3Cp+lWLHZ5Zp3bUrSPEtXz0I1rZf+Cbbov9813/4Stf8AC/1L/wC6osyc0ORkdvwtaojLbtabEpzH5qkn41PZtUIEIQlI3hKQPsK05PCdsDPdD4qUfoVa12/4dtv8Fv8AdFFiesXIzAmitRbwK3SZDLc/siuv9VM/4Tf7if5UWDrEZTRWrf1Uz/hN/uJ/lXlzBmFCC03H7A/lRYOtMrop8vOBmVSUFTZ9cw+R1+tUV5wW+iSnK4P1TB+R/gTvUWLqaZQUV0uLZbZhaVIP6wI+9e2rBxXstrVHRCj9hQWucKZOHuEy7DjoKW+Q2Kv5Dz3P1qw4d4Qyw4+JVoUo5D9rqfLYRz5NlSkKlPgjw00EpCUgAAQANgK90UVYSFFFFABRRRQAUUUUAFFFFABRRRQAUUUUAFFFFABRRRQAUUUUAFFFFABRRRQAUUUUAfikg7iaBRRQB+0UUUAFFFFABRRRQAUUUUAf/9k="/>
          <p:cNvSpPr>
            <a:spLocks noChangeAspect="1" noChangeArrowheads="1"/>
          </p:cNvSpPr>
          <p:nvPr/>
        </p:nvSpPr>
        <p:spPr bwMode="auto">
          <a:xfrm>
            <a:off x="63500" y="-728663"/>
            <a:ext cx="1714500" cy="1495426"/>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8436" name="AutoShape 4" descr="data:image/jpeg;base64,/9j/4AAQSkZJRgABAQAAAQABAAD/2wCEAAkGBhQSEBUUExQVFBUWFxgYGBgXGB0dHhwdGBgcGBwcGRwdGyYeGh0kGRwaHy8hIycpLCwsGB4xNjAqNSYrLSkBCQoKDgwOGg8PGiwkHSQvKSwsLCwvLDUsLCwsKSkpKiwsLCksLCwsLCwsLTEsLCwpLywsKSwsLCwsKSwsLCwsLP/AABEIANIA8AMBIgACEQEDEQH/xAAcAAACAwEBAQEAAAAAAAAAAAAABgQFBwMCCAH/xABGEAABAwIEAwUGAQgIBgMBAAABAgMRAAQFEiExBkFRBxMiYXEyQoGRobFSFCMzYnKSwdEIFSRDU4Ki8BY0Y9Lh8USTsoP/xAAaAQACAwEBAAAAAAAAAAAAAAAAAwECBAUG/8QAMREAAgECBAIJAwUBAQAAAAAAAAECAxEEEiExQVEFEyIyYXGRofAUgdEjQrHB4TPx/9oADAMBAAIRAxEAPwDcaKKJoAKKp8S4xsrcS9dMI0mC4mT6JnMfgKV8U7dMLZ9l1bxnZptR5TMqypI5aHegDQKKyC47enHB/Y8NfdEA5lTAk8whKtI55hr6a1V92lY24qEotbUSreFK0HvAqWT5Qkb1DaW4yNOcu6mbpNR7zEWmU5nXENp11WoJGmp1JHKvne+ucTfnvsTd1A0azJTprBA7sb84JMVWHg5kqKlrdcUSSSpQ1nrpMzrM61R1Io0RwVaXCxuuJdrGFse1eNKMAw1Lm/m2CPrSviH9IizSSlhi4fUM0aBAMbESSqD1yyOlZ6zw7bp2aTy3lW3qTrU9tpKdEgJ9AB9qo6y4I0R6Ol+6RbXXbpiLp/s9ghsaGXStenr+bG/0qpc42xx1Um5bYEnRKER15IVPTUzXuiquqzRHo+mt22ScO42xloybpl/fwut6HTqhKVD58qYbDtku0QLixQ4NJXbuxy1hCxJ1/WEedKtFR1sizwFJ7XNLse2WxUPzvf2x2/PMqjTfxIzJjzmmrDOI7a5/QXDLukw24lR+IBkVhVcHrJtZlSEKPUpE6ee9WVbmhEujl+2R9G0VgNvxE9bCU3TrQ19p0qTrp7LpUnpsKnsdvCmdHFt3EdEEKPL2kkI+gpiqJmSpg5U92vU2+isqw7+kTYrUA62+1J9qAtI21MHN12SdudabYYg2+2lxpaXG1CUrQQQeWhGm+nwphkasSKKKKCAooooAKKKKACiiigAooooAwu+4wxe/vrpq0fTb2zbjjQVlSDCTlkEoLmY76RlkajSoGJ8HOqk3t/e3AmYSDl0EDValJBE9PKm/ifsHYWovYe4qze1IAKu7J8oOdufIkD8NIV7j+MYSvLetd63MBahIP7LqNyeipPkKXJS4GuhKgv8Aoj8Z4csUDw2xcP4nXVHbnCMo15ip7K0tmWmmWjrq20kETpoqMw000NebfjXDruAsrtHDzIGWfMgFMSdyE7ampdxgbwTnayXLe4U0oZj6JJyq/wAqydNtRSHm4nWpuhvBL57kd64Uv2lKV6kn5dK51GGIozltRKHBuhwFCvkqJ35TUil2salJPY/aKK5vXCUCVKSkdVED70Et2OlFVFxxXbo/vM37IJ+u31qrf47GzbRJ5Zj/AAE8/OrqEnwM8sTSjvL59hrr8pbYTilx+jZLaTzyhA2HNw+c6fCrBjswunf+YuQNR4QVLPQ7wmY6TvS5Tpw70kIljo/ti2SLnGWW/adQD0mT12Emqu542YT7IWv0ED66/Sm7DOx62TBcC3PNxYbTtrAEHnO5+NNVhwtZW4zDuUebbcnWNM5GnpSXiqa2TfsIljKr2svcyhi/vrj/AJe0IB95QMbx7SsqdwZqysuAsTuT+ceDQO6USoieUIAG8bq51o91xrhlvOZxC1D8Swo6b6CYMjaJqsd7b7ectu047r7jZiOupTEaDaoVWrLuxt9m/d6GeVWct5P54IrsN7Bmycz7jizzlQEz5JBM7+9Tpg/ZlZW8FLKCRsY1Gs+0qVb+dJj/AGn4g6PzbCGdN3Vzz/CgZtvMb1AucevnZ7y6KQfdaQB095ZUeuog+dDhUl3n6v8ABaGGqS2Xz7ms3eDWhRkdaYKDuFpSdYj3ucc96WnbfBGj4UW6VwYLAUFjkcqm4Uk6xIIIkbTWertQrVwrdPVxal9TsTl59K9qWlA1KUDzgDp6VeNNrj6GmOBW82Oi+MWmYFt+VwmR47hSknUHUOl09dsp/hScQ9qF0vMhBX4tm2RqBGynIlIkHnOpGtKlxxRbo/vMx6JBM+QMR9a829riV5/y1upls7OOeHfWQVR190HffpqjGXiElhqXd1fr/gWl/iyFl5u5LBOvdhcg7+0CFIUfNU71onZr2wuP3H5FiCUofJhtaUwFHfIoSQFH3VDQ7bxmzHiPgy6wxlFwbgLKl5VhOYgEglMlXtAwdwNeu9cL+5RdWZeSAl1qDI0KSCJgjWDqR/MGmpuPkZJQhWTaupLXXifV9FK/ZljS7vCbV5wlS1IKVKUZKi2tTZUdBvln486aKaYQooooAKKKKACuVzbJcQpC0pWhQhSVAEEHkQdCPWutfhNAHyH2kcPiyxS4YQIQF5mxEAJWAsAek5f8tM+G9nN2hhm5w+71cbSspMtmVAEgbpUB+tHs+lSe3Pu7vFLf8ldbfWtpDOVtQUQvvFZQSDEq7wAela/YcJKtrdppELS22lGmhOUAEwSdzJiTUMZC1zGL3jG6YAZxaxS8g7KUkCY5pIBbOsapjf0r8s7axuI/Ibxdo4YAZe1TO2gUSJPkpW221bC/b6FK06HdKhofUHelDGuyuxuCSEFhR5skAfuEFPyA3peVGpVZrfX+fVCbiDN/aCX7cPIH94wSRG8kRIHmQBURriK1eGVZAnTK6n+JlP1q4/4KxWwM2VwH2x7hIHT+7WSkeqVTpy0qmveJLd1ZRilgWnZ1daSUL2ykqSYKtRzKh5aa1cPiHxxT2v8AaX5X9ni64Qt3RmRKJ2KDKfkdPkRVHd8GPtmWyFxqIMK+R/gaumeDUuHPhl8lc690tXduDyjZW2sgDTnpUO4xi9tDlumTvEqTlnlopPhO3nQsy2ZE+plrONvFbe34JmC9pFxa/m7ptToGxUSlY+JBzCeZ18+VSHO1i5c0Yt0g/wCZZ33EQPmDvUZni62dGV1JSOi05k/QH7VZ/wBbW6ESHGwnlBHLyGvLpWeVCne7hqEcPGW1TT3K44piz8y53IJJ2SiJn8Iz/Ouf/Ca3DNxcOOGBOpO3monb0rpc8asJ9nOv0ED5nX6VU3XHbh/RoSkdTKj/AAHSmxg13YpFrYWHeeb54aDDa8MW6Nmwo9V+L6HT6VNcfbaT4lIbHQkJ26Cs7ueILhzRTqo6J8Pl7sVY4PwHe3UKbYXlOudzwJMiZBVGb4TuKv1TfeZH1sI6U4fPsMFzxhbo2Upf7Kf4mBVTc8dqOjbQHmoz9BH3pvwfsPSIN0+VdUMiBv8AjUJ6+6N6esH4OtLWCywhKh75GZX7ypI35R9KlU4oXLFV5cbGQ4fhWK3uraFoQfeIDaduSjBVPlO9M+FdigJzXdwpZ5pb9Z9tYk/ujf56Pf4m0wnM84htPVagJ9JOvwpcR2gB9ZRYW7t2REufo2k+q1iduUek1dabCJNvvNss8H4PtLWO5YQlQ98jMr95UkbnaKuZ/wDNU1phdwvxXT//APK3ltA56r/Sr/eSNNt5tmWEoSEpSEgbBIAHyFBKFztJtUrwu5zCcqUrT5KSsQfqR6E1i3CwKhctiPEyrfqNB962PtQxVtnDXkrPieHdoTzJkEmJ2AGp5SOorH+D0BKnXl+w2gz5zy+QPzFRLuk0tayN2/o/XmfCMsk9284nXlOVcDy8U+pNaXWX/wBHi3KcLcVpC7lxQ8gENo1+KTWoUwxhRRRQAUUUUAZVxv2wPsXq7GytO+eRAK1SRJSDohIBgZh4ioD70sK4cxS/g4jerQ2d2WyBOkapRDY05+Ln1qZxV2VX9teu39ksXPeKcUtvRC/zs5gB7KhrIiDMQDE1VYNx8Ur7p0KQtJhTT0pUD0BOvwPypU3JbG7C06M++9eQzcAdljKcQN0EFLNtCGQTmLjsHO4onkgqyiAPEnll11+s6wTi+dELyn8C/wCH/g0x23FniAcbMEnxoMx0lJ8Xl4c3WACYI1Ewr4ScW2lp4F+6ylQhQBHnVbc4Ag+ySny3H86mWOItvIztLCxsY5HoobpPkYIrs8shJITmPQECfSdJjrHwppiTaFq4whxHLMOqdfpvVXf4e28goebS4nmlaQflOx8xrpTfb4w0tWTNlc/AsFKjz0SqCoQDqJGldriyQv2kg+fP51WwxVOZheKdl1i8spt3FWz+4bmeZM5F+ONDqkxAkTzr7jDsYsUkEJv2NilQLugPNJhwaeoE+Wm0YxwW0+jKpKVp3CViYPVKhqk+Y186ScR4OxG0JNnclSBMM3UuJ8gh32kiBoCRHXeoa5l4ytrFmP4xeWDzS/7O5aXSfdSZbUZAIIVqg7mAB6mlWtixbjFhSgzjGHqbUdlgZhE7pVouBPuqVz6xS7jYtLN+1vcNWhbaVAON5iVAyT4kr8QzJzJmNCjTlUrQpPtO4v4NwFe3UFthQSffX4E7ToVRPwncdae8H7D0iDdPk/qMiOnvqHr7vT0rTLa+Q40l1BzIUgLSQCSUkSNACSY5ATypdxXjZxGjGH3r582Vtp5c1IKuvu8qLlskVuWGD8HWlrBZYQlQ98jMrr7SpI+EculWz9wlAzLUlI2lSgB8yYrF7ntQxC6dDLXd2xUrLAHiBG4KlyQZB2AOsa6VcYb2VP3JDl9cOLOntEk+gKpURAH4apKSjuaKVGdVXgtOb0XzyGLGe1WzZORsquXNsrIkTO2c6H/LmpMuO0nEL19NvapRbKUYAkZp31W5AHokAnzplt+Gk2/6O3LY65DManVRE7Uk8eYUptabtoqSqRmKdClQ9lQI1G0T1A60qFdSllsb8T0XOlQ61SvbdLl5jrg3ZOgqDt+6u6d5gqVl+Kic6/8ASPKny3t0tpCEJShKdAlIAA9ANBSvwbxol/Dk3FytDRQpTa1qISFFAScwHUhQ0HOY3FVmLdrzQUW7Npd0uYmClG240zKE+SfWnnKVlsaBS3jvaFZWkhboWse4141D11CUnyJFZ1iFxiF9/wAy93LZ0LTWgI5yAdf8xMa1ALVlZ+141jr41fL2U/GDVcy4amhUZtXl2V4/gjYzd3GLXRdIKGhojN7KESYA/ErqRuegiPGPMi3YRatEqU4rMrqdht5qAgfq1IueOk5T3bas3ulREepA+1NPY7wHcXV8i+um1hlv84hSxHeLEZMoOpSk+KQIlAFCUm9dik5UqcWoO8nxNh7OeFv6vw5lhXtxnc1nxr1UBygaJ0/DPOmaiimmEKKKKACiiigApf4s4FtMRby3LQKgIS4nRxP7Ko28jI8qYKKAMGxrsuxCwBVbEX1uPciHUjfQa5v8s/sioeCceKJyAnMndp4EKEbgHf7+lbhxVjgs7J+5Kc3dNqUE9TskHoCoiT0r5dw7he5vnFXLylJDiisrI8SioySkdJ56DpSaigld6G7D4iqnlWq+cTW7LHLd11JksvjRJJyK9EuDRY/UkjqmmK14lvGDCgm7bAPRt7qNdGnOmzfXWsWuLW6tgZAu2Oc+2AOu8/X4VaYDxeuP7O6FiNWHidP2Ve2n/UnyFLjJ2vF6G2cadV2ktff/AH5obbZcRWV/LCspcgKVbvJyuDzyK3j8SJGxB1Brm5gF1bpmyuSoDZi7JcQBI0Q6PzyDvqouATGXQRnI4is7sJau2w2ufCl8CJI/unRpPoUnyq7t37+0P9lfFw3p+ZuypUDT9G8PGNNIXmFNVRcTDPByWsHf+RiT2ipZUEYgw7YqJgLWM7BJ2yvoGX94JjnTTaXiHUBba0uIUJSpCgpJHUEaGku17UbRw9xfNqs1qASUXABaXI1yuiW1JnSVR/LhedljaSXsKuXLB1RzfmlZmVwZAU2TET00EnQ7U0xtNOzG7FuGre5QUPNIWk7ggfP1896w7tT7GW7K3Xd2rh7tCk52lawFEJlCt4BI0PIkzpFOTvaBieGmMTsu+ZSdbq12g7Ep2HTXJy+NF2rdrltc4YGbNedVwQHAUkFtCYUQoHmVQNJEBWu1AXJvBHELKcKtVOustQjJ4nEj2FKQJk7kJn40w2OLsPz3LrTsb92tKo9cpPUfOs77POze3Nqi5u0Z1L8SUqMISifCVARJO+piCNN5vsV7S7G0T3bMPKE5W7cDJM7Zh4RJn2Qr660Hp6aiN2qYEbS/RdtyEuqC5GmV1BBVB5Tov1KulaVc8VKKgWwAneCJmdfhWXcecZXV0ylLrKGGSsFKDqslIOpJ1EAxoBv8m7DmlJZbSr2koQFeoSAfrWbESaSsd3oajGVSamuC3HZ2/KrNThGQlJiDO/hHLnSJja2xbul3VvIcwESegBOgMxB6xvtTrg+MlTas6QA2mZGg02Ecjp9KyjtNxokJbnxOK7xfoNAPnP7o+KUs8o2N8p/TUa2ZW/3ZfPQq+G+GkOMpcdzKknKmSBExMb6kHntVld8RW9sMiACR7rYED1O33NLNki6u0pabnu0ADTwoEc1HmefM9BTPhfZsglIcWpxR91HhE+u8fKtFScYvtv7HApTllSox+7FfEuKXntAe7T+FG59Tuft5V+YZw5dqUlxtpQKSFJKoSJEEHx6H7GtjwvgRpqIShH7KZP7ytetXjODtJ93Meqtf/FYp9IwjpBFvpJTd6kribhHaZjjEB23TeJnWESvnpmZ0HxSeXWmnCf6QVoohN0y9aq5yM6RvGoAXqI9zc9BNWoSAIGgrjd2TbqcriEuDotIUPqKXHpR37USssAv2sbcH4ws7sD8nuWXCfdSsZtyNUHxDY7irisJxrs7w9UkAMq/UUekaJ1j5VEsl39qqbbEXiBMIe/OII008W224SDW+njKc1xRmlg6kdtT6BorHWO2K8tgkXlvbujQFbTobUdtcjm5jMYED0Fatg+KJubdt9EhDqErTMTChImCY0O1aoyUtUZZQlF2kiZRRRVioVnmPdod6m9ftbPD+/LGXM4t4IT40BSTBA/WG+uUxsa0Osm7SWXMOxFrFEZlMOhLF2kCcoGiV/KI28SAJOeKmNr6gU/GeOYq/Zvt3DmHtN92rO213ilKCRmIB8YSfDGpG9WnCd0lvDLVSjA7lH2rlxfhAW2pTRBbuG1ZVDaVoMEeRBzD41mY4uWMMVbqUUuMnu0665VEzz90BSdNpTWfpLC51BR2ua8HVUJNvkaxZrZvW+8QNMykhQifCcs6aESPOlviHs9Q5KwIUNe8b0UPNQ5+u/mK6cBYqG7RlJgoKBJHI7H7ajyp3SqdRXn5Tnh5tR2OukqkFmRjF0m5tgUvo/KmI1UBKh+0D/H96peC4w6gTY3OZA/8AjvSpI8h7yPh861G7wpDmsZVdR/HrSRxB2eoUc6QUK371rTXqpP8AHT1rfRxsZ6S0YuVOS21/n7P8km24+tngWL9nuCeTgztq8wqN/h8an2/DztvDuE3ZYSo5u6J7xhc8wNYkcxPKIikG6dfYTlu2g+z/AIiBPxUD99PU15wwOtAuYbckCZU0oyPiDp+8PjW+L4p/gVK09JLN7SX5+xq9r2wuW6g3itoWQTHfsyto/DVQEcgVHyrIOLlIxDEFqw6zysgwnu2ykLjdahOVMmdBl031mmyw7UkfocQYLZIhSgnMgjzQZMemb0pjuuN7C2aTD7eWPChmFaeSUaJ+MUzPLkZlhqTd8+njuJTvC19dkG7W6pKYhpAKUJEQAkQEiNtBtz1qajh5NojN3QaTsVqj11UTPU/CoGNdszitLVoIGvic8SvIhIOUadc29JV1iN1fOALW6+rcDUgT0SPCn4AVVxk+8xqxFGk/043ZeYq+m8vLZhpWYFaUkgSJWpI+MASeX1rTcYSA+4E7ZjpHzA+NZ12YYMRiv50AfkyHHFDQ6pGUc+SlAyJ1ArS8HQlb+dxSQAc5kgSSZA+evwrPXt2Yo63RMpfqV5eRLxC0LNmlOxUsFfrBMfCB8qyWztxfYi4tYzMt6RJgx4UDrqZVHrWl9qOMdxayD4oMa81QkH4eI/Ck/gvDO6tUkxmd8Z9CPCP3df8AMaq3kTa8kKxNR1VCm+Lcn/CL61tdkNpA5BKRA+A2FNOG4aGh1Udz/AeVVVlftsjwpK1nc7D0HOKrsT45S37bzbfkNVfISeY5VzJxqVXliit4xV2OSlACSQB51CfxppPPMf1dfrtWXYj2ktycqXHT1UYH1k7+QpevePblchOVsfqjXnzVP0jblTafR03uZ54ynHjc2G64lIBIASOqj/6FLGJ8fsiQp/P+q3r9vD8zWU3N446qVrUsn8RJ+Xz+tTrThO7dTmRbPKTGbNkVEdQSII9K3U8BCO5kljpPuoYr3tI/wmvi4fT3U/H3qp1cRXt0sIbKyo6BDKTJ+CRmNN/Yx2aN4ip166SpVu3CEpBKc6zBIKhrCUxIBB8ada+hMHwC3tEZLdltlO8ISBM9Tufj0FbI0YR2RlliKkt2fOeAdhuJXSgp5ItkEyVPGVnUz4ASqf2su9b9wTwycPs0WxeLwbKsqinKYUc0RJ2JMeRA5VfUU0QFFFFABUPGMJbuWHGHU5kOJKVD1G46Ebg8iAamV5WsAEkwBqSaAMU4UKrR57Brw+zKrZwiM6FEqGXrrqPMLTypU4m7Oc9w4oOBtROqSmRMakEGddDtzq07aMXbucTtTYLD77aCk9zKzKVFaRpoYlZgec1f4fjCMRs0vp/TITCxzIG/xBM+hnmK10mpxyyKvQQsExc2cWt0nuwmcjgnKqSVbxtJ35cwNafMJxbu41zNq10135p6/wAaqMXwlFy0W3B6Hmk9R/vWkoXNzhjmRQLrBOh5H9k+6qPd29d65mM6PvdxOjh8ZltGZuDL6ViUkEeX+9K6UgYHxAl1PeML194cx5KH+xTTZY8lWi/CevL/AMV5yph5QZ1oyUldHe8wdtzWMp6j+I2NIWK8DpU9+ZPcPCfEjQKHUp6enXWa0S6vUtpzE77efpS1wDdqxG6efXojN3LYHJCPGo76lRKTJGnLTSnYedWKclsZ8TKMVqtRGxhl9lBbvmc7Z0D7YzAE6BX6p/dPlSKzbKWvIhJWo7BIJmvrd+xt2AFKSNTlAVKpJBgQZGsHlprWf4rhTLKx3LTbWeSoNpCZJV5cug2HKuhDGOHZktXy2MapSxGrei48TNsG7PlEhVwco/AkyT6q2Hwn4U62OHttJCG0BCfLn6ncnzNWC8OWlBWoZRpAO5ny5fGqHiTG/wAlYzgBSiQlIO0nXXyAB+lUdWVZ2ubI04UY3IfZq6pQxBzL7ZbBMaDMtZI1/wB7U34Ta948hPKZPoNT/L40rdkt13rOIJUfzisjvITGckxvvHKNRTEnEe5Q4rbwmVdEjVUeZAp9ddtXOr0S74SWXe71/sr+1p0OsOkGQjJ5ycwB+qvpSAjjx1DKG20ITkQlGYyo+ERIGgHpBq5PHVs+C082pLahBJgjykDUdZEwQKv+zXhy0V3qHGmbhSTnbdMLC21eEjKZSChUSIkd4KdTjfSovE5WPcZOM8PK6SSfPT88zN3MUu7o5czrh1OVAPLX2UDl6VaWHZfiDv8AcFsf9UhG0ciZ57xGhr6BZZShOVCQlPRIAHyGleq0Ky2RynBvWTuZHh/Yasx39yhPUNpKufVWXl5fOmjDuyKwaIKkuPEf4i9N52QE+kGRTmpQAk7VX3eJOiQzbOOHqtSWkbxuo59+iNRqOUlycsUe8PwG3YH5lhpvzSgA6GRKozGCTudKicWY63bWzpW62hwtOd2lahKlZDACZk6x86rrnBMRuNHbxu2RzTaoVm0OwdWQoSOY58jUFrsnsGwVvqdd08S3Xco33JTljSBqYoDXgih7IuN37dhbKFJUlK83drGkKAkpIIUnUGTqBI066hZ9rTIH9ract+q0jvW9vxIGdIn8SB94xHiRqys3w7h90FKESz4lpIO4Dg0Ig7EnbedKY8FxcvolTTjRj3knKdY8Ko19ND96z1Zzpu+6G0qdOqsr0kb1hmMsXKM7DrbqeragofGDpUyvnW8wNoK71ClWrgP6VpXdnedSIG8ecxUrhftYvGL1i2dumrxlx1tsqKfGkKVE5kxJ8XMr25a02nWjU2E1cPKlufQFFFFOM4i9r3GruG2aFsFIccdCJUjNCciiopEgZgcsTI8qpbvDW37T8ovbu4vGMnfZScjeWAue6ZAKtBsomATtqace0DhVOI2DtuQM5GZonk4nVJ8p1ST0UayzsYx8qadsHh42SopSoe4TC0EH8Kzt+uelOpWbsyGLfD3Gts3jrFy2wlm0T+YR4AkoCklJcOUwVZlkkkqOUnnBpo4qwpeDYoH29LS7WT+q26dSkwIyq106E/hpQvuFGrTFF2L0C3uhDLqv7sqJ7pcz7jkoVJ1SVHTQjW8Gwo4jhbuGX4AubaGlqBkyE5mHknmCiNdzC5iYql3GV+IC7fpTmBRolYzAdCDCk+cGPgpNQ32ErSUrAUlQgg7GqvBrt4JdtX4Tc26sqgqTOX2V6GDIlMg7KnmKtLd8LTI8wRpII0KTBiQdD6V0YyUkVErFODXbdffWSlaa5PeHkPxj9U/Wp3D/ABqh6EPQ25tOyVH4+yfI/wDirS/4qt2XC24opUIkZFHcSNQIOlLXEF5h9zKu8KHfxhtWunvCNfXeuficNTqbPU0Ua86T02GXia6U3aPKTuEwPLMQnT5zTd2KJT+QtlPJCp9S6Z/hWIqx15NsthcuNL0QsgjZQPhJGo02O3lWidjHHDLKBbPOBCipQTmhKYUQRCtpz5tDGhETXHqUXGn5P2saKtZVJJrkOWM4oXsa7iTktbfPl5Fx4gZt9YaOUSNM6+smethJIUQCU7HpP/qs94axgu8RX5kELLoBiJDTiUoj/KPjFaNXMxicalvBG/B/8/uxJ7RMZyhDCSM7qg2NfxkBR+CTv+vSri+GC+xS3s8xQjKokgajwqWQBtORAAPU+Vd+IFFzGWUnXIFL2nYrOvT2Ux61W8P4yhGPd88sNtoLwKlaABLK0D4mBoNydBrFdXCU1FR8r+pnxNS6a8UvTUY7PB0YVjjCESm3uWu7BUqTmIywepLoQddPHpEQI3HLq0Ni3QPzjzgaA+IBE7CTA+Ncu1DjOyu2UtMqW462vMlYRCRulQlUK10OgjRPwjW+NPXybVbDaXLxl5GYKAglKFeNUkQlQSCZI8QPlWqpC8oyYzCYnJSq0ovdXX9+1zUMC4XZtrZpnu21lCQCooSSpR1UdROqiYHIQKku2lswrvlIYZUBHeEIRpBMZtOU6eVK9vwriT//ADmIKbSd27YBPIggrATEjlBGvlVxh/BNmx4y0HFgCXXz3itABJK/CnToBTTAvIn2+OtOfoSp79ZtJKP/ALDDfPkrr0MWCTp08v8A1pS/ecdWySQ2pVyse6wnP56r0bH7310qmu+Kr139Ehq1T1We9Xv0ENgxGhKtzrVJTjHdjIxlLZXHhawASSABuSYA9TypaxPtGs2SUpcL7g9xhOc8uY8I369fSk7E7RsnPe3C3uYDzkIkT7LYgdetVb/G1qwMrCM37CQhO/WJ+nOlddm7ibGOll78kv5GS94xxF8wwy3aIPvunM5GmuXYHfTL8dJqkvOHu8PeX9249z8a8iBzgSdva2jele+49uF6JytD9USfmqfpG9VNs2u5eSlTgzrMBTqjE6kAnWJOnqatkqy3dvIU6lKOyb8xyVxDYWujKAtQ5oT06rVr8pqpvu0J9chtKWh19o/M6fSnbhPsisiQb26XmkeBCciN9i4ZJBEToiNddJrX+G+BcPtQFWtu1O4c9tXLZaiSNgdDVo0IbvXzKTxFTZaLwPm7DeBcUxFUhl5Y/G74EjnoVwPgnyrQuHv6ObiVpXcXgQpJBAtwSQoGQQtURBg+z8q3OinJWM7d9woooqSArB+1nB1YXirGJ26YQ6v86Btn1zg9O8bJ+IUa3iqPjThdGIWLtsuAViUKI9ladUq+B3jcEjnQnYDO+0jh5GI4cH2RncbR3zJEypCgFKTHMlMEDeUxzNMHZTjycRtGbhSv7Swk2755rSBKc3Mg6LB5K7wDdVJ3ZBjqkB3Dn/C9brXkSd4CjnSDt4VyfRWm1esGV/VHEQQPDaX+gGyUrJOUDl4XTlHRLtaKqzJTRCL3ti4YUkoxO3TLjAyvpHvtHnvujXlsZ92ks3qUFL6VSy9lCjySTolZ6CPArpCehr6DeZStJSoBSVAggiQQRBBB0II0isDxbAP6tvl2KxmtXwpduVbQo+JomIJH8j71FGdnlBlbxlw9+UtZkD8637PmOaf4jzEc6rOym/aDqmXG0d4rxNrKRmlIlScxEjQZh6Gr3CLkoWq2cJKkCW1H32+WvNSdj8KWeMsIVbvJu2JT4gSR7q5kK9CfhPrVcZQ66m7EwllZurHCzb7KC4cwOuVSEqAOo0B/3rSvxf2UWyxmCMn/AFGwEkH9ZI8JHw8pFfmF9ueHpYbSsPpWEJzhLYICo8QBK9RmmpKu3bDCIIuCDuO6H/fXn44epFdlNM0Oae5lTWFO4TiLJUoKQswFgQCCQDIOxBykiTpG81rNtxCk6LBT5jUfzH1pN4t4uwm/byD8qEHMMrQlJ2kHOdNdj5Uo23FLtuvKkruWeRcQUrHlMnX1JFMnh510s67S9zRh8RGl2XsXHEFwGMVbe9x4FCj/AJon5FB+HnXe87OFX12VIcQ0kpBXIJVI0OVI0OkHcc6qeIcQavrcFo/nWzm7tWiiCPEE/i5GBPs1P4T4vDoS04crw0SeS42g8lfflvFOjmglJLbRjHkm3BvR6p+PEcMI7JLFjxOhT5GsuGEiP1UwI29on+FXf9YWlvAabRIEAMtpEDQRmgJ5CdZ8PMgClHFeJGk/p3gSOSjmI5eyJI+VLOIdoyBoy2VH8S9B8hJPzFX62pPuxK9VTp96XoaLdcTvL0QlDXmfziv4JB+CvjSzityyCDdvd4obd8vN8Q37A35IHtHkaRV8Q3t0crZX6NJjnzI1jXmelDHAl2vUpSnb21iTPpJ+dMjh6tTvP0FvEU49yPqX992hMo0ZQpyNifCn4c+nIVQ3HGN2+crfhn3WknNv11V8qmtdmz0iXWhtOij9CmDTNh+AOtAAXJSOYbZaRPxyny3BpywTj3Y+omWKnLd+gnWnA128cywET7zitfkJV869YnwA6y0pwuNKCRMCQTG8SACY1jyp/bsViZfeVp/0x9Utg1we4at1rzrbzq6rWtX0Uoj4UyOFrt6tJCHKJmuA8Pm6UpKXEIUBMKnUc4gHbn614xvh521VDglJ9ladUn+R8jWos4DboUFJZbSoGQQmCD5VLuLVLiShaQtJ3BEg1r+n08SlxK4J467sBi5V4Bohw+7+qr9XoeW222m212pGraymdZSqJ6bb1kPFXBptwXWyVNSJB9pM9dNUzz8/iWXswxRS2XGlEnuykpnklU6egI/1Gsc4OLsx9Od9Dd+D8SceZUXFZilcAwNsoOsetX1IHDHEiLdKkLSohSs2YRpoBt8KdbLE2nhLa0q9Nx6jcVCKzVmSqKKKkoFFFFAGHds2CuWOIMYtbp0Kkh3pnSIE+TjcoP7J6irzjHB0YphgWz4l5A9bq5zE5Z5FQ8JH4gOlaFxLgSLy0etnPZdQUz0O6VDzSoBQ9Kx/sjxVbK38MuNHWFrKB5BULSPLN4x+0o0+i/2viQzTuzvij+sMOZfOi4yOCNlo0V8D7Q8lDnXjtE4Q/rCzUhMJfbPeMLjVK06gTyCoyn1B1ilzhuMPxhbIOW2xAFxsawm4R7aRrAzo8XmcoGwFaXSpJxdiT5rcC7pgLSO7u7dagUkRDidFoUDyVG3w61Z4Zft3dvmgEKGVaDyPNJ/3tFMXajw/+RXQxFoEMvFLd2kAwlWyHtNtYSdNz1XSFiTwsboPiO4uNHEg7K3zgemum/i6itcKl1m9fyVsXrWAW6dmGteqAfuDUhmxbRORtCZ3yoSJ9YFUr3HlonZalae6g/LxRUF3tKZHstOK9cqfsVUzPTXFEajclIG2npXrMeppCf7TDrkYA6Zlk/MAD71Cd7Rrk7JaT6JJ+6qh14ILDfjHCLFxJKe7X+NGhnzGyvv50qL7N3xOVxo9NVAnp7sA/Gq1XGN4rTvT18KUg/NKZrqljEn4hN2sLECEuQQfQZSKzznTlrYskywtezlzd51DevLxE9d4H3q2tsCw5gHOttZGh7xxJ5x7IP8ADlS+z2d4k5/8ZzT8ZSnfpnUJ+FWdt2N36ozdy3InxOTHkQgK1+lUVSEdolssmXp4ss2wEh1AHIISoj/SmBUR3tDtgNA6ryygfdVftv2GvFPjuWkmdkpUoR6nL9qtrbsNYBOe5dUOWVCUfOSqfpVniZE9Wxbe7TEa5WVHoVLA+YAP3qE92lOmMjTY65io/YiK0S27HLBMZg8sjfM5AOvMJSNOWhFWdt2b4ciYtUGY9pS1bdMyjHwqjrz5k9UzJ7ftKdzeNpsp/VzJPzJI+lfl3x5cumGGwgEwITnVy5kRPw51t1tw9bNkFFuwggQClpAO0b5Z2qwbSEiE+EdBp9qjr57XLdUfPrzmLKOqLscvCytP0SgUuXN66o+NayRp4lEx5anSvqWlTjzgdu+YWUISLkeJC4gqj3FHmCOuxjzqmdvcHS5GYcA4kVlds4M7aklQB5bBQ9CPqKk8Js/kuKuMBUpUkgb/AIQ6nbSQJE+vWqPgZwpvkDqFpP7hP3Aq9ZtM+PfsZVn/ACspP3gek06WtK/iLj3jRa9IWUkEEgjYjQj0NeaKymov8P40eb0XDqfPQ/vD+INNeE8StXBypJSv8Kh84OxrNaaOEMCcLiXzKEJmJBlUgjTy1351ZMXOKtceKKKKsICsc7aMFVaXVvi9unxIWlD8c+SSrTZSZaJ6FArY6gY7gyLu2dt3fYdQUnynYjzBgjzAoASsUthf2bbrCgFju7i2WeTiPEjN5EyhXkVdKc+HsYF1atPgFPeJBKTulQ0Uk+aVApPmKxjsmxVdtcXGFvnxtLWW/MpMOATrBgLGm2Y1p/DY7i4dbn82+S6gR7LkAOgGfe0cAjfvT6aanbipohDBiWHN3DK2XUhTbiSlQPMER8/PlXzT2kdmt1h7CXXn23WUuBhkJzZgkhagVgoCQcqBMFXITAFfT9Yt/SE4tGRvD2jmcWpLjoAkgD9Gn1Urxaa+Efi1zEiLwJ2Xi+Y7911TaCtSQlKRKgkanMTA8UjY+yacGOxayAOZb6/86R9kVTYE7jiLZthm1Q0hIypUtKUqEEklQcXuTO6eenKri1w/HlRnubZuTqChCiBO/haIOmsT8qqOSXItrbsxw5Bn8nCtI8a1q+MZon4VZMcIWSAAm0txBkS2lR+agT9apLThPEdO9xVe+oQ0nUftKIg78j8anN8GHNmcvr9ZmdHy2mBGmVAEDTkRv8agvbwGJm2CdUICepSkD7Cuigec/GqQ8JWxMrS46RsXH3ln0lTm3l5mrS1sENg92hKAdTlTE/KgsdaK/SIrm9cJQkqWpKEjcqIAHLUnTeoA90VDGNW/+Ox/9qP+6uaeIbYkAPtyYjxDWdo6g9akLosKK4LxBsGC4gH9oVyVjDI/vE/CT9hVsknwIzImUVXqx9ke8T6JNVl/xgUyGrZbu+pcbQPI6qKoPoCOlT1U+TIzx5jHS72gY5+S4e8sGFqHdo/aXpp6JzK+FL99xliZ/RWtu2NPbdznz2UkfSlm/ssRvltIvVpLKFFRCe7HLoiJMaAmYzHzqyoz5FJVFbQ49n+BZUm5XuoEInknmr4xA8p61I4DV395d3M6eyPRSpHXZKAN43qfxViaLe1UkQFLSW20j0y6DkEpP2r12bWRRZZiNXFqV8BCR9j/ALNNr2ilBC6avK41V+gToK929upaglAKlHYCn3h/hVLELXC3eXRPp1PnWVIfKSRXcPcH7OPjzDZ+6/8At+fSnCiirmdtsKKKKCAooooAwjtww1yyxK2xNkHxFIUY0ztjQKI3zt+GDyQdemh4Xiabhhq4Z1CglxE8jBBSeh1UgnzVUztK4XF/hrzIALgTna1iFo1Gp2kSn0UdtxknYdxP+ksnDtLjU/60/ZQH7dPoy1yvZkM0XtD7VW7BHdsp7+7WjMGxqGwRop3L6iEjU9QCDWH4Jj10i4XeLs13dwtRPeuBwwY90JAAIGg6CAIit/fsG1+0hJ841+e9V1xwm0rVOZPoZH1/nTfplzDNYzVrjnGFRFsyJjdJG/WXdPjX6riDGlqOtu0I2yoI+oWrXfWnS84VWgFQWgpG5V4PqdBrpvVDf3CGY71xtIOgJcRB9CFVP08ETnkVarvF1jxXjTZB9xtP1IbFew1iJELxJzUQrK2kHXfKqQQehod4ntUmC+38Dm+qQRUZfG1oDHez5hCiP/zR1dJf+kZpEhvCXwfFiF8R0DxH11oTw8mSVu3LiiZKlPrn6EVVr7RbYDRLpPTKB9c1Rne0puPAysnzUB9gan9FciLsv18N26iCtvOU7Fa1q/8A0oiu7WDMJMpZaHo2n+VLSeM7lZ/NWSzG+i1fZIipCcRxRZGW0QkHUZ5EaTqS4I+IHSjraS2JytjK3bpSISlKR+qAPtXXN50sN2GLLGq2G5Me6SPMZUkfWuw4VvlCF3+Xp3aPuRkPw1+lR9TAnq5DAK8uLCQSohIG5JgD1JqpHA5VHeXl0uByXGunr8q7ngW2KQlZecj8Tqj8Y0H0qrxS5FuqZS4x2gNN+Fkd6rrskfHdXwgedRbLtKSf0rRHmgz9DH3pua4StEpyi3bI80yf3jJ+tRhwFZZp7n4Z1x8PFP1pP1E73J6pi+/2ktCcjTiukkJn13j61Bc7S1z4WUAeaiT8xH2p8tuGrVuMtu0I2JSCdfNUk/Gp7bQSISAkDYAAD5DSoeImT1IlYNw05dui6vQMsS2zyjlmB2Tzjczr0OhYXhK3lBDSdh6JSB100HKKmYHw8u5VPstg+JR+yep+1aDYYehlAQ2IH1J6k8zSneTuyzagrIi4LgLdsnw6rI8SjufToPL71Z0UVIpu4UUUUEBRRRQAUUUUAFfLnaZg7mF40py3JRnV37JSNs5OZIEQQFZhERBFfUdRr3DW3hDiEqjYkaj0O4+FAHyqri3GHjmS7dnl+bSpI+SEgTXoYZi7hJKrmTqSp8pmfVYmvod7gFBUSHVgcgQDHx0r01wC1HiccJ8so/gaM0i9onzoz2aXaozKbQCNZWTHkYB+lT7fspVpnuEjXUJQTp5EkcvKt/8A+Amfxu/NP/ZXVHA9uBrnPmVfyAFRqT2DCmeytge066rpGVP3Cp+lWLHZ5Zp3bUrSPEtXz0I1rZf+Cbbov9813/4Stf8AC/1L/wC6osyc0ORkdvwtaojLbtabEpzH5qkn41PZtUIEIQlI3hKQPsK05PCdsDPdD4qUfoVa12/4dtv8Fv8AdFFiesXIzAmitRbwK3SZDLc/siuv9VM/4Tf7if5UWDrEZTRWrf1Uz/hN/uJ/lXlzBmFCC03H7A/lRYOtMrop8vOBmVSUFTZ9cw+R1+tUV5wW+iSnK4P1TB+R/gTvUWLqaZQUV0uLZbZhaVIP6wI+9e2rBxXstrVHRCj9hQWucKZOHuEy7DjoKW+Q2Kv5Dz3P1qw4d4Qyw4+JVoUo5D9rqfLYRz5NlSkKlPgjw00EpCUgAAQANgK90UVYSFFFFABRRRQAUUUUAFFFFABRRRQAUUUUAFFFFABRRRQAUUUUAFFFFABRRRQAUUUUAfikg7iaBRRQB+0UUUAFFFFABRRRQAUUUUAf/9k="/>
          <p:cNvSpPr>
            <a:spLocks noChangeAspect="1" noChangeArrowheads="1"/>
          </p:cNvSpPr>
          <p:nvPr/>
        </p:nvSpPr>
        <p:spPr bwMode="auto">
          <a:xfrm>
            <a:off x="63500" y="-728663"/>
            <a:ext cx="1714500" cy="1495426"/>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r-CA" sz="2800" noProof="0" dirty="0" smtClean="0"/>
              <a:t>Ordonnances de non-publication obligatoire</a:t>
            </a:r>
            <a:endParaRPr lang="fr-CA" sz="2800" noProof="0" dirty="0"/>
          </a:p>
        </p:txBody>
      </p:sp>
      <p:sp>
        <p:nvSpPr>
          <p:cNvPr id="5" name="Espace réservé du numéro de diapositive 3"/>
          <p:cNvSpPr>
            <a:spLocks noGrp="1"/>
          </p:cNvSpPr>
          <p:nvPr>
            <p:ph type="sldNum" sz="quarter" idx="12"/>
          </p:nvPr>
        </p:nvSpPr>
        <p:spPr/>
        <p:txBody>
          <a:bodyPr/>
          <a:lstStyle/>
          <a:p>
            <a:fld id="{5F980BA8-4E2B-417B-ABF5-BDEAB256D585}" type="slidenum">
              <a:rPr lang="fr-FR"/>
              <a:pPr/>
              <a:t>9</a:t>
            </a:fld>
            <a:endParaRPr lang="fr-FR" dirty="0"/>
          </a:p>
        </p:txBody>
      </p:sp>
      <p:sp>
        <p:nvSpPr>
          <p:cNvPr id="185348" name="Rectangle 4"/>
          <p:cNvSpPr>
            <a:spLocks noGrp="1" noChangeArrowheads="1"/>
          </p:cNvSpPr>
          <p:nvPr>
            <p:ph idx="1"/>
            <p:custDataLst>
              <p:tags r:id="rId1"/>
            </p:custDataLst>
          </p:nvPr>
        </p:nvSpPr>
        <p:spPr/>
        <p:txBody>
          <a:bodyPr>
            <a:normAutofit fontScale="92500" lnSpcReduction="10000"/>
          </a:bodyPr>
          <a:lstStyle/>
          <a:p>
            <a:pPr marL="609600" indent="-609600">
              <a:lnSpc>
                <a:spcPct val="90000"/>
              </a:lnSpc>
              <a:buNone/>
            </a:pPr>
            <a:endParaRPr lang="fr-CA" altLang="ja-JP" sz="2400" b="1" noProof="0" dirty="0" smtClean="0">
              <a:ea typeface="ＭＳ Ｐゴシック" charset="-128"/>
            </a:endParaRPr>
          </a:p>
          <a:p>
            <a:pPr marL="609600" indent="-609600">
              <a:lnSpc>
                <a:spcPct val="90000"/>
              </a:lnSpc>
              <a:buFont typeface="Wingdings" pitchFamily="2" charset="2"/>
              <a:buChar char="ü"/>
            </a:pPr>
            <a:r>
              <a:rPr lang="fr-CA" altLang="ja-JP" sz="2400" b="1" noProof="0" dirty="0" smtClean="0">
                <a:ea typeface="ＭＳ Ｐゴシック" charset="-128"/>
              </a:rPr>
              <a:t>Crime </a:t>
            </a:r>
            <a:r>
              <a:rPr lang="fr-CA" altLang="ja-JP" sz="2400" b="1" noProof="0" dirty="0">
                <a:ea typeface="ＭＳ Ｐゴシック" charset="-128"/>
              </a:rPr>
              <a:t>commis par un </a:t>
            </a:r>
            <a:r>
              <a:rPr lang="fr-CA" altLang="ja-JP" sz="2400" b="1" noProof="0" dirty="0" smtClean="0">
                <a:ea typeface="ＭＳ Ｐゴシック" charset="-128"/>
              </a:rPr>
              <a:t>adolescent </a:t>
            </a:r>
            <a:r>
              <a:rPr lang="fr-CA" altLang="ja-JP" sz="2400" noProof="0" dirty="0" smtClean="0">
                <a:ea typeface="ＭＳ Ｐゴシック" charset="-128"/>
              </a:rPr>
              <a:t>: le juge </a:t>
            </a:r>
            <a:r>
              <a:rPr lang="fr-CA" altLang="ja-JP" sz="2400" noProof="0" dirty="0">
                <a:ea typeface="ＭＳ Ｐゴシック" charset="-128"/>
              </a:rPr>
              <a:t>doit interdire la publication du </a:t>
            </a:r>
            <a:r>
              <a:rPr lang="fr-CA" altLang="ja-JP" sz="2400" b="1" noProof="0" dirty="0">
                <a:ea typeface="ＭＳ Ｐゴシック" charset="-128"/>
              </a:rPr>
              <a:t>nom de </a:t>
            </a:r>
            <a:r>
              <a:rPr lang="fr-CA" altLang="ja-JP" sz="2400" b="1" noProof="0" dirty="0" smtClean="0">
                <a:ea typeface="ＭＳ Ｐゴシック" charset="-128"/>
              </a:rPr>
              <a:t>l’adolescent </a:t>
            </a:r>
            <a:r>
              <a:rPr lang="fr-CA" altLang="ja-JP" sz="2400" b="1" noProof="0" dirty="0">
                <a:ea typeface="ＭＳ Ｐゴシック" charset="-128"/>
              </a:rPr>
              <a:t>qui est </a:t>
            </a:r>
            <a:r>
              <a:rPr lang="fr-CA" altLang="ja-JP" sz="2400" b="1" noProof="0" dirty="0" smtClean="0">
                <a:ea typeface="ＭＳ Ｐゴシック" charset="-128"/>
              </a:rPr>
              <a:t>accusé.</a:t>
            </a:r>
          </a:p>
          <a:p>
            <a:pPr marL="609600" indent="-609600">
              <a:lnSpc>
                <a:spcPct val="90000"/>
              </a:lnSpc>
              <a:buNone/>
            </a:pPr>
            <a:endParaRPr lang="fr-CA" altLang="ja-JP" sz="2400" b="1" noProof="0" dirty="0" smtClean="0">
              <a:ea typeface="ＭＳ Ｐゴシック" charset="-128"/>
            </a:endParaRPr>
          </a:p>
          <a:p>
            <a:pPr marL="609600" indent="-609600">
              <a:lnSpc>
                <a:spcPct val="90000"/>
              </a:lnSpc>
              <a:buFont typeface="Wingdings" pitchFamily="2" charset="2"/>
              <a:buChar char="ü"/>
            </a:pPr>
            <a:r>
              <a:rPr lang="fr-CA" altLang="ja-JP" sz="2400" b="1" dirty="0" smtClean="0">
                <a:ea typeface="ＭＳ Ｐゴシック" charset="-128"/>
              </a:rPr>
              <a:t>Victime ou témoin d’un crime : </a:t>
            </a:r>
            <a:r>
              <a:rPr lang="fr-CA" altLang="ja-JP" sz="2400" dirty="0" smtClean="0">
                <a:ea typeface="ＭＳ Ｐゴシック" charset="-128"/>
              </a:rPr>
              <a:t>le juge doit interdire la publication du nom d’un adolescent ou d’un enfant qui est victime ou témoin d’un crime (sur demande, le juge DOIT interdire la publication).</a:t>
            </a:r>
            <a:endParaRPr lang="fr-CA" altLang="ja-JP" sz="2400" noProof="0" dirty="0">
              <a:ea typeface="ＭＳ Ｐゴシック" charset="-128"/>
            </a:endParaRPr>
          </a:p>
          <a:p>
            <a:pPr marL="609600" indent="-609600">
              <a:lnSpc>
                <a:spcPct val="90000"/>
              </a:lnSpc>
              <a:buFont typeface="Wingdings" pitchFamily="2" charset="2"/>
              <a:buChar char="ü"/>
            </a:pPr>
            <a:endParaRPr lang="fr-CA" altLang="ja-JP" sz="2400" noProof="0" dirty="0">
              <a:ea typeface="ＭＳ Ｐゴシック" charset="-128"/>
            </a:endParaRPr>
          </a:p>
          <a:p>
            <a:pPr marL="609600" indent="-609600">
              <a:lnSpc>
                <a:spcPct val="90000"/>
              </a:lnSpc>
              <a:buFont typeface="Wingdings" pitchFamily="2" charset="2"/>
              <a:buChar char="ü"/>
            </a:pPr>
            <a:r>
              <a:rPr lang="fr-CA" altLang="ja-JP" sz="2400" b="1" noProof="0" dirty="0">
                <a:ea typeface="ＭＳ Ｐゴシック" charset="-128"/>
              </a:rPr>
              <a:t>Crime commis par un </a:t>
            </a:r>
            <a:r>
              <a:rPr lang="fr-CA" altLang="ja-JP" sz="2400" b="1" noProof="0" dirty="0" smtClean="0">
                <a:ea typeface="ＭＳ Ｐゴシック" charset="-128"/>
              </a:rPr>
              <a:t>adulte </a:t>
            </a:r>
            <a:r>
              <a:rPr lang="fr-CA" altLang="ja-JP" sz="2400" noProof="0" dirty="0" smtClean="0">
                <a:ea typeface="ＭＳ Ｐゴシック" charset="-128"/>
              </a:rPr>
              <a:t>: le juge </a:t>
            </a:r>
            <a:r>
              <a:rPr lang="fr-CA" altLang="ja-JP" sz="2400" noProof="0" dirty="0">
                <a:ea typeface="ＭＳ Ｐゴシック" charset="-128"/>
              </a:rPr>
              <a:t>doit interdire la publication </a:t>
            </a:r>
            <a:r>
              <a:rPr lang="fr-CA" altLang="ja-JP" sz="2400" noProof="0" dirty="0" smtClean="0">
                <a:ea typeface="ＭＳ Ｐゴシック" charset="-128"/>
              </a:rPr>
              <a:t>de renseignements sur les </a:t>
            </a:r>
            <a:r>
              <a:rPr lang="fr-CA" altLang="ja-JP" sz="2400" b="1" noProof="0" dirty="0">
                <a:ea typeface="ＭＳ Ｐゴシック" charset="-128"/>
              </a:rPr>
              <a:t>victimes </a:t>
            </a:r>
            <a:r>
              <a:rPr lang="fr-CA" altLang="ja-JP" sz="2400" b="1" noProof="0" dirty="0" smtClean="0">
                <a:ea typeface="ＭＳ Ｐゴシック" charset="-128"/>
              </a:rPr>
              <a:t>et les </a:t>
            </a:r>
            <a:r>
              <a:rPr lang="fr-CA" altLang="ja-JP" sz="2400" b="1" noProof="0" dirty="0">
                <a:ea typeface="ＭＳ Ｐゴシック" charset="-128"/>
              </a:rPr>
              <a:t>témoins d’infractions sexuelles âgés de moins de 18 ans </a:t>
            </a:r>
            <a:r>
              <a:rPr lang="fr-CA" altLang="ja-JP" sz="2400" dirty="0" smtClean="0">
                <a:ea typeface="ＭＳ Ｐゴシック" charset="-128"/>
              </a:rPr>
              <a:t>afin de protéger leur identité (sur </a:t>
            </a:r>
            <a:r>
              <a:rPr lang="fr-CA" altLang="ja-JP" sz="2400" noProof="0" dirty="0">
                <a:ea typeface="ＭＳ Ｐゴシック" charset="-128"/>
              </a:rPr>
              <a:t>demande seulement</a:t>
            </a:r>
            <a:r>
              <a:rPr lang="fr-CA" altLang="ja-JP" sz="2400" noProof="0" dirty="0" smtClean="0">
                <a:ea typeface="ＭＳ Ｐゴシック" charset="-128"/>
              </a:rPr>
              <a:t>).</a:t>
            </a:r>
            <a:endParaRPr lang="fr-CA" altLang="ja-JP" sz="2400" u="sng" noProof="0" dirty="0">
              <a:ea typeface="ＭＳ Ｐゴシック" charset="-128"/>
            </a:endParaRPr>
          </a:p>
          <a:p>
            <a:pPr marL="609600" indent="-609600">
              <a:lnSpc>
                <a:spcPct val="90000"/>
              </a:lnSpc>
              <a:buFont typeface="Wingdings" pitchFamily="2" charset="2"/>
              <a:buNone/>
            </a:pPr>
            <a:endParaRPr lang="fr-CA" altLang="ja-JP" sz="2400" noProof="0" dirty="0">
              <a:ea typeface="ＭＳ Ｐゴシック" charset="-128"/>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247812"/>
            <a:ext cx="2191011" cy="48814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0DCA37E11D1248B4B2CB0FEC758BBD" ma:contentTypeVersion="12" ma:contentTypeDescription="Create a new document." ma:contentTypeScope="" ma:versionID="22749005443c8d3245dd0285d49e5655">
  <xsd:schema xmlns:xsd="http://www.w3.org/2001/XMLSchema" xmlns:xs="http://www.w3.org/2001/XMLSchema" xmlns:p="http://schemas.microsoft.com/office/2006/metadata/properties" xmlns:ns2="f32d96e7-13d9-4f18-bdf0-ee3eec613f8c" xmlns:ns3="http://schemas.microsoft.com/sharepoint/v4" xmlns:ns4="1318c5ff-c906-498e-8388-abd9790b6ae0" targetNamespace="http://schemas.microsoft.com/office/2006/metadata/properties" ma:root="true" ma:fieldsID="33fe53125e74b0ad8aaea8294182ef3b" ns2:_="" ns3:_="" ns4:_="">
    <xsd:import namespace="f32d96e7-13d9-4f18-bdf0-ee3eec613f8c"/>
    <xsd:import namespace="http://schemas.microsoft.com/sharepoint/v4"/>
    <xsd:import namespace="1318c5ff-c906-498e-8388-abd9790b6ae0"/>
    <xsd:element name="properties">
      <xsd:complexType>
        <xsd:sequence>
          <xsd:element name="documentManagement">
            <xsd:complexType>
              <xsd:all>
                <xsd:element ref="ns2:SharedWithUsers"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d96e7-13d9-4f18-bdf0-ee3eec613f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8c5ff-c906-498e-8388-abd9790b6ae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E2C15-4F92-484E-8DFE-CF0AE69A6F60}"/>
</file>

<file path=customXml/itemProps2.xml><?xml version="1.0" encoding="utf-8"?>
<ds:datastoreItem xmlns:ds="http://schemas.openxmlformats.org/officeDocument/2006/customXml" ds:itemID="{13C0A2F0-8F0E-42C3-AE61-DB05D72609C9}"/>
</file>

<file path=customXml/itemProps3.xml><?xml version="1.0" encoding="utf-8"?>
<ds:datastoreItem xmlns:ds="http://schemas.openxmlformats.org/officeDocument/2006/customXml" ds:itemID="{035C121F-67E4-4045-BD67-7A4B8614BAB0}"/>
</file>

<file path=docProps/app.xml><?xml version="1.0" encoding="utf-8"?>
<Properties xmlns="http://schemas.openxmlformats.org/officeDocument/2006/extended-properties" xmlns:vt="http://schemas.openxmlformats.org/officeDocument/2006/docPropsVTypes">
  <Template/>
  <TotalTime>5877</TotalTime>
  <Words>758</Words>
  <Application>Microsoft Office PowerPoint</Application>
  <PresentationFormat>Affichage à l'écran (4:3)</PresentationFormat>
  <Paragraphs>108</Paragraphs>
  <Slides>25</Slides>
  <Notes>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25</vt:i4>
      </vt:variant>
    </vt:vector>
  </HeadingPairs>
  <TitlesOfParts>
    <vt:vector size="37" baseType="lpstr">
      <vt:lpstr>Arial Unicode MS</vt:lpstr>
      <vt:lpstr>ＭＳ Ｐゴシック</vt:lpstr>
      <vt:lpstr>Arial</vt:lpstr>
      <vt:lpstr>Calibri</vt:lpstr>
      <vt:lpstr>Cambria</vt:lpstr>
      <vt:lpstr>Tempus Sans ITC</vt:lpstr>
      <vt:lpstr>Times New Roman</vt:lpstr>
      <vt:lpstr>Tw Cen MT</vt:lpstr>
      <vt:lpstr>Verdana</vt:lpstr>
      <vt:lpstr>Webdings</vt:lpstr>
      <vt:lpstr>Wingdings</vt:lpstr>
      <vt:lpstr>Office Theme</vt:lpstr>
      <vt:lpstr>Justice et médias </vt:lpstr>
      <vt:lpstr>Deux principes importants qui régissent la relation entre la justice et les médias</vt:lpstr>
      <vt:lpstr>La transparence</vt:lpstr>
      <vt:lpstr>Présentation PowerPoint</vt:lpstr>
      <vt:lpstr>La liberté de la presse</vt:lpstr>
      <vt:lpstr>Les ordonnances de non-publication</vt:lpstr>
      <vt:lpstr>La règle générale</vt:lpstr>
      <vt:lpstr>Exceptions à la règle générale</vt:lpstr>
      <vt:lpstr>Ordonnances de non-publication obligatoire</vt:lpstr>
      <vt:lpstr>Ordonnance de non-publication optionnelle</vt:lpstr>
      <vt:lpstr>Assurer la bonne administration de la justice</vt:lpstr>
      <vt:lpstr>Facteurs que le juge évalue avant d’émettre une ordonnance de non-publication</vt:lpstr>
      <vt:lpstr>L’ordonnance</vt:lpstr>
      <vt:lpstr>L’effet d’une ordonnance </vt:lpstr>
      <vt:lpstr>Études de cas sur les ordonnances de  non-publication</vt:lpstr>
      <vt:lpstr>L’affaire James Bulger</vt:lpstr>
      <vt:lpstr> Meurtre de James Bulger  </vt:lpstr>
      <vt:lpstr> Meurtre de James Bulger (suite) </vt:lpstr>
      <vt:lpstr>L’affaire Min Chen</vt:lpstr>
      <vt:lpstr>Le meurtre de Cecilia Zhang</vt:lpstr>
      <vt:lpstr>Le procès de Min Chen</vt:lpstr>
      <vt:lpstr>Le procès de Min Chen (suite)</vt:lpstr>
      <vt:lpstr>L’affaire Reena Virk</vt:lpstr>
      <vt:lpstr>L’affaire Reena Virk</vt:lpstr>
      <vt:lpstr>Présentation PowerPoint</vt:lpstr>
    </vt:vector>
  </TitlesOfParts>
  <Company>Éducaloi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différents rôles des acteurs de la justice</dc:title>
  <dc:subject>avocat, greffier, huissier, juge, jurés, témoins</dc:subject>
  <dc:creator>Geneviève Benoit</dc:creator>
  <cp:lastModifiedBy>Safiatou Diallo</cp:lastModifiedBy>
  <cp:revision>249</cp:revision>
  <cp:lastPrinted>2007-05-28T18:06:24Z</cp:lastPrinted>
  <dcterms:created xsi:type="dcterms:W3CDTF">2004-04-30T14:41:09Z</dcterms:created>
  <dcterms:modified xsi:type="dcterms:W3CDTF">2015-11-27T16:22:50Z</dcterms:modified>
  <cp:category>Aventures en cour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0x010100FC0DCA37E11D1248B4B2CB0FEC758BBD</vt:lpwstr>
  </property>
</Properties>
</file>