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7.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diagrams/drawing2.xml" ContentType="application/vnd.ms-office.drawingml.diagramDrawing+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3.xml" ContentType="application/vnd.openxmlformats-officedocument.theme+xml"/>
  <Override PartName="/ppt/theme/theme2.xml" ContentType="application/vnd.openxmlformats-officedocument.theme+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tags/tag7.xml" ContentType="application/vnd.openxmlformats-officedocument.presentationml.tags+xml"/>
  <Override PartName="/ppt/tags/tag1.xml" ContentType="application/vnd.openxmlformats-officedocument.presentationml.tags+xml"/>
  <Override PartName="/ppt/tags/tag1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3.xml" ContentType="application/vnd.openxmlformats-officedocument.presentationml.tags+xml"/>
  <Override PartName="/ppt/tags/tag4.xml" ContentType="application/vnd.openxmlformats-officedocument.presentationml.tags+xml"/>
  <Override PartName="/ppt/tags/tag9.xml" ContentType="application/vnd.openxmlformats-officedocument.presentationml.tags+xml"/>
  <Override PartName="/ppt/tags/tag6.xml" ContentType="application/vnd.openxmlformats-officedocument.presentationml.tags+xml"/>
  <Override PartName="/ppt/tags/tag5.xml" ContentType="application/vnd.openxmlformats-officedocument.presentationml.tags+xml"/>
  <Override PartName="/ppt/tags/tag10.xml" ContentType="application/vnd.openxmlformats-officedocument.presentationml.tags+xml"/>
  <Override PartName="/ppt/tags/tag8.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9" autoAdjust="0"/>
    <p:restoredTop sz="87339" autoAdjust="0"/>
  </p:normalViewPr>
  <p:slideViewPr>
    <p:cSldViewPr>
      <p:cViewPr varScale="1">
        <p:scale>
          <a:sx n="102" d="100"/>
          <a:sy n="102" d="100"/>
        </p:scale>
        <p:origin x="189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6E639-7853-46FA-9DD8-0452F2F2F5A8}"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fr-CA"/>
        </a:p>
      </dgm:t>
    </dgm:pt>
    <dgm:pt modelId="{358EEA0A-4382-4458-BC82-62A78CA47338}">
      <dgm:prSet phldrT="[Texte]" custT="1"/>
      <dgm:spPr>
        <a:solidFill>
          <a:srgbClr val="CEDC12"/>
        </a:solidFill>
        <a:ln>
          <a:noFill/>
        </a:ln>
      </dgm:spPr>
      <dgm:t>
        <a:bodyPr/>
        <a:lstStyle/>
        <a:p>
          <a:r>
            <a:rPr lang="fr-CA" sz="1600" b="1" dirty="0" smtClean="0">
              <a:solidFill>
                <a:schemeClr val="tx1"/>
              </a:solidFill>
              <a:latin typeface="Calibri" pitchFamily="34" charset="0"/>
            </a:rPr>
            <a:t>1. Arrestation</a:t>
          </a:r>
          <a:endParaRPr lang="fr-CA" sz="1600" b="1" dirty="0">
            <a:solidFill>
              <a:schemeClr val="tx1"/>
            </a:solidFill>
            <a:latin typeface="Calibri" pitchFamily="34" charset="0"/>
          </a:endParaRPr>
        </a:p>
      </dgm:t>
    </dgm:pt>
    <dgm:pt modelId="{883FB43A-F593-46B8-A097-C770E234C6A7}" type="parTrans" cxnId="{44F75497-40BA-4687-B393-C3D4DC5A01FD}">
      <dgm:prSet/>
      <dgm:spPr/>
      <dgm:t>
        <a:bodyPr/>
        <a:lstStyle/>
        <a:p>
          <a:endParaRPr lang="fr-CA"/>
        </a:p>
      </dgm:t>
    </dgm:pt>
    <dgm:pt modelId="{3673177B-685F-4860-8122-9B8214510093}" type="sibTrans" cxnId="{44F75497-40BA-4687-B393-C3D4DC5A01FD}">
      <dgm:prSet/>
      <dgm:spPr>
        <a:solidFill>
          <a:schemeClr val="accent3">
            <a:lumMod val="65000"/>
          </a:schemeClr>
        </a:solidFill>
      </dgm:spPr>
      <dgm:t>
        <a:bodyPr/>
        <a:lstStyle/>
        <a:p>
          <a:endParaRPr lang="fr-CA" dirty="0"/>
        </a:p>
      </dgm:t>
    </dgm:pt>
    <dgm:pt modelId="{673BB7F4-1391-4B68-BC9D-B063CA402629}">
      <dgm:prSet phldrT="[Texte]" custT="1"/>
      <dgm:spPr>
        <a:solidFill>
          <a:schemeClr val="accent3">
            <a:lumMod val="20000"/>
            <a:lumOff val="80000"/>
          </a:schemeClr>
        </a:solidFill>
        <a:ln>
          <a:solidFill>
            <a:schemeClr val="accent3">
              <a:lumMod val="65000"/>
            </a:schemeClr>
          </a:solidFill>
        </a:ln>
      </dgm:spPr>
      <dgm:t>
        <a:bodyPr/>
        <a:lstStyle/>
        <a:p>
          <a:r>
            <a:rPr lang="fr-CA" sz="1400" dirty="0" smtClean="0">
              <a:latin typeface="Calibri" pitchFamily="34" charset="0"/>
            </a:rPr>
            <a:t>L’individu arrêté est généralement remis en liberté après son arrestation. On lui remet alors un document  qui indique la date à laquelle il doit se présenter en cour pour sa comparution. </a:t>
          </a:r>
          <a:endParaRPr lang="fr-CA" sz="1400" dirty="0">
            <a:latin typeface="Calibri" pitchFamily="34" charset="0"/>
          </a:endParaRPr>
        </a:p>
      </dgm:t>
    </dgm:pt>
    <dgm:pt modelId="{0E653482-DD7D-471A-9690-33F3BE70546D}" type="parTrans" cxnId="{611E2662-695B-4C77-ABC8-BF5D60E4F32A}">
      <dgm:prSet/>
      <dgm:spPr/>
      <dgm:t>
        <a:bodyPr/>
        <a:lstStyle/>
        <a:p>
          <a:endParaRPr lang="fr-CA"/>
        </a:p>
      </dgm:t>
    </dgm:pt>
    <dgm:pt modelId="{4B30F7CC-6689-46BD-B0E5-40343505E7B0}" type="sibTrans" cxnId="{611E2662-695B-4C77-ABC8-BF5D60E4F32A}">
      <dgm:prSet/>
      <dgm:spPr/>
      <dgm:t>
        <a:bodyPr/>
        <a:lstStyle/>
        <a:p>
          <a:endParaRPr lang="fr-CA"/>
        </a:p>
      </dgm:t>
    </dgm:pt>
    <dgm:pt modelId="{05AD2A3F-2596-41B9-87B8-84FFC123EAE9}">
      <dgm:prSet phldrT="[Texte]" custT="1"/>
      <dgm:spPr>
        <a:solidFill>
          <a:srgbClr val="CEDC12"/>
        </a:solidFill>
        <a:ln>
          <a:noFill/>
        </a:ln>
      </dgm:spPr>
      <dgm:t>
        <a:bodyPr/>
        <a:lstStyle/>
        <a:p>
          <a:r>
            <a:rPr lang="fr-CA" sz="1600" b="1" dirty="0" smtClean="0">
              <a:solidFill>
                <a:schemeClr val="tx1"/>
              </a:solidFill>
              <a:latin typeface="Calibri" pitchFamily="34" charset="0"/>
            </a:rPr>
            <a:t>2. Comparution</a:t>
          </a:r>
          <a:endParaRPr lang="fr-CA" sz="1600" b="1" dirty="0">
            <a:solidFill>
              <a:schemeClr val="tx1"/>
            </a:solidFill>
            <a:latin typeface="Calibri" pitchFamily="34" charset="0"/>
          </a:endParaRPr>
        </a:p>
      </dgm:t>
    </dgm:pt>
    <dgm:pt modelId="{80EA270E-8E25-41A5-A34E-AD6A37D743BC}" type="parTrans" cxnId="{5AB7B4AA-15CD-4CC4-BD94-8044744497D1}">
      <dgm:prSet/>
      <dgm:spPr/>
      <dgm:t>
        <a:bodyPr/>
        <a:lstStyle/>
        <a:p>
          <a:endParaRPr lang="fr-CA"/>
        </a:p>
      </dgm:t>
    </dgm:pt>
    <dgm:pt modelId="{83669F5F-A201-4FF4-BC33-BF79640CA341}" type="sibTrans" cxnId="{5AB7B4AA-15CD-4CC4-BD94-8044744497D1}">
      <dgm:prSet/>
      <dgm:spPr>
        <a:solidFill>
          <a:schemeClr val="accent3">
            <a:lumMod val="65000"/>
          </a:schemeClr>
        </a:solidFill>
      </dgm:spPr>
      <dgm:t>
        <a:bodyPr/>
        <a:lstStyle/>
        <a:p>
          <a:endParaRPr lang="fr-CA" dirty="0"/>
        </a:p>
      </dgm:t>
    </dgm:pt>
    <dgm:pt modelId="{0396D6D7-EB1F-4280-922B-224A507C35D5}">
      <dgm:prSet phldrT="[Texte]" custT="1"/>
      <dgm:spPr>
        <a:solidFill>
          <a:schemeClr val="accent3">
            <a:lumMod val="20000"/>
            <a:lumOff val="80000"/>
          </a:schemeClr>
        </a:solidFill>
        <a:ln>
          <a:solidFill>
            <a:schemeClr val="accent3">
              <a:lumMod val="65000"/>
            </a:schemeClr>
          </a:solidFill>
        </a:ln>
      </dgm:spPr>
      <dgm:t>
        <a:bodyPr/>
        <a:lstStyle/>
        <a:p>
          <a:r>
            <a:rPr lang="fr-CA" sz="1400" dirty="0" smtClean="0">
              <a:latin typeface="Calibri" pitchFamily="34" charset="0"/>
            </a:rPr>
            <a:t>Une fois qu’une personne est arrêtée et détenue, elle doit rapidement être amenée devant un juge pour sa comparution. À cette étape, on lit la dénonciation, un document qui explique ce dont on accuse la personne. C’est pendant la comparution que l’accusé peut plaider coupable ou non coupable. </a:t>
          </a:r>
          <a:endParaRPr lang="fr-CA" sz="1400" dirty="0">
            <a:latin typeface="Calibri" pitchFamily="34" charset="0"/>
          </a:endParaRPr>
        </a:p>
      </dgm:t>
    </dgm:pt>
    <dgm:pt modelId="{A3BCD35D-DEEE-400A-A109-CB0EA010C66B}" type="parTrans" cxnId="{B7BFCAEE-9B46-4FDC-9D2A-B71CE5114743}">
      <dgm:prSet/>
      <dgm:spPr/>
      <dgm:t>
        <a:bodyPr/>
        <a:lstStyle/>
        <a:p>
          <a:endParaRPr lang="fr-CA"/>
        </a:p>
      </dgm:t>
    </dgm:pt>
    <dgm:pt modelId="{62F1992F-C76D-4EBE-80EE-1D91943AC89F}" type="sibTrans" cxnId="{B7BFCAEE-9B46-4FDC-9D2A-B71CE5114743}">
      <dgm:prSet/>
      <dgm:spPr/>
      <dgm:t>
        <a:bodyPr/>
        <a:lstStyle/>
        <a:p>
          <a:endParaRPr lang="fr-CA"/>
        </a:p>
      </dgm:t>
    </dgm:pt>
    <dgm:pt modelId="{7B78AA9A-34E7-46C1-808A-D437D0D54077}">
      <dgm:prSet phldrT="[Texte]" custT="1"/>
      <dgm:spPr>
        <a:solidFill>
          <a:srgbClr val="CEDC12"/>
        </a:solidFill>
        <a:ln>
          <a:noFill/>
        </a:ln>
      </dgm:spPr>
      <dgm:t>
        <a:bodyPr/>
        <a:lstStyle/>
        <a:p>
          <a:r>
            <a:rPr lang="fr-CA" sz="1600" b="1" dirty="0" smtClean="0">
              <a:solidFill>
                <a:schemeClr val="tx1"/>
              </a:solidFill>
              <a:latin typeface="Calibri" pitchFamily="34" charset="0"/>
            </a:rPr>
            <a:t>3. Audience de mise en liberté provisoire</a:t>
          </a:r>
          <a:endParaRPr lang="fr-CA" sz="1600" b="1" dirty="0">
            <a:solidFill>
              <a:schemeClr val="tx1"/>
            </a:solidFill>
            <a:latin typeface="Calibri" pitchFamily="34" charset="0"/>
          </a:endParaRPr>
        </a:p>
      </dgm:t>
    </dgm:pt>
    <dgm:pt modelId="{CF94511E-E18A-440F-96F0-D6CD459FE6B6}" type="parTrans" cxnId="{061A779C-EEDD-432C-9B79-CFBF76441499}">
      <dgm:prSet/>
      <dgm:spPr/>
      <dgm:t>
        <a:bodyPr/>
        <a:lstStyle/>
        <a:p>
          <a:endParaRPr lang="fr-CA"/>
        </a:p>
      </dgm:t>
    </dgm:pt>
    <dgm:pt modelId="{9A800811-D1EA-4582-AEA3-5D838D56BA16}" type="sibTrans" cxnId="{061A779C-EEDD-432C-9B79-CFBF76441499}">
      <dgm:prSet/>
      <dgm:spPr>
        <a:solidFill>
          <a:schemeClr val="accent3">
            <a:lumMod val="65000"/>
          </a:schemeClr>
        </a:solidFill>
      </dgm:spPr>
      <dgm:t>
        <a:bodyPr/>
        <a:lstStyle/>
        <a:p>
          <a:endParaRPr lang="fr-CA"/>
        </a:p>
      </dgm:t>
    </dgm:pt>
    <dgm:pt modelId="{BFBA3F5C-EEA4-42F3-9000-723D8CA83EB3}">
      <dgm:prSet phldrT="[Texte]" custT="1"/>
      <dgm:spPr>
        <a:solidFill>
          <a:schemeClr val="accent3">
            <a:lumMod val="20000"/>
            <a:lumOff val="80000"/>
          </a:schemeClr>
        </a:solidFill>
        <a:ln>
          <a:solidFill>
            <a:schemeClr val="accent3">
              <a:lumMod val="50000"/>
            </a:schemeClr>
          </a:solidFill>
        </a:ln>
      </dgm:spPr>
      <dgm:t>
        <a:bodyPr/>
        <a:lstStyle/>
        <a:p>
          <a:r>
            <a:rPr lang="fr-CA" sz="1400" dirty="0" smtClean="0">
              <a:latin typeface="Calibri" pitchFamily="34" charset="0"/>
            </a:rPr>
            <a:t>Si les policiers ont décidé, après l’arrestation d’une personne, de la détenir jusqu’à sa comparution, il y aura une audience de mise en liberté provisoire pour déterminer si elle sera détenue en attendant la suite des procédures judiciaires.</a:t>
          </a:r>
          <a:endParaRPr lang="fr-CA" sz="1400" dirty="0">
            <a:latin typeface="Calibri" pitchFamily="34" charset="0"/>
          </a:endParaRPr>
        </a:p>
      </dgm:t>
    </dgm:pt>
    <dgm:pt modelId="{A54EA54F-4942-4104-8DE6-195B809C947F}" type="parTrans" cxnId="{F2C1CF98-C560-41BB-AC99-A436425EBE9C}">
      <dgm:prSet/>
      <dgm:spPr/>
      <dgm:t>
        <a:bodyPr/>
        <a:lstStyle/>
        <a:p>
          <a:endParaRPr lang="fr-CA"/>
        </a:p>
      </dgm:t>
    </dgm:pt>
    <dgm:pt modelId="{1DB9CF5A-03FF-4AD0-A3CF-824D7BE85847}" type="sibTrans" cxnId="{F2C1CF98-C560-41BB-AC99-A436425EBE9C}">
      <dgm:prSet/>
      <dgm:spPr/>
      <dgm:t>
        <a:bodyPr/>
        <a:lstStyle/>
        <a:p>
          <a:endParaRPr lang="fr-CA"/>
        </a:p>
      </dgm:t>
    </dgm:pt>
    <dgm:pt modelId="{A2FA603C-D8D6-4E6D-98C6-98578B04C7B9}" type="pres">
      <dgm:prSet presAssocID="{4D96E639-7853-46FA-9DD8-0452F2F2F5A8}" presName="Name0" presStyleCnt="0">
        <dgm:presLayoutVars>
          <dgm:dir/>
          <dgm:animLvl val="lvl"/>
          <dgm:resizeHandles val="exact"/>
        </dgm:presLayoutVars>
      </dgm:prSet>
      <dgm:spPr/>
      <dgm:t>
        <a:bodyPr/>
        <a:lstStyle/>
        <a:p>
          <a:endParaRPr lang="fr-CA"/>
        </a:p>
      </dgm:t>
    </dgm:pt>
    <dgm:pt modelId="{9901F3AC-4D9C-4BA2-8595-FCF09FE8AE99}" type="pres">
      <dgm:prSet presAssocID="{4D96E639-7853-46FA-9DD8-0452F2F2F5A8}" presName="tSp" presStyleCnt="0"/>
      <dgm:spPr/>
    </dgm:pt>
    <dgm:pt modelId="{74E486FF-BE7A-49D3-BE39-A23CC93285EB}" type="pres">
      <dgm:prSet presAssocID="{4D96E639-7853-46FA-9DD8-0452F2F2F5A8}" presName="bSp" presStyleCnt="0"/>
      <dgm:spPr/>
    </dgm:pt>
    <dgm:pt modelId="{1F551B9E-14B8-4F8E-92F0-92F598BBC2CD}" type="pres">
      <dgm:prSet presAssocID="{4D96E639-7853-46FA-9DD8-0452F2F2F5A8}" presName="process" presStyleCnt="0"/>
      <dgm:spPr/>
    </dgm:pt>
    <dgm:pt modelId="{8DE55780-E18A-410A-9550-E0C23922B7C6}" type="pres">
      <dgm:prSet presAssocID="{358EEA0A-4382-4458-BC82-62A78CA47338}" presName="composite1" presStyleCnt="0"/>
      <dgm:spPr/>
    </dgm:pt>
    <dgm:pt modelId="{656BD6D7-5BF0-4F9E-9FDB-842CAD22F42C}" type="pres">
      <dgm:prSet presAssocID="{358EEA0A-4382-4458-BC82-62A78CA47338}" presName="dummyNode1" presStyleLbl="node1" presStyleIdx="0" presStyleCnt="3"/>
      <dgm:spPr/>
    </dgm:pt>
    <dgm:pt modelId="{FCEBB98A-362D-4281-B04A-6A888C4BC42D}" type="pres">
      <dgm:prSet presAssocID="{358EEA0A-4382-4458-BC82-62A78CA47338}" presName="childNode1" presStyleLbl="bgAcc1" presStyleIdx="0" presStyleCnt="3" custScaleY="243409">
        <dgm:presLayoutVars>
          <dgm:bulletEnabled val="1"/>
        </dgm:presLayoutVars>
      </dgm:prSet>
      <dgm:spPr/>
      <dgm:t>
        <a:bodyPr/>
        <a:lstStyle/>
        <a:p>
          <a:endParaRPr lang="fr-CA"/>
        </a:p>
      </dgm:t>
    </dgm:pt>
    <dgm:pt modelId="{9804BE8F-6476-4C6E-96E6-24F6DDD07712}" type="pres">
      <dgm:prSet presAssocID="{358EEA0A-4382-4458-BC82-62A78CA47338}" presName="childNode1tx" presStyleLbl="bgAcc1" presStyleIdx="0" presStyleCnt="3">
        <dgm:presLayoutVars>
          <dgm:bulletEnabled val="1"/>
        </dgm:presLayoutVars>
      </dgm:prSet>
      <dgm:spPr/>
      <dgm:t>
        <a:bodyPr/>
        <a:lstStyle/>
        <a:p>
          <a:endParaRPr lang="fr-CA"/>
        </a:p>
      </dgm:t>
    </dgm:pt>
    <dgm:pt modelId="{0B600314-2AC7-40E6-A240-82B9A36118CC}" type="pres">
      <dgm:prSet presAssocID="{358EEA0A-4382-4458-BC82-62A78CA47338}" presName="parentNode1" presStyleLbl="node1" presStyleIdx="0" presStyleCnt="3" custScaleY="78802" custLinFactNeighborX="-19763" custLinFactNeighborY="45090">
        <dgm:presLayoutVars>
          <dgm:chMax val="1"/>
          <dgm:bulletEnabled val="1"/>
        </dgm:presLayoutVars>
      </dgm:prSet>
      <dgm:spPr/>
      <dgm:t>
        <a:bodyPr/>
        <a:lstStyle/>
        <a:p>
          <a:endParaRPr lang="fr-CA"/>
        </a:p>
      </dgm:t>
    </dgm:pt>
    <dgm:pt modelId="{3331FBF5-F0D2-483D-B6E4-DA71AC792BB7}" type="pres">
      <dgm:prSet presAssocID="{358EEA0A-4382-4458-BC82-62A78CA47338}" presName="connSite1" presStyleCnt="0"/>
      <dgm:spPr/>
    </dgm:pt>
    <dgm:pt modelId="{24668006-0716-4888-A920-680E59786261}" type="pres">
      <dgm:prSet presAssocID="{3673177B-685F-4860-8122-9B8214510093}" presName="Name9" presStyleLbl="sibTrans2D1" presStyleIdx="0" presStyleCnt="2" custScaleX="19204" custScaleY="13372" custLinFactNeighborX="11659"/>
      <dgm:spPr>
        <a:prstGeom prst="rightArrow">
          <a:avLst/>
        </a:prstGeom>
      </dgm:spPr>
      <dgm:t>
        <a:bodyPr/>
        <a:lstStyle/>
        <a:p>
          <a:endParaRPr lang="fr-CA"/>
        </a:p>
      </dgm:t>
    </dgm:pt>
    <dgm:pt modelId="{7DDF1C2E-2A1D-499F-80E4-E94524262DC3}" type="pres">
      <dgm:prSet presAssocID="{05AD2A3F-2596-41B9-87B8-84FFC123EAE9}" presName="composite2" presStyleCnt="0"/>
      <dgm:spPr/>
    </dgm:pt>
    <dgm:pt modelId="{ECE16BE8-9950-473F-A134-BB0C0B8B9DA9}" type="pres">
      <dgm:prSet presAssocID="{05AD2A3F-2596-41B9-87B8-84FFC123EAE9}" presName="dummyNode2" presStyleLbl="node1" presStyleIdx="0" presStyleCnt="3"/>
      <dgm:spPr/>
    </dgm:pt>
    <dgm:pt modelId="{E5490E2F-8241-41B7-8779-1B7859733DC5}" type="pres">
      <dgm:prSet presAssocID="{05AD2A3F-2596-41B9-87B8-84FFC123EAE9}" presName="childNode2" presStyleLbl="bgAcc1" presStyleIdx="1" presStyleCnt="3" custScaleY="243409">
        <dgm:presLayoutVars>
          <dgm:bulletEnabled val="1"/>
        </dgm:presLayoutVars>
      </dgm:prSet>
      <dgm:spPr/>
      <dgm:t>
        <a:bodyPr/>
        <a:lstStyle/>
        <a:p>
          <a:endParaRPr lang="fr-CA"/>
        </a:p>
      </dgm:t>
    </dgm:pt>
    <dgm:pt modelId="{B87406AD-2884-4E25-B44B-4685C3056F51}" type="pres">
      <dgm:prSet presAssocID="{05AD2A3F-2596-41B9-87B8-84FFC123EAE9}" presName="childNode2tx" presStyleLbl="bgAcc1" presStyleIdx="1" presStyleCnt="3">
        <dgm:presLayoutVars>
          <dgm:bulletEnabled val="1"/>
        </dgm:presLayoutVars>
      </dgm:prSet>
      <dgm:spPr/>
      <dgm:t>
        <a:bodyPr/>
        <a:lstStyle/>
        <a:p>
          <a:endParaRPr lang="fr-CA"/>
        </a:p>
      </dgm:t>
    </dgm:pt>
    <dgm:pt modelId="{BBB488E4-A285-4B9B-864F-5677E8F7ADA3}" type="pres">
      <dgm:prSet presAssocID="{05AD2A3F-2596-41B9-87B8-84FFC123EAE9}" presName="parentNode2" presStyleLbl="node1" presStyleIdx="1" presStyleCnt="3" custScaleY="78802" custLinFactY="-36647" custLinFactNeighborX="-18095" custLinFactNeighborY="-100000">
        <dgm:presLayoutVars>
          <dgm:chMax val="0"/>
          <dgm:bulletEnabled val="1"/>
        </dgm:presLayoutVars>
      </dgm:prSet>
      <dgm:spPr/>
      <dgm:t>
        <a:bodyPr/>
        <a:lstStyle/>
        <a:p>
          <a:endParaRPr lang="fr-CA"/>
        </a:p>
      </dgm:t>
    </dgm:pt>
    <dgm:pt modelId="{8164DF51-E4D6-4FFF-B1E5-0B0BB1F68DF5}" type="pres">
      <dgm:prSet presAssocID="{05AD2A3F-2596-41B9-87B8-84FFC123EAE9}" presName="connSite2" presStyleCnt="0"/>
      <dgm:spPr/>
    </dgm:pt>
    <dgm:pt modelId="{A8DCF459-5D2D-4E5C-BB24-880B7D1EC074}" type="pres">
      <dgm:prSet presAssocID="{83669F5F-A201-4FF4-BC33-BF79640CA341}" presName="Name18" presStyleLbl="sibTrans2D1" presStyleIdx="1" presStyleCnt="2" custScaleX="15725" custScaleY="9342" custLinFactNeighborX="11367" custLinFactNeighborY="-2806"/>
      <dgm:spPr>
        <a:prstGeom prst="rightArrow">
          <a:avLst/>
        </a:prstGeom>
      </dgm:spPr>
      <dgm:t>
        <a:bodyPr/>
        <a:lstStyle/>
        <a:p>
          <a:endParaRPr lang="fr-CA"/>
        </a:p>
      </dgm:t>
    </dgm:pt>
    <dgm:pt modelId="{FDE6B436-D7DC-40A5-92A0-BD203BFCACA8}" type="pres">
      <dgm:prSet presAssocID="{7B78AA9A-34E7-46C1-808A-D437D0D54077}" presName="composite1" presStyleCnt="0"/>
      <dgm:spPr/>
    </dgm:pt>
    <dgm:pt modelId="{B22DD595-1096-4549-A329-9FA152E5627D}" type="pres">
      <dgm:prSet presAssocID="{7B78AA9A-34E7-46C1-808A-D437D0D54077}" presName="dummyNode1" presStyleLbl="node1" presStyleIdx="1" presStyleCnt="3"/>
      <dgm:spPr/>
    </dgm:pt>
    <dgm:pt modelId="{23FBFEA2-5DFD-4578-93B0-2709310EC291}" type="pres">
      <dgm:prSet presAssocID="{7B78AA9A-34E7-46C1-808A-D437D0D54077}" presName="childNode1" presStyleLbl="bgAcc1" presStyleIdx="2" presStyleCnt="3" custScaleY="243409">
        <dgm:presLayoutVars>
          <dgm:bulletEnabled val="1"/>
        </dgm:presLayoutVars>
      </dgm:prSet>
      <dgm:spPr/>
      <dgm:t>
        <a:bodyPr/>
        <a:lstStyle/>
        <a:p>
          <a:endParaRPr lang="fr-CA"/>
        </a:p>
      </dgm:t>
    </dgm:pt>
    <dgm:pt modelId="{5B38577B-12B3-4F95-BF58-1E885FD9BDD0}" type="pres">
      <dgm:prSet presAssocID="{7B78AA9A-34E7-46C1-808A-D437D0D54077}" presName="childNode1tx" presStyleLbl="bgAcc1" presStyleIdx="2" presStyleCnt="3">
        <dgm:presLayoutVars>
          <dgm:bulletEnabled val="1"/>
        </dgm:presLayoutVars>
      </dgm:prSet>
      <dgm:spPr/>
      <dgm:t>
        <a:bodyPr/>
        <a:lstStyle/>
        <a:p>
          <a:endParaRPr lang="fr-CA"/>
        </a:p>
      </dgm:t>
    </dgm:pt>
    <dgm:pt modelId="{5871ED46-2B22-49DA-996E-F195B0142BAA}" type="pres">
      <dgm:prSet presAssocID="{7B78AA9A-34E7-46C1-808A-D437D0D54077}" presName="parentNode1" presStyleLbl="node1" presStyleIdx="2" presStyleCnt="3" custScaleY="78802" custLinFactNeighborX="-16968" custLinFactNeighborY="36027">
        <dgm:presLayoutVars>
          <dgm:chMax val="1"/>
          <dgm:bulletEnabled val="1"/>
        </dgm:presLayoutVars>
      </dgm:prSet>
      <dgm:spPr/>
      <dgm:t>
        <a:bodyPr/>
        <a:lstStyle/>
        <a:p>
          <a:endParaRPr lang="fr-CA"/>
        </a:p>
      </dgm:t>
    </dgm:pt>
    <dgm:pt modelId="{CC3B2046-8C2C-492B-9136-A0DDED75CB8A}" type="pres">
      <dgm:prSet presAssocID="{7B78AA9A-34E7-46C1-808A-D437D0D54077}" presName="connSite1" presStyleCnt="0"/>
      <dgm:spPr/>
    </dgm:pt>
  </dgm:ptLst>
  <dgm:cxnLst>
    <dgm:cxn modelId="{B7BFCAEE-9B46-4FDC-9D2A-B71CE5114743}" srcId="{05AD2A3F-2596-41B9-87B8-84FFC123EAE9}" destId="{0396D6D7-EB1F-4280-922B-224A507C35D5}" srcOrd="0" destOrd="0" parTransId="{A3BCD35D-DEEE-400A-A109-CB0EA010C66B}" sibTransId="{62F1992F-C76D-4EBE-80EE-1D91943AC89F}"/>
    <dgm:cxn modelId="{061A779C-EEDD-432C-9B79-CFBF76441499}" srcId="{4D96E639-7853-46FA-9DD8-0452F2F2F5A8}" destId="{7B78AA9A-34E7-46C1-808A-D437D0D54077}" srcOrd="2" destOrd="0" parTransId="{CF94511E-E18A-440F-96F0-D6CD459FE6B6}" sibTransId="{9A800811-D1EA-4582-AEA3-5D838D56BA16}"/>
    <dgm:cxn modelId="{1BC7F9D6-4EE3-43FF-AEA2-0EDB57D511DD}" type="presOf" srcId="{673BB7F4-1391-4B68-BC9D-B063CA402629}" destId="{FCEBB98A-362D-4281-B04A-6A888C4BC42D}" srcOrd="0" destOrd="0" presId="urn:microsoft.com/office/officeart/2005/8/layout/hProcess4"/>
    <dgm:cxn modelId="{99FD0411-EB0D-4A28-808C-26BCC8BB36A3}" type="presOf" srcId="{0396D6D7-EB1F-4280-922B-224A507C35D5}" destId="{E5490E2F-8241-41B7-8779-1B7859733DC5}" srcOrd="0" destOrd="0" presId="urn:microsoft.com/office/officeart/2005/8/layout/hProcess4"/>
    <dgm:cxn modelId="{F2C1CF98-C560-41BB-AC99-A436425EBE9C}" srcId="{7B78AA9A-34E7-46C1-808A-D437D0D54077}" destId="{BFBA3F5C-EEA4-42F3-9000-723D8CA83EB3}" srcOrd="0" destOrd="0" parTransId="{A54EA54F-4942-4104-8DE6-195B809C947F}" sibTransId="{1DB9CF5A-03FF-4AD0-A3CF-824D7BE85847}"/>
    <dgm:cxn modelId="{D36C539C-1230-4DC7-94F9-DAD4CFA3C947}" type="presOf" srcId="{0396D6D7-EB1F-4280-922B-224A507C35D5}" destId="{B87406AD-2884-4E25-B44B-4685C3056F51}" srcOrd="1" destOrd="0" presId="urn:microsoft.com/office/officeart/2005/8/layout/hProcess4"/>
    <dgm:cxn modelId="{5DAF03A2-EDAA-46EE-8465-DF4598251852}" type="presOf" srcId="{05AD2A3F-2596-41B9-87B8-84FFC123EAE9}" destId="{BBB488E4-A285-4B9B-864F-5677E8F7ADA3}" srcOrd="0" destOrd="0" presId="urn:microsoft.com/office/officeart/2005/8/layout/hProcess4"/>
    <dgm:cxn modelId="{83EF76CF-6726-4ABD-9340-538F1E667611}" type="presOf" srcId="{83669F5F-A201-4FF4-BC33-BF79640CA341}" destId="{A8DCF459-5D2D-4E5C-BB24-880B7D1EC074}" srcOrd="0" destOrd="0" presId="urn:microsoft.com/office/officeart/2005/8/layout/hProcess4"/>
    <dgm:cxn modelId="{FE9BC12A-2829-42CE-8B60-7E0661D161CC}" type="presOf" srcId="{4D96E639-7853-46FA-9DD8-0452F2F2F5A8}" destId="{A2FA603C-D8D6-4E6D-98C6-98578B04C7B9}" srcOrd="0" destOrd="0" presId="urn:microsoft.com/office/officeart/2005/8/layout/hProcess4"/>
    <dgm:cxn modelId="{F66D59DE-4829-4D63-A3DF-58AF469F6582}" type="presOf" srcId="{BFBA3F5C-EEA4-42F3-9000-723D8CA83EB3}" destId="{5B38577B-12B3-4F95-BF58-1E885FD9BDD0}" srcOrd="1" destOrd="0" presId="urn:microsoft.com/office/officeart/2005/8/layout/hProcess4"/>
    <dgm:cxn modelId="{D97DFB06-2122-42D8-97F0-A6F7923B92B8}" type="presOf" srcId="{358EEA0A-4382-4458-BC82-62A78CA47338}" destId="{0B600314-2AC7-40E6-A240-82B9A36118CC}" srcOrd="0" destOrd="0" presId="urn:microsoft.com/office/officeart/2005/8/layout/hProcess4"/>
    <dgm:cxn modelId="{5AB7B4AA-15CD-4CC4-BD94-8044744497D1}" srcId="{4D96E639-7853-46FA-9DD8-0452F2F2F5A8}" destId="{05AD2A3F-2596-41B9-87B8-84FFC123EAE9}" srcOrd="1" destOrd="0" parTransId="{80EA270E-8E25-41A5-A34E-AD6A37D743BC}" sibTransId="{83669F5F-A201-4FF4-BC33-BF79640CA341}"/>
    <dgm:cxn modelId="{72C4C23A-B27A-447F-A609-BF6A11ECB0BA}" type="presOf" srcId="{673BB7F4-1391-4B68-BC9D-B063CA402629}" destId="{9804BE8F-6476-4C6E-96E6-24F6DDD07712}" srcOrd="1" destOrd="0" presId="urn:microsoft.com/office/officeart/2005/8/layout/hProcess4"/>
    <dgm:cxn modelId="{611E2662-695B-4C77-ABC8-BF5D60E4F32A}" srcId="{358EEA0A-4382-4458-BC82-62A78CA47338}" destId="{673BB7F4-1391-4B68-BC9D-B063CA402629}" srcOrd="0" destOrd="0" parTransId="{0E653482-DD7D-471A-9690-33F3BE70546D}" sibTransId="{4B30F7CC-6689-46BD-B0E5-40343505E7B0}"/>
    <dgm:cxn modelId="{B30C4A1B-924D-47C0-B2CA-6A4197803D6C}" type="presOf" srcId="{3673177B-685F-4860-8122-9B8214510093}" destId="{24668006-0716-4888-A920-680E59786261}" srcOrd="0" destOrd="0" presId="urn:microsoft.com/office/officeart/2005/8/layout/hProcess4"/>
    <dgm:cxn modelId="{FF3B1AA9-3945-4EAC-B919-78BEE0983385}" type="presOf" srcId="{BFBA3F5C-EEA4-42F3-9000-723D8CA83EB3}" destId="{23FBFEA2-5DFD-4578-93B0-2709310EC291}" srcOrd="0" destOrd="0" presId="urn:microsoft.com/office/officeart/2005/8/layout/hProcess4"/>
    <dgm:cxn modelId="{71EA81B9-C792-40E8-9679-B4BF023471C5}" type="presOf" srcId="{7B78AA9A-34E7-46C1-808A-D437D0D54077}" destId="{5871ED46-2B22-49DA-996E-F195B0142BAA}" srcOrd="0" destOrd="0" presId="urn:microsoft.com/office/officeart/2005/8/layout/hProcess4"/>
    <dgm:cxn modelId="{44F75497-40BA-4687-B393-C3D4DC5A01FD}" srcId="{4D96E639-7853-46FA-9DD8-0452F2F2F5A8}" destId="{358EEA0A-4382-4458-BC82-62A78CA47338}" srcOrd="0" destOrd="0" parTransId="{883FB43A-F593-46B8-A097-C770E234C6A7}" sibTransId="{3673177B-685F-4860-8122-9B8214510093}"/>
    <dgm:cxn modelId="{17BD0058-12DC-4D9F-80BC-388AAE073ADD}" type="presParOf" srcId="{A2FA603C-D8D6-4E6D-98C6-98578B04C7B9}" destId="{9901F3AC-4D9C-4BA2-8595-FCF09FE8AE99}" srcOrd="0" destOrd="0" presId="urn:microsoft.com/office/officeart/2005/8/layout/hProcess4"/>
    <dgm:cxn modelId="{CC0C593F-8E38-4864-849D-776AA76AF599}" type="presParOf" srcId="{A2FA603C-D8D6-4E6D-98C6-98578B04C7B9}" destId="{74E486FF-BE7A-49D3-BE39-A23CC93285EB}" srcOrd="1" destOrd="0" presId="urn:microsoft.com/office/officeart/2005/8/layout/hProcess4"/>
    <dgm:cxn modelId="{A3E06FF7-93E3-4E68-ABEB-4F7991F1383D}" type="presParOf" srcId="{A2FA603C-D8D6-4E6D-98C6-98578B04C7B9}" destId="{1F551B9E-14B8-4F8E-92F0-92F598BBC2CD}" srcOrd="2" destOrd="0" presId="urn:microsoft.com/office/officeart/2005/8/layout/hProcess4"/>
    <dgm:cxn modelId="{FA3ED1E8-7D92-4975-9C16-2261B60510EF}" type="presParOf" srcId="{1F551B9E-14B8-4F8E-92F0-92F598BBC2CD}" destId="{8DE55780-E18A-410A-9550-E0C23922B7C6}" srcOrd="0" destOrd="0" presId="urn:microsoft.com/office/officeart/2005/8/layout/hProcess4"/>
    <dgm:cxn modelId="{3C9EE418-40EB-4E22-83C7-B31B51EE7821}" type="presParOf" srcId="{8DE55780-E18A-410A-9550-E0C23922B7C6}" destId="{656BD6D7-5BF0-4F9E-9FDB-842CAD22F42C}" srcOrd="0" destOrd="0" presId="urn:microsoft.com/office/officeart/2005/8/layout/hProcess4"/>
    <dgm:cxn modelId="{3A0DD57D-8542-4994-B4B9-5374D6C8F785}" type="presParOf" srcId="{8DE55780-E18A-410A-9550-E0C23922B7C6}" destId="{FCEBB98A-362D-4281-B04A-6A888C4BC42D}" srcOrd="1" destOrd="0" presId="urn:microsoft.com/office/officeart/2005/8/layout/hProcess4"/>
    <dgm:cxn modelId="{8F8524CF-23EA-4847-87C3-BCBE368338B9}" type="presParOf" srcId="{8DE55780-E18A-410A-9550-E0C23922B7C6}" destId="{9804BE8F-6476-4C6E-96E6-24F6DDD07712}" srcOrd="2" destOrd="0" presId="urn:microsoft.com/office/officeart/2005/8/layout/hProcess4"/>
    <dgm:cxn modelId="{10D3574F-A9A3-4DFF-9B4D-CC04016B5C0B}" type="presParOf" srcId="{8DE55780-E18A-410A-9550-E0C23922B7C6}" destId="{0B600314-2AC7-40E6-A240-82B9A36118CC}" srcOrd="3" destOrd="0" presId="urn:microsoft.com/office/officeart/2005/8/layout/hProcess4"/>
    <dgm:cxn modelId="{B8A15954-8F81-4248-BD03-6E0202393051}" type="presParOf" srcId="{8DE55780-E18A-410A-9550-E0C23922B7C6}" destId="{3331FBF5-F0D2-483D-B6E4-DA71AC792BB7}" srcOrd="4" destOrd="0" presId="urn:microsoft.com/office/officeart/2005/8/layout/hProcess4"/>
    <dgm:cxn modelId="{19132559-DCDF-4CEB-88F4-7750BCABE98E}" type="presParOf" srcId="{1F551B9E-14B8-4F8E-92F0-92F598BBC2CD}" destId="{24668006-0716-4888-A920-680E59786261}" srcOrd="1" destOrd="0" presId="urn:microsoft.com/office/officeart/2005/8/layout/hProcess4"/>
    <dgm:cxn modelId="{E94F3CC7-92A0-4556-B8F2-2816EE046564}" type="presParOf" srcId="{1F551B9E-14B8-4F8E-92F0-92F598BBC2CD}" destId="{7DDF1C2E-2A1D-499F-80E4-E94524262DC3}" srcOrd="2" destOrd="0" presId="urn:microsoft.com/office/officeart/2005/8/layout/hProcess4"/>
    <dgm:cxn modelId="{12933ED0-1794-4333-BDF6-4B0749995324}" type="presParOf" srcId="{7DDF1C2E-2A1D-499F-80E4-E94524262DC3}" destId="{ECE16BE8-9950-473F-A134-BB0C0B8B9DA9}" srcOrd="0" destOrd="0" presId="urn:microsoft.com/office/officeart/2005/8/layout/hProcess4"/>
    <dgm:cxn modelId="{EA05AB71-8C89-4050-A061-F9CABBFF23C4}" type="presParOf" srcId="{7DDF1C2E-2A1D-499F-80E4-E94524262DC3}" destId="{E5490E2F-8241-41B7-8779-1B7859733DC5}" srcOrd="1" destOrd="0" presId="urn:microsoft.com/office/officeart/2005/8/layout/hProcess4"/>
    <dgm:cxn modelId="{7B915A06-171B-40B1-8D2C-F66316220751}" type="presParOf" srcId="{7DDF1C2E-2A1D-499F-80E4-E94524262DC3}" destId="{B87406AD-2884-4E25-B44B-4685C3056F51}" srcOrd="2" destOrd="0" presId="urn:microsoft.com/office/officeart/2005/8/layout/hProcess4"/>
    <dgm:cxn modelId="{B15DC7E0-FDCA-4119-8B00-79D48B61735B}" type="presParOf" srcId="{7DDF1C2E-2A1D-499F-80E4-E94524262DC3}" destId="{BBB488E4-A285-4B9B-864F-5677E8F7ADA3}" srcOrd="3" destOrd="0" presId="urn:microsoft.com/office/officeart/2005/8/layout/hProcess4"/>
    <dgm:cxn modelId="{84422906-1783-45FB-B755-7AE5E4BFFA0D}" type="presParOf" srcId="{7DDF1C2E-2A1D-499F-80E4-E94524262DC3}" destId="{8164DF51-E4D6-4FFF-B1E5-0B0BB1F68DF5}" srcOrd="4" destOrd="0" presId="urn:microsoft.com/office/officeart/2005/8/layout/hProcess4"/>
    <dgm:cxn modelId="{384BED25-760A-43ED-802F-370CF0CFB484}" type="presParOf" srcId="{1F551B9E-14B8-4F8E-92F0-92F598BBC2CD}" destId="{A8DCF459-5D2D-4E5C-BB24-880B7D1EC074}" srcOrd="3" destOrd="0" presId="urn:microsoft.com/office/officeart/2005/8/layout/hProcess4"/>
    <dgm:cxn modelId="{B683EB95-2AAD-41EB-B818-73D02E5FF144}" type="presParOf" srcId="{1F551B9E-14B8-4F8E-92F0-92F598BBC2CD}" destId="{FDE6B436-D7DC-40A5-92A0-BD203BFCACA8}" srcOrd="4" destOrd="0" presId="urn:microsoft.com/office/officeart/2005/8/layout/hProcess4"/>
    <dgm:cxn modelId="{BDC3DAA2-5DFD-4B09-860D-8FCB21212DBF}" type="presParOf" srcId="{FDE6B436-D7DC-40A5-92A0-BD203BFCACA8}" destId="{B22DD595-1096-4549-A329-9FA152E5627D}" srcOrd="0" destOrd="0" presId="urn:microsoft.com/office/officeart/2005/8/layout/hProcess4"/>
    <dgm:cxn modelId="{16CEEA1E-EAB4-4B3A-B999-BE5BC8B721F6}" type="presParOf" srcId="{FDE6B436-D7DC-40A5-92A0-BD203BFCACA8}" destId="{23FBFEA2-5DFD-4578-93B0-2709310EC291}" srcOrd="1" destOrd="0" presId="urn:microsoft.com/office/officeart/2005/8/layout/hProcess4"/>
    <dgm:cxn modelId="{0D668B85-C488-4610-8E76-74F140C94C0A}" type="presParOf" srcId="{FDE6B436-D7DC-40A5-92A0-BD203BFCACA8}" destId="{5B38577B-12B3-4F95-BF58-1E885FD9BDD0}" srcOrd="2" destOrd="0" presId="urn:microsoft.com/office/officeart/2005/8/layout/hProcess4"/>
    <dgm:cxn modelId="{01FEE735-D002-4DDC-A449-55FE40DB469B}" type="presParOf" srcId="{FDE6B436-D7DC-40A5-92A0-BD203BFCACA8}" destId="{5871ED46-2B22-49DA-996E-F195B0142BAA}" srcOrd="3" destOrd="0" presId="urn:microsoft.com/office/officeart/2005/8/layout/hProcess4"/>
    <dgm:cxn modelId="{1C5D1E8A-D4D9-46B3-A674-6EC30FE82A83}" type="presParOf" srcId="{FDE6B436-D7DC-40A5-92A0-BD203BFCACA8}" destId="{CC3B2046-8C2C-492B-9136-A0DDED75CB8A}" srcOrd="4" destOrd="0" presId="urn:microsoft.com/office/officeart/2005/8/layout/h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96E639-7853-46FA-9DD8-0452F2F2F5A8}"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fr-CA"/>
        </a:p>
      </dgm:t>
    </dgm:pt>
    <dgm:pt modelId="{358EEA0A-4382-4458-BC82-62A78CA47338}">
      <dgm:prSet phldrT="[Texte]" custT="1"/>
      <dgm:spPr>
        <a:solidFill>
          <a:srgbClr val="CEDC12"/>
        </a:solidFill>
        <a:ln>
          <a:noFill/>
        </a:ln>
      </dgm:spPr>
      <dgm:t>
        <a:bodyPr/>
        <a:lstStyle/>
        <a:p>
          <a:r>
            <a:rPr lang="fr-CA" sz="1600" b="1" dirty="0" smtClean="0">
              <a:solidFill>
                <a:schemeClr val="tx1"/>
              </a:solidFill>
              <a:latin typeface="Calibri" pitchFamily="34" charset="0"/>
            </a:rPr>
            <a:t>5. Procès devant juge et jury ou juge seul</a:t>
          </a:r>
          <a:endParaRPr lang="fr-CA" sz="1600" b="1" dirty="0">
            <a:solidFill>
              <a:schemeClr val="tx1"/>
            </a:solidFill>
            <a:latin typeface="Calibri" pitchFamily="34" charset="0"/>
          </a:endParaRPr>
        </a:p>
      </dgm:t>
    </dgm:pt>
    <dgm:pt modelId="{883FB43A-F593-46B8-A097-C770E234C6A7}" type="parTrans" cxnId="{44F75497-40BA-4687-B393-C3D4DC5A01FD}">
      <dgm:prSet/>
      <dgm:spPr/>
      <dgm:t>
        <a:bodyPr/>
        <a:lstStyle/>
        <a:p>
          <a:endParaRPr lang="fr-CA"/>
        </a:p>
      </dgm:t>
    </dgm:pt>
    <dgm:pt modelId="{3673177B-685F-4860-8122-9B8214510093}" type="sibTrans" cxnId="{44F75497-40BA-4687-B393-C3D4DC5A01FD}">
      <dgm:prSet/>
      <dgm:spPr>
        <a:solidFill>
          <a:schemeClr val="accent3">
            <a:lumMod val="65000"/>
          </a:schemeClr>
        </a:solidFill>
        <a:ln>
          <a:solidFill>
            <a:schemeClr val="accent3">
              <a:lumMod val="65000"/>
            </a:schemeClr>
          </a:solidFill>
        </a:ln>
      </dgm:spPr>
      <dgm:t>
        <a:bodyPr/>
        <a:lstStyle/>
        <a:p>
          <a:endParaRPr lang="fr-CA" dirty="0"/>
        </a:p>
      </dgm:t>
    </dgm:pt>
    <dgm:pt modelId="{673BB7F4-1391-4B68-BC9D-B063CA402629}">
      <dgm:prSet phldrT="[Texte]" custT="1"/>
      <dgm:spPr>
        <a:solidFill>
          <a:schemeClr val="accent3">
            <a:lumMod val="20000"/>
            <a:lumOff val="80000"/>
          </a:schemeClr>
        </a:solidFill>
        <a:ln>
          <a:solidFill>
            <a:schemeClr val="accent3">
              <a:lumMod val="65000"/>
            </a:schemeClr>
          </a:solidFill>
        </a:ln>
      </dgm:spPr>
      <dgm:t>
        <a:bodyPr/>
        <a:lstStyle/>
        <a:p>
          <a:r>
            <a:rPr lang="fr-CA" sz="1600" dirty="0" smtClean="0">
              <a:latin typeface="Calibri" pitchFamily="34" charset="0"/>
            </a:rPr>
            <a:t>Le procès se déroule devant un juge seul ou un juge et un jury. C’est pendant le procès que la décision (le verdict) est prise. </a:t>
          </a:r>
          <a:endParaRPr lang="fr-CA" sz="1600" dirty="0">
            <a:latin typeface="Calibri" pitchFamily="34" charset="0"/>
          </a:endParaRPr>
        </a:p>
      </dgm:t>
    </dgm:pt>
    <dgm:pt modelId="{0E653482-DD7D-471A-9690-33F3BE70546D}" type="parTrans" cxnId="{611E2662-695B-4C77-ABC8-BF5D60E4F32A}">
      <dgm:prSet/>
      <dgm:spPr/>
      <dgm:t>
        <a:bodyPr/>
        <a:lstStyle/>
        <a:p>
          <a:endParaRPr lang="fr-CA"/>
        </a:p>
      </dgm:t>
    </dgm:pt>
    <dgm:pt modelId="{4B30F7CC-6689-46BD-B0E5-40343505E7B0}" type="sibTrans" cxnId="{611E2662-695B-4C77-ABC8-BF5D60E4F32A}">
      <dgm:prSet/>
      <dgm:spPr/>
      <dgm:t>
        <a:bodyPr/>
        <a:lstStyle/>
        <a:p>
          <a:endParaRPr lang="fr-CA"/>
        </a:p>
      </dgm:t>
    </dgm:pt>
    <dgm:pt modelId="{7B78AA9A-34E7-46C1-808A-D437D0D54077}">
      <dgm:prSet phldrT="[Texte]" custT="1"/>
      <dgm:spPr>
        <a:solidFill>
          <a:srgbClr val="CEDC12"/>
        </a:solidFill>
        <a:ln>
          <a:noFill/>
        </a:ln>
      </dgm:spPr>
      <dgm:t>
        <a:bodyPr/>
        <a:lstStyle/>
        <a:p>
          <a:r>
            <a:rPr lang="fr-CA" sz="1600" b="1" dirty="0" smtClean="0">
              <a:solidFill>
                <a:schemeClr val="tx1"/>
              </a:solidFill>
              <a:latin typeface="Calibri" pitchFamily="34" charset="0"/>
            </a:rPr>
            <a:t>6. Détermination de la peine</a:t>
          </a:r>
          <a:endParaRPr lang="fr-CA" sz="1600" b="1" dirty="0">
            <a:solidFill>
              <a:schemeClr val="tx1"/>
            </a:solidFill>
            <a:latin typeface="Calibri" pitchFamily="34" charset="0"/>
          </a:endParaRPr>
        </a:p>
      </dgm:t>
    </dgm:pt>
    <dgm:pt modelId="{CF94511E-E18A-440F-96F0-D6CD459FE6B6}" type="parTrans" cxnId="{061A779C-EEDD-432C-9B79-CFBF76441499}">
      <dgm:prSet/>
      <dgm:spPr/>
      <dgm:t>
        <a:bodyPr/>
        <a:lstStyle/>
        <a:p>
          <a:endParaRPr lang="fr-CA"/>
        </a:p>
      </dgm:t>
    </dgm:pt>
    <dgm:pt modelId="{9A800811-D1EA-4582-AEA3-5D838D56BA16}" type="sibTrans" cxnId="{061A779C-EEDD-432C-9B79-CFBF76441499}">
      <dgm:prSet/>
      <dgm:spPr/>
      <dgm:t>
        <a:bodyPr/>
        <a:lstStyle/>
        <a:p>
          <a:endParaRPr lang="fr-CA"/>
        </a:p>
      </dgm:t>
    </dgm:pt>
    <dgm:pt modelId="{BFBA3F5C-EEA4-42F3-9000-723D8CA83EB3}">
      <dgm:prSet phldrT="[Texte]" custT="1"/>
      <dgm:spPr>
        <a:solidFill>
          <a:schemeClr val="accent3">
            <a:lumMod val="20000"/>
            <a:lumOff val="80000"/>
          </a:schemeClr>
        </a:solidFill>
        <a:ln>
          <a:solidFill>
            <a:schemeClr val="accent3">
              <a:lumMod val="65000"/>
            </a:schemeClr>
          </a:solidFill>
        </a:ln>
      </dgm:spPr>
      <dgm:t>
        <a:bodyPr/>
        <a:lstStyle/>
        <a:p>
          <a:r>
            <a:rPr lang="fr-CA" sz="1600" dirty="0" smtClean="0">
              <a:latin typeface="Calibri" pitchFamily="34" charset="0"/>
            </a:rPr>
            <a:t>Au cours d’un procès devant jury, ce sont les jurés qui décident si la preuve est suffisante pour déclarer l’accusé coupable. Cependant, c’est toujours le juge qui décide de la peine à imposer à l’accusé. </a:t>
          </a:r>
          <a:endParaRPr lang="fr-CA" sz="1600" dirty="0">
            <a:latin typeface="Calibri" pitchFamily="34" charset="0"/>
          </a:endParaRPr>
        </a:p>
      </dgm:t>
    </dgm:pt>
    <dgm:pt modelId="{A54EA54F-4942-4104-8DE6-195B809C947F}" type="parTrans" cxnId="{F2C1CF98-C560-41BB-AC99-A436425EBE9C}">
      <dgm:prSet/>
      <dgm:spPr/>
      <dgm:t>
        <a:bodyPr/>
        <a:lstStyle/>
        <a:p>
          <a:endParaRPr lang="fr-CA"/>
        </a:p>
      </dgm:t>
    </dgm:pt>
    <dgm:pt modelId="{1DB9CF5A-03FF-4AD0-A3CF-824D7BE85847}" type="sibTrans" cxnId="{F2C1CF98-C560-41BB-AC99-A436425EBE9C}">
      <dgm:prSet/>
      <dgm:spPr/>
      <dgm:t>
        <a:bodyPr/>
        <a:lstStyle/>
        <a:p>
          <a:endParaRPr lang="fr-CA"/>
        </a:p>
      </dgm:t>
    </dgm:pt>
    <dgm:pt modelId="{6361650B-1146-47B3-94FD-217CA9421E49}">
      <dgm:prSet custT="1"/>
      <dgm:spPr>
        <a:solidFill>
          <a:srgbClr val="CEDC12"/>
        </a:solidFill>
        <a:ln>
          <a:noFill/>
        </a:ln>
      </dgm:spPr>
      <dgm:t>
        <a:bodyPr/>
        <a:lstStyle/>
        <a:p>
          <a:r>
            <a:rPr lang="fr-CA" sz="1600" b="1" dirty="0" smtClean="0">
              <a:solidFill>
                <a:schemeClr val="tx1"/>
              </a:solidFill>
              <a:latin typeface="Calibri" pitchFamily="34" charset="0"/>
            </a:rPr>
            <a:t>4. Enquête préliminaire</a:t>
          </a:r>
          <a:endParaRPr lang="fr-CA" sz="1600" b="1" dirty="0">
            <a:solidFill>
              <a:schemeClr val="tx1"/>
            </a:solidFill>
            <a:latin typeface="Calibri" pitchFamily="34" charset="0"/>
          </a:endParaRPr>
        </a:p>
      </dgm:t>
    </dgm:pt>
    <dgm:pt modelId="{7E8936BB-981A-43A7-98AB-1ED417F5B007}" type="parTrans" cxnId="{23AA8710-8F8D-43C8-AA0F-9FE90F798ACA}">
      <dgm:prSet/>
      <dgm:spPr/>
      <dgm:t>
        <a:bodyPr/>
        <a:lstStyle/>
        <a:p>
          <a:endParaRPr lang="fr-CA"/>
        </a:p>
      </dgm:t>
    </dgm:pt>
    <dgm:pt modelId="{2E15C466-7FBA-4CB5-BF37-F638FD5E71DE}" type="sibTrans" cxnId="{23AA8710-8F8D-43C8-AA0F-9FE90F798ACA}">
      <dgm:prSet/>
      <dgm:spPr>
        <a:solidFill>
          <a:schemeClr val="accent3">
            <a:lumMod val="65000"/>
          </a:schemeClr>
        </a:solidFill>
      </dgm:spPr>
      <dgm:t>
        <a:bodyPr/>
        <a:lstStyle/>
        <a:p>
          <a:endParaRPr lang="fr-CA" dirty="0"/>
        </a:p>
      </dgm:t>
    </dgm:pt>
    <dgm:pt modelId="{4DA9FD62-9F83-4712-950B-F3394E04ADEC}">
      <dgm:prSet custT="1"/>
      <dgm:spPr>
        <a:solidFill>
          <a:schemeClr val="accent3">
            <a:lumMod val="20000"/>
            <a:lumOff val="80000"/>
          </a:schemeClr>
        </a:solidFill>
        <a:ln>
          <a:solidFill>
            <a:schemeClr val="accent3">
              <a:lumMod val="65000"/>
            </a:schemeClr>
          </a:solidFill>
        </a:ln>
      </dgm:spPr>
      <dgm:t>
        <a:bodyPr/>
        <a:lstStyle/>
        <a:p>
          <a:r>
            <a:rPr lang="fr-CA" sz="1600" dirty="0" smtClean="0">
              <a:latin typeface="Calibri" pitchFamily="34" charset="0"/>
            </a:rPr>
            <a:t>L’enquête préliminaire est une audience qui se déroule devant un juge. Elle permet à ce dernier de déterminer s’il y a des éléments de preuve suffisants pour justifier la tenue d’un procès</a:t>
          </a:r>
          <a:r>
            <a:rPr lang="fr-CA" sz="1400" dirty="0" smtClean="0">
              <a:latin typeface="Calibri" pitchFamily="34" charset="0"/>
            </a:rPr>
            <a:t>.</a:t>
          </a:r>
          <a:endParaRPr lang="fr-CA" sz="1400" dirty="0">
            <a:latin typeface="Calibri" pitchFamily="34" charset="0"/>
          </a:endParaRPr>
        </a:p>
      </dgm:t>
    </dgm:pt>
    <dgm:pt modelId="{1E6282C7-C4B5-410B-A6CB-EC2739C1348E}" type="parTrans" cxnId="{E5E36B1C-EED1-4D0F-A9C6-76043C28DBC0}">
      <dgm:prSet/>
      <dgm:spPr/>
      <dgm:t>
        <a:bodyPr/>
        <a:lstStyle/>
        <a:p>
          <a:endParaRPr lang="fr-CA"/>
        </a:p>
      </dgm:t>
    </dgm:pt>
    <dgm:pt modelId="{4CE4FD44-2803-494F-8927-843E68928A29}" type="sibTrans" cxnId="{E5E36B1C-EED1-4D0F-A9C6-76043C28DBC0}">
      <dgm:prSet/>
      <dgm:spPr/>
      <dgm:t>
        <a:bodyPr/>
        <a:lstStyle/>
        <a:p>
          <a:endParaRPr lang="fr-CA"/>
        </a:p>
      </dgm:t>
    </dgm:pt>
    <dgm:pt modelId="{A2FA603C-D8D6-4E6D-98C6-98578B04C7B9}" type="pres">
      <dgm:prSet presAssocID="{4D96E639-7853-46FA-9DD8-0452F2F2F5A8}" presName="Name0" presStyleCnt="0">
        <dgm:presLayoutVars>
          <dgm:dir/>
          <dgm:animLvl val="lvl"/>
          <dgm:resizeHandles val="exact"/>
        </dgm:presLayoutVars>
      </dgm:prSet>
      <dgm:spPr/>
      <dgm:t>
        <a:bodyPr/>
        <a:lstStyle/>
        <a:p>
          <a:endParaRPr lang="fr-CA"/>
        </a:p>
      </dgm:t>
    </dgm:pt>
    <dgm:pt modelId="{9901F3AC-4D9C-4BA2-8595-FCF09FE8AE99}" type="pres">
      <dgm:prSet presAssocID="{4D96E639-7853-46FA-9DD8-0452F2F2F5A8}" presName="tSp" presStyleCnt="0"/>
      <dgm:spPr/>
    </dgm:pt>
    <dgm:pt modelId="{74E486FF-BE7A-49D3-BE39-A23CC93285EB}" type="pres">
      <dgm:prSet presAssocID="{4D96E639-7853-46FA-9DD8-0452F2F2F5A8}" presName="bSp" presStyleCnt="0"/>
      <dgm:spPr/>
    </dgm:pt>
    <dgm:pt modelId="{1F551B9E-14B8-4F8E-92F0-92F598BBC2CD}" type="pres">
      <dgm:prSet presAssocID="{4D96E639-7853-46FA-9DD8-0452F2F2F5A8}" presName="process" presStyleCnt="0"/>
      <dgm:spPr/>
    </dgm:pt>
    <dgm:pt modelId="{95CB73BB-D203-44B3-89AC-6DBF5EF4D61B}" type="pres">
      <dgm:prSet presAssocID="{6361650B-1146-47B3-94FD-217CA9421E49}" presName="composite1" presStyleCnt="0"/>
      <dgm:spPr/>
    </dgm:pt>
    <dgm:pt modelId="{E6786EB8-575E-4CC8-8B6D-284EC0413EC8}" type="pres">
      <dgm:prSet presAssocID="{6361650B-1146-47B3-94FD-217CA9421E49}" presName="dummyNode1" presStyleLbl="node1" presStyleIdx="0" presStyleCnt="3"/>
      <dgm:spPr/>
    </dgm:pt>
    <dgm:pt modelId="{61CF28F5-5B7A-4F8B-82C6-DEA1A4054500}" type="pres">
      <dgm:prSet presAssocID="{6361650B-1146-47B3-94FD-217CA9421E49}" presName="childNode1" presStyleLbl="bgAcc1" presStyleIdx="0" presStyleCnt="3" custScaleY="251423" custLinFactNeighborX="821" custLinFactNeighborY="-3698">
        <dgm:presLayoutVars>
          <dgm:bulletEnabled val="1"/>
        </dgm:presLayoutVars>
      </dgm:prSet>
      <dgm:spPr/>
      <dgm:t>
        <a:bodyPr/>
        <a:lstStyle/>
        <a:p>
          <a:endParaRPr lang="fr-CA"/>
        </a:p>
      </dgm:t>
    </dgm:pt>
    <dgm:pt modelId="{13266A5E-2958-4FC1-90ED-A182D9CF2512}" type="pres">
      <dgm:prSet presAssocID="{6361650B-1146-47B3-94FD-217CA9421E49}" presName="childNode1tx" presStyleLbl="bgAcc1" presStyleIdx="0" presStyleCnt="3">
        <dgm:presLayoutVars>
          <dgm:bulletEnabled val="1"/>
        </dgm:presLayoutVars>
      </dgm:prSet>
      <dgm:spPr/>
      <dgm:t>
        <a:bodyPr/>
        <a:lstStyle/>
        <a:p>
          <a:endParaRPr lang="fr-CA"/>
        </a:p>
      </dgm:t>
    </dgm:pt>
    <dgm:pt modelId="{8F345B20-3778-494A-BB7E-3CE6DBBA42ED}" type="pres">
      <dgm:prSet presAssocID="{6361650B-1146-47B3-94FD-217CA9421E49}" presName="parentNode1" presStyleLbl="node1" presStyleIdx="0" presStyleCnt="3" custLinFactNeighborX="-16905" custLinFactNeighborY="68950">
        <dgm:presLayoutVars>
          <dgm:chMax val="1"/>
          <dgm:bulletEnabled val="1"/>
        </dgm:presLayoutVars>
      </dgm:prSet>
      <dgm:spPr/>
      <dgm:t>
        <a:bodyPr/>
        <a:lstStyle/>
        <a:p>
          <a:endParaRPr lang="fr-CA"/>
        </a:p>
      </dgm:t>
    </dgm:pt>
    <dgm:pt modelId="{AAF2FBFF-3E8C-4E65-8DD0-FA3CB5933357}" type="pres">
      <dgm:prSet presAssocID="{6361650B-1146-47B3-94FD-217CA9421E49}" presName="connSite1" presStyleCnt="0"/>
      <dgm:spPr/>
    </dgm:pt>
    <dgm:pt modelId="{B7C5E0CC-9E57-467E-A09B-746293864017}" type="pres">
      <dgm:prSet presAssocID="{2E15C466-7FBA-4CB5-BF37-F638FD5E71DE}" presName="Name9" presStyleLbl="sibTrans2D1" presStyleIdx="0" presStyleCnt="2" custScaleX="19254" custScaleY="17053" custLinFactNeighborX="14501"/>
      <dgm:spPr>
        <a:prstGeom prst="rightArrow">
          <a:avLst/>
        </a:prstGeom>
      </dgm:spPr>
      <dgm:t>
        <a:bodyPr/>
        <a:lstStyle/>
        <a:p>
          <a:endParaRPr lang="fr-CA"/>
        </a:p>
      </dgm:t>
    </dgm:pt>
    <dgm:pt modelId="{3F1C357D-53C0-4634-813B-4A9451647246}" type="pres">
      <dgm:prSet presAssocID="{358EEA0A-4382-4458-BC82-62A78CA47338}" presName="composite2" presStyleCnt="0"/>
      <dgm:spPr/>
    </dgm:pt>
    <dgm:pt modelId="{B0F69001-83B7-442F-B480-26414D83ABC5}" type="pres">
      <dgm:prSet presAssocID="{358EEA0A-4382-4458-BC82-62A78CA47338}" presName="dummyNode2" presStyleLbl="node1" presStyleIdx="0" presStyleCnt="3"/>
      <dgm:spPr/>
    </dgm:pt>
    <dgm:pt modelId="{5C0A24ED-915B-4507-AA9D-A88CD75BEBD0}" type="pres">
      <dgm:prSet presAssocID="{358EEA0A-4382-4458-BC82-62A78CA47338}" presName="childNode2" presStyleLbl="bgAcc1" presStyleIdx="1" presStyleCnt="3" custScaleY="251423" custLinFactNeighborX="900" custLinFactNeighborY="-3698">
        <dgm:presLayoutVars>
          <dgm:bulletEnabled val="1"/>
        </dgm:presLayoutVars>
      </dgm:prSet>
      <dgm:spPr/>
      <dgm:t>
        <a:bodyPr/>
        <a:lstStyle/>
        <a:p>
          <a:endParaRPr lang="fr-CA"/>
        </a:p>
      </dgm:t>
    </dgm:pt>
    <dgm:pt modelId="{8F759832-11B3-461E-8B6A-2163954AA05B}" type="pres">
      <dgm:prSet presAssocID="{358EEA0A-4382-4458-BC82-62A78CA47338}" presName="childNode2tx" presStyleLbl="bgAcc1" presStyleIdx="1" presStyleCnt="3">
        <dgm:presLayoutVars>
          <dgm:bulletEnabled val="1"/>
        </dgm:presLayoutVars>
      </dgm:prSet>
      <dgm:spPr/>
      <dgm:t>
        <a:bodyPr/>
        <a:lstStyle/>
        <a:p>
          <a:endParaRPr lang="fr-CA"/>
        </a:p>
      </dgm:t>
    </dgm:pt>
    <dgm:pt modelId="{2605A6FA-B2DF-4E12-99D9-BF3DF23EF4BF}" type="pres">
      <dgm:prSet presAssocID="{358EEA0A-4382-4458-BC82-62A78CA47338}" presName="parentNode2" presStyleLbl="node1" presStyleIdx="1" presStyleCnt="3" custLinFactY="-17250" custLinFactNeighborX="-15399" custLinFactNeighborY="-100000">
        <dgm:presLayoutVars>
          <dgm:chMax val="0"/>
          <dgm:bulletEnabled val="1"/>
        </dgm:presLayoutVars>
      </dgm:prSet>
      <dgm:spPr/>
      <dgm:t>
        <a:bodyPr/>
        <a:lstStyle/>
        <a:p>
          <a:endParaRPr lang="fr-CA"/>
        </a:p>
      </dgm:t>
    </dgm:pt>
    <dgm:pt modelId="{AC5D4677-3986-4775-8C1A-EB068273DCA3}" type="pres">
      <dgm:prSet presAssocID="{358EEA0A-4382-4458-BC82-62A78CA47338}" presName="connSite2" presStyleCnt="0"/>
      <dgm:spPr/>
    </dgm:pt>
    <dgm:pt modelId="{74A9E9C5-B8FC-4679-A58C-A82762300A19}" type="pres">
      <dgm:prSet presAssocID="{3673177B-685F-4860-8122-9B8214510093}" presName="Name18" presStyleLbl="sibTrans2D1" presStyleIdx="1" presStyleCnt="2" custScaleX="17431" custScaleY="11979" custLinFactNeighborX="9848"/>
      <dgm:spPr>
        <a:prstGeom prst="rightArrow">
          <a:avLst/>
        </a:prstGeom>
      </dgm:spPr>
      <dgm:t>
        <a:bodyPr/>
        <a:lstStyle/>
        <a:p>
          <a:endParaRPr lang="fr-CA"/>
        </a:p>
      </dgm:t>
    </dgm:pt>
    <dgm:pt modelId="{FDE6B436-D7DC-40A5-92A0-BD203BFCACA8}" type="pres">
      <dgm:prSet presAssocID="{7B78AA9A-34E7-46C1-808A-D437D0D54077}" presName="composite1" presStyleCnt="0"/>
      <dgm:spPr/>
    </dgm:pt>
    <dgm:pt modelId="{B22DD595-1096-4549-A329-9FA152E5627D}" type="pres">
      <dgm:prSet presAssocID="{7B78AA9A-34E7-46C1-808A-D437D0D54077}" presName="dummyNode1" presStyleLbl="node1" presStyleIdx="1" presStyleCnt="3"/>
      <dgm:spPr/>
    </dgm:pt>
    <dgm:pt modelId="{23FBFEA2-5DFD-4578-93B0-2709310EC291}" type="pres">
      <dgm:prSet presAssocID="{7B78AA9A-34E7-46C1-808A-D437D0D54077}" presName="childNode1" presStyleLbl="bgAcc1" presStyleIdx="2" presStyleCnt="3" custScaleY="259804">
        <dgm:presLayoutVars>
          <dgm:bulletEnabled val="1"/>
        </dgm:presLayoutVars>
      </dgm:prSet>
      <dgm:spPr/>
      <dgm:t>
        <a:bodyPr/>
        <a:lstStyle/>
        <a:p>
          <a:endParaRPr lang="fr-CA"/>
        </a:p>
      </dgm:t>
    </dgm:pt>
    <dgm:pt modelId="{5B38577B-12B3-4F95-BF58-1E885FD9BDD0}" type="pres">
      <dgm:prSet presAssocID="{7B78AA9A-34E7-46C1-808A-D437D0D54077}" presName="childNode1tx" presStyleLbl="bgAcc1" presStyleIdx="2" presStyleCnt="3">
        <dgm:presLayoutVars>
          <dgm:bulletEnabled val="1"/>
        </dgm:presLayoutVars>
      </dgm:prSet>
      <dgm:spPr/>
      <dgm:t>
        <a:bodyPr/>
        <a:lstStyle/>
        <a:p>
          <a:endParaRPr lang="fr-CA"/>
        </a:p>
      </dgm:t>
    </dgm:pt>
    <dgm:pt modelId="{5871ED46-2B22-49DA-996E-F195B0142BAA}" type="pres">
      <dgm:prSet presAssocID="{7B78AA9A-34E7-46C1-808A-D437D0D54077}" presName="parentNode1" presStyleLbl="node1" presStyleIdx="2" presStyleCnt="3" custScaleY="98184" custLinFactY="8972" custLinFactNeighborX="-17962" custLinFactNeighborY="100000">
        <dgm:presLayoutVars>
          <dgm:chMax val="1"/>
          <dgm:bulletEnabled val="1"/>
        </dgm:presLayoutVars>
      </dgm:prSet>
      <dgm:spPr/>
      <dgm:t>
        <a:bodyPr/>
        <a:lstStyle/>
        <a:p>
          <a:endParaRPr lang="fr-CA"/>
        </a:p>
      </dgm:t>
    </dgm:pt>
    <dgm:pt modelId="{CC3B2046-8C2C-492B-9136-A0DDED75CB8A}" type="pres">
      <dgm:prSet presAssocID="{7B78AA9A-34E7-46C1-808A-D437D0D54077}" presName="connSite1" presStyleCnt="0"/>
      <dgm:spPr/>
    </dgm:pt>
  </dgm:ptLst>
  <dgm:cxnLst>
    <dgm:cxn modelId="{0ED5705B-23AB-4796-85A7-1C3373AD82A1}" type="presOf" srcId="{358EEA0A-4382-4458-BC82-62A78CA47338}" destId="{2605A6FA-B2DF-4E12-99D9-BF3DF23EF4BF}" srcOrd="0" destOrd="0" presId="urn:microsoft.com/office/officeart/2005/8/layout/hProcess4"/>
    <dgm:cxn modelId="{E5E36B1C-EED1-4D0F-A9C6-76043C28DBC0}" srcId="{6361650B-1146-47B3-94FD-217CA9421E49}" destId="{4DA9FD62-9F83-4712-950B-F3394E04ADEC}" srcOrd="0" destOrd="0" parTransId="{1E6282C7-C4B5-410B-A6CB-EC2739C1348E}" sibTransId="{4CE4FD44-2803-494F-8927-843E68928A29}"/>
    <dgm:cxn modelId="{611E2662-695B-4C77-ABC8-BF5D60E4F32A}" srcId="{358EEA0A-4382-4458-BC82-62A78CA47338}" destId="{673BB7F4-1391-4B68-BC9D-B063CA402629}" srcOrd="0" destOrd="0" parTransId="{0E653482-DD7D-471A-9690-33F3BE70546D}" sibTransId="{4B30F7CC-6689-46BD-B0E5-40343505E7B0}"/>
    <dgm:cxn modelId="{638A671B-056E-41BC-8DA8-F20BFCD383AE}" type="presOf" srcId="{7B78AA9A-34E7-46C1-808A-D437D0D54077}" destId="{5871ED46-2B22-49DA-996E-F195B0142BAA}" srcOrd="0" destOrd="0" presId="urn:microsoft.com/office/officeart/2005/8/layout/hProcess4"/>
    <dgm:cxn modelId="{C085054F-FD93-4F49-9533-478C24530FCB}" type="presOf" srcId="{2E15C466-7FBA-4CB5-BF37-F638FD5E71DE}" destId="{B7C5E0CC-9E57-467E-A09B-746293864017}" srcOrd="0" destOrd="0" presId="urn:microsoft.com/office/officeart/2005/8/layout/hProcess4"/>
    <dgm:cxn modelId="{FF714AC8-0DFA-41AE-B92B-39FC6000EB4E}" type="presOf" srcId="{673BB7F4-1391-4B68-BC9D-B063CA402629}" destId="{5C0A24ED-915B-4507-AA9D-A88CD75BEBD0}" srcOrd="0" destOrd="0" presId="urn:microsoft.com/office/officeart/2005/8/layout/hProcess4"/>
    <dgm:cxn modelId="{2A3062B7-C74D-42FC-B605-C1630757A097}" type="presOf" srcId="{4DA9FD62-9F83-4712-950B-F3394E04ADEC}" destId="{61CF28F5-5B7A-4F8B-82C6-DEA1A4054500}" srcOrd="0" destOrd="0" presId="urn:microsoft.com/office/officeart/2005/8/layout/hProcess4"/>
    <dgm:cxn modelId="{061A779C-EEDD-432C-9B79-CFBF76441499}" srcId="{4D96E639-7853-46FA-9DD8-0452F2F2F5A8}" destId="{7B78AA9A-34E7-46C1-808A-D437D0D54077}" srcOrd="2" destOrd="0" parTransId="{CF94511E-E18A-440F-96F0-D6CD459FE6B6}" sibTransId="{9A800811-D1EA-4582-AEA3-5D838D56BA16}"/>
    <dgm:cxn modelId="{23AA8710-8F8D-43C8-AA0F-9FE90F798ACA}" srcId="{4D96E639-7853-46FA-9DD8-0452F2F2F5A8}" destId="{6361650B-1146-47B3-94FD-217CA9421E49}" srcOrd="0" destOrd="0" parTransId="{7E8936BB-981A-43A7-98AB-1ED417F5B007}" sibTransId="{2E15C466-7FBA-4CB5-BF37-F638FD5E71DE}"/>
    <dgm:cxn modelId="{0840EE58-E113-481F-BF53-A0AC5361F114}" type="presOf" srcId="{4D96E639-7853-46FA-9DD8-0452F2F2F5A8}" destId="{A2FA603C-D8D6-4E6D-98C6-98578B04C7B9}" srcOrd="0" destOrd="0" presId="urn:microsoft.com/office/officeart/2005/8/layout/hProcess4"/>
    <dgm:cxn modelId="{AFF552DD-494A-4732-A183-CD3C6BABB5A9}" type="presOf" srcId="{3673177B-685F-4860-8122-9B8214510093}" destId="{74A9E9C5-B8FC-4679-A58C-A82762300A19}" srcOrd="0" destOrd="0" presId="urn:microsoft.com/office/officeart/2005/8/layout/hProcess4"/>
    <dgm:cxn modelId="{7372BF12-E816-4C22-A389-8A8841257D7E}" type="presOf" srcId="{4DA9FD62-9F83-4712-950B-F3394E04ADEC}" destId="{13266A5E-2958-4FC1-90ED-A182D9CF2512}" srcOrd="1" destOrd="0" presId="urn:microsoft.com/office/officeart/2005/8/layout/hProcess4"/>
    <dgm:cxn modelId="{F2C1CF98-C560-41BB-AC99-A436425EBE9C}" srcId="{7B78AA9A-34E7-46C1-808A-D437D0D54077}" destId="{BFBA3F5C-EEA4-42F3-9000-723D8CA83EB3}" srcOrd="0" destOrd="0" parTransId="{A54EA54F-4942-4104-8DE6-195B809C947F}" sibTransId="{1DB9CF5A-03FF-4AD0-A3CF-824D7BE85847}"/>
    <dgm:cxn modelId="{6DA6444F-7B85-4FF6-9423-1EBBF1A64461}" type="presOf" srcId="{BFBA3F5C-EEA4-42F3-9000-723D8CA83EB3}" destId="{23FBFEA2-5DFD-4578-93B0-2709310EC291}" srcOrd="0" destOrd="0" presId="urn:microsoft.com/office/officeart/2005/8/layout/hProcess4"/>
    <dgm:cxn modelId="{2068B13B-D37D-4E6C-9EF3-9899FDF35BA3}" type="presOf" srcId="{6361650B-1146-47B3-94FD-217CA9421E49}" destId="{8F345B20-3778-494A-BB7E-3CE6DBBA42ED}" srcOrd="0" destOrd="0" presId="urn:microsoft.com/office/officeart/2005/8/layout/hProcess4"/>
    <dgm:cxn modelId="{44F75497-40BA-4687-B393-C3D4DC5A01FD}" srcId="{4D96E639-7853-46FA-9DD8-0452F2F2F5A8}" destId="{358EEA0A-4382-4458-BC82-62A78CA47338}" srcOrd="1" destOrd="0" parTransId="{883FB43A-F593-46B8-A097-C770E234C6A7}" sibTransId="{3673177B-685F-4860-8122-9B8214510093}"/>
    <dgm:cxn modelId="{852BA73E-682D-448E-B742-F4ABEE87A68B}" type="presOf" srcId="{673BB7F4-1391-4B68-BC9D-B063CA402629}" destId="{8F759832-11B3-461E-8B6A-2163954AA05B}" srcOrd="1" destOrd="0" presId="urn:microsoft.com/office/officeart/2005/8/layout/hProcess4"/>
    <dgm:cxn modelId="{CF4738C1-C055-49A8-B348-2035A1915FC5}" type="presOf" srcId="{BFBA3F5C-EEA4-42F3-9000-723D8CA83EB3}" destId="{5B38577B-12B3-4F95-BF58-1E885FD9BDD0}" srcOrd="1" destOrd="0" presId="urn:microsoft.com/office/officeart/2005/8/layout/hProcess4"/>
    <dgm:cxn modelId="{6CEA6DD6-5E2B-4291-830A-624A3288A090}" type="presParOf" srcId="{A2FA603C-D8D6-4E6D-98C6-98578B04C7B9}" destId="{9901F3AC-4D9C-4BA2-8595-FCF09FE8AE99}" srcOrd="0" destOrd="0" presId="urn:microsoft.com/office/officeart/2005/8/layout/hProcess4"/>
    <dgm:cxn modelId="{B86DB397-4893-4492-88E0-5BEFE9206954}" type="presParOf" srcId="{A2FA603C-D8D6-4E6D-98C6-98578B04C7B9}" destId="{74E486FF-BE7A-49D3-BE39-A23CC93285EB}" srcOrd="1" destOrd="0" presId="urn:microsoft.com/office/officeart/2005/8/layout/hProcess4"/>
    <dgm:cxn modelId="{9FC0C921-1CE0-45FC-8AE4-B9DCA242B2D4}" type="presParOf" srcId="{A2FA603C-D8D6-4E6D-98C6-98578B04C7B9}" destId="{1F551B9E-14B8-4F8E-92F0-92F598BBC2CD}" srcOrd="2" destOrd="0" presId="urn:microsoft.com/office/officeart/2005/8/layout/hProcess4"/>
    <dgm:cxn modelId="{D83507EC-3612-42FA-9E0D-3F31DACB4B43}" type="presParOf" srcId="{1F551B9E-14B8-4F8E-92F0-92F598BBC2CD}" destId="{95CB73BB-D203-44B3-89AC-6DBF5EF4D61B}" srcOrd="0" destOrd="0" presId="urn:microsoft.com/office/officeart/2005/8/layout/hProcess4"/>
    <dgm:cxn modelId="{0479A2B1-3003-4DD1-8FD5-D5E17D9A5DB7}" type="presParOf" srcId="{95CB73BB-D203-44B3-89AC-6DBF5EF4D61B}" destId="{E6786EB8-575E-4CC8-8B6D-284EC0413EC8}" srcOrd="0" destOrd="0" presId="urn:microsoft.com/office/officeart/2005/8/layout/hProcess4"/>
    <dgm:cxn modelId="{C3C7C3E3-3434-4E78-9530-127C28A04E5A}" type="presParOf" srcId="{95CB73BB-D203-44B3-89AC-6DBF5EF4D61B}" destId="{61CF28F5-5B7A-4F8B-82C6-DEA1A4054500}" srcOrd="1" destOrd="0" presId="urn:microsoft.com/office/officeart/2005/8/layout/hProcess4"/>
    <dgm:cxn modelId="{83C7A314-14E9-4442-ACE9-133FC26B849B}" type="presParOf" srcId="{95CB73BB-D203-44B3-89AC-6DBF5EF4D61B}" destId="{13266A5E-2958-4FC1-90ED-A182D9CF2512}" srcOrd="2" destOrd="0" presId="urn:microsoft.com/office/officeart/2005/8/layout/hProcess4"/>
    <dgm:cxn modelId="{105E9EE6-8D99-4B31-B517-373C3DC92125}" type="presParOf" srcId="{95CB73BB-D203-44B3-89AC-6DBF5EF4D61B}" destId="{8F345B20-3778-494A-BB7E-3CE6DBBA42ED}" srcOrd="3" destOrd="0" presId="urn:microsoft.com/office/officeart/2005/8/layout/hProcess4"/>
    <dgm:cxn modelId="{72B93E98-D6CC-4037-9E9F-97644FF1FDA4}" type="presParOf" srcId="{95CB73BB-D203-44B3-89AC-6DBF5EF4D61B}" destId="{AAF2FBFF-3E8C-4E65-8DD0-FA3CB5933357}" srcOrd="4" destOrd="0" presId="urn:microsoft.com/office/officeart/2005/8/layout/hProcess4"/>
    <dgm:cxn modelId="{6A7C41FD-B924-4592-A103-8F20B4580C38}" type="presParOf" srcId="{1F551B9E-14B8-4F8E-92F0-92F598BBC2CD}" destId="{B7C5E0CC-9E57-467E-A09B-746293864017}" srcOrd="1" destOrd="0" presId="urn:microsoft.com/office/officeart/2005/8/layout/hProcess4"/>
    <dgm:cxn modelId="{AC40D261-A06D-43EB-B419-C6AFC425F603}" type="presParOf" srcId="{1F551B9E-14B8-4F8E-92F0-92F598BBC2CD}" destId="{3F1C357D-53C0-4634-813B-4A9451647246}" srcOrd="2" destOrd="0" presId="urn:microsoft.com/office/officeart/2005/8/layout/hProcess4"/>
    <dgm:cxn modelId="{4DE305E7-D0EE-4758-83D0-3198C9AF85CB}" type="presParOf" srcId="{3F1C357D-53C0-4634-813B-4A9451647246}" destId="{B0F69001-83B7-442F-B480-26414D83ABC5}" srcOrd="0" destOrd="0" presId="urn:microsoft.com/office/officeart/2005/8/layout/hProcess4"/>
    <dgm:cxn modelId="{908A8C98-DE4E-46C8-85FE-3B82E83E46DA}" type="presParOf" srcId="{3F1C357D-53C0-4634-813B-4A9451647246}" destId="{5C0A24ED-915B-4507-AA9D-A88CD75BEBD0}" srcOrd="1" destOrd="0" presId="urn:microsoft.com/office/officeart/2005/8/layout/hProcess4"/>
    <dgm:cxn modelId="{958180F6-6F6B-483D-A10A-D12169A956A1}" type="presParOf" srcId="{3F1C357D-53C0-4634-813B-4A9451647246}" destId="{8F759832-11B3-461E-8B6A-2163954AA05B}" srcOrd="2" destOrd="0" presId="urn:microsoft.com/office/officeart/2005/8/layout/hProcess4"/>
    <dgm:cxn modelId="{CF7FDFB1-BD95-479D-8687-147C502248C8}" type="presParOf" srcId="{3F1C357D-53C0-4634-813B-4A9451647246}" destId="{2605A6FA-B2DF-4E12-99D9-BF3DF23EF4BF}" srcOrd="3" destOrd="0" presId="urn:microsoft.com/office/officeart/2005/8/layout/hProcess4"/>
    <dgm:cxn modelId="{6C80D44B-D7AF-4ED7-AD80-FB7B1C3606E3}" type="presParOf" srcId="{3F1C357D-53C0-4634-813B-4A9451647246}" destId="{AC5D4677-3986-4775-8C1A-EB068273DCA3}" srcOrd="4" destOrd="0" presId="urn:microsoft.com/office/officeart/2005/8/layout/hProcess4"/>
    <dgm:cxn modelId="{F18A9095-BE1B-4842-8517-486628221E82}" type="presParOf" srcId="{1F551B9E-14B8-4F8E-92F0-92F598BBC2CD}" destId="{74A9E9C5-B8FC-4679-A58C-A82762300A19}" srcOrd="3" destOrd="0" presId="urn:microsoft.com/office/officeart/2005/8/layout/hProcess4"/>
    <dgm:cxn modelId="{D0063E0F-D2BA-4692-841D-391031AD5054}" type="presParOf" srcId="{1F551B9E-14B8-4F8E-92F0-92F598BBC2CD}" destId="{FDE6B436-D7DC-40A5-92A0-BD203BFCACA8}" srcOrd="4" destOrd="0" presId="urn:microsoft.com/office/officeart/2005/8/layout/hProcess4"/>
    <dgm:cxn modelId="{A2542D01-005E-47B0-8B51-1E2479B96049}" type="presParOf" srcId="{FDE6B436-D7DC-40A5-92A0-BD203BFCACA8}" destId="{B22DD595-1096-4549-A329-9FA152E5627D}" srcOrd="0" destOrd="0" presId="urn:microsoft.com/office/officeart/2005/8/layout/hProcess4"/>
    <dgm:cxn modelId="{276C8BB0-1C88-4D82-AAD5-8F6567AA8A85}" type="presParOf" srcId="{FDE6B436-D7DC-40A5-92A0-BD203BFCACA8}" destId="{23FBFEA2-5DFD-4578-93B0-2709310EC291}" srcOrd="1" destOrd="0" presId="urn:microsoft.com/office/officeart/2005/8/layout/hProcess4"/>
    <dgm:cxn modelId="{9B173BAC-3A1C-4696-B571-11D7800747AB}" type="presParOf" srcId="{FDE6B436-D7DC-40A5-92A0-BD203BFCACA8}" destId="{5B38577B-12B3-4F95-BF58-1E885FD9BDD0}" srcOrd="2" destOrd="0" presId="urn:microsoft.com/office/officeart/2005/8/layout/hProcess4"/>
    <dgm:cxn modelId="{0B96C10B-CFB0-45F9-AE9B-53EEAC43F8E3}" type="presParOf" srcId="{FDE6B436-D7DC-40A5-92A0-BD203BFCACA8}" destId="{5871ED46-2B22-49DA-996E-F195B0142BAA}" srcOrd="3" destOrd="0" presId="urn:microsoft.com/office/officeart/2005/8/layout/hProcess4"/>
    <dgm:cxn modelId="{1FFE4D09-3DBE-4EF8-AF25-50062BA42EF2}" type="presParOf" srcId="{FDE6B436-D7DC-40A5-92A0-BD203BFCACA8}" destId="{CC3B2046-8C2C-492B-9136-A0DDED75CB8A}" srcOrd="4" destOrd="0" presId="urn:microsoft.com/office/officeart/2005/8/layout/h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EBB98A-362D-4281-B04A-6A888C4BC42D}">
      <dsp:nvSpPr>
        <dsp:cNvPr id="0" name=""/>
        <dsp:cNvSpPr/>
      </dsp:nvSpPr>
      <dsp:spPr>
        <a:xfrm>
          <a:off x="3374" y="156087"/>
          <a:ext cx="2247622" cy="4512361"/>
        </a:xfrm>
        <a:prstGeom prst="roundRect">
          <a:avLst>
            <a:gd name="adj" fmla="val 10000"/>
          </a:avLst>
        </a:prstGeom>
        <a:solidFill>
          <a:schemeClr val="accent3">
            <a:lumMod val="20000"/>
            <a:lumOff val="80000"/>
          </a:schemeClr>
        </a:solidFill>
        <a:ln w="25400" cap="flat" cmpd="sng" algn="ctr">
          <a:solidFill>
            <a:schemeClr val="accent3">
              <a:lumMod val="6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fr-CA" sz="1400" kern="1200" dirty="0" smtClean="0">
              <a:latin typeface="Calibri" pitchFamily="34" charset="0"/>
            </a:rPr>
            <a:t>L’individu arrêté est généralement remis en liberté après son arrestation. On lui remet alors un document  qui indique la date à laquelle il doit se présenter en cour pour sa comparution. </a:t>
          </a:r>
          <a:endParaRPr lang="fr-CA" sz="1400" kern="1200" dirty="0">
            <a:latin typeface="Calibri" pitchFamily="34" charset="0"/>
          </a:endParaRPr>
        </a:p>
      </dsp:txBody>
      <dsp:txXfrm>
        <a:off x="69205" y="221918"/>
        <a:ext cx="2115960" cy="3413764"/>
      </dsp:txXfrm>
    </dsp:sp>
    <dsp:sp modelId="{24668006-0716-4888-A920-680E59786261}">
      <dsp:nvSpPr>
        <dsp:cNvPr id="0" name=""/>
        <dsp:cNvSpPr/>
      </dsp:nvSpPr>
      <dsp:spPr>
        <a:xfrm>
          <a:off x="2268250" y="3024331"/>
          <a:ext cx="549836" cy="382858"/>
        </a:xfrm>
        <a:prstGeom prst="rightArrow">
          <a:avLst/>
        </a:prstGeom>
        <a:solidFill>
          <a:schemeClr val="accent3">
            <a:lumMod val="65000"/>
          </a:schemeClr>
        </a:solidFill>
        <a:ln>
          <a:noFill/>
        </a:ln>
        <a:effectLst/>
      </dsp:spPr>
      <dsp:style>
        <a:lnRef idx="0">
          <a:scrgbClr r="0" g="0" b="0"/>
        </a:lnRef>
        <a:fillRef idx="1">
          <a:scrgbClr r="0" g="0" b="0"/>
        </a:fillRef>
        <a:effectRef idx="0">
          <a:scrgbClr r="0" g="0" b="0"/>
        </a:effectRef>
        <a:fontRef idx="minor">
          <a:schemeClr val="lt1"/>
        </a:fontRef>
      </dsp:style>
    </dsp:sp>
    <dsp:sp modelId="{0B600314-2AC7-40E6-A240-82B9A36118CC}">
      <dsp:nvSpPr>
        <dsp:cNvPr id="0" name=""/>
        <dsp:cNvSpPr/>
      </dsp:nvSpPr>
      <dsp:spPr>
        <a:xfrm>
          <a:off x="108003" y="3384376"/>
          <a:ext cx="1997886" cy="626076"/>
        </a:xfrm>
        <a:prstGeom prst="roundRect">
          <a:avLst>
            <a:gd name="adj" fmla="val 10000"/>
          </a:avLst>
        </a:prstGeom>
        <a:solidFill>
          <a:srgbClr val="CEDC1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fr-CA" sz="1600" b="1" kern="1200" dirty="0" smtClean="0">
              <a:solidFill>
                <a:schemeClr val="tx1"/>
              </a:solidFill>
              <a:latin typeface="Calibri" pitchFamily="34" charset="0"/>
            </a:rPr>
            <a:t>1. Arrestation</a:t>
          </a:r>
          <a:endParaRPr lang="fr-CA" sz="1600" b="1" kern="1200" dirty="0">
            <a:solidFill>
              <a:schemeClr val="tx1"/>
            </a:solidFill>
            <a:latin typeface="Calibri" pitchFamily="34" charset="0"/>
          </a:endParaRPr>
        </a:p>
      </dsp:txBody>
      <dsp:txXfrm>
        <a:off x="126340" y="3402713"/>
        <a:ext cx="1961212" cy="589402"/>
      </dsp:txXfrm>
    </dsp:sp>
    <dsp:sp modelId="{E5490E2F-8241-41B7-8779-1B7859733DC5}">
      <dsp:nvSpPr>
        <dsp:cNvPr id="0" name=""/>
        <dsp:cNvSpPr/>
      </dsp:nvSpPr>
      <dsp:spPr>
        <a:xfrm>
          <a:off x="2819772" y="156087"/>
          <a:ext cx="2247622" cy="4512361"/>
        </a:xfrm>
        <a:prstGeom prst="roundRect">
          <a:avLst>
            <a:gd name="adj" fmla="val 10000"/>
          </a:avLst>
        </a:prstGeom>
        <a:solidFill>
          <a:schemeClr val="accent3">
            <a:lumMod val="20000"/>
            <a:lumOff val="80000"/>
          </a:schemeClr>
        </a:solidFill>
        <a:ln w="25400" cap="flat" cmpd="sng" algn="ctr">
          <a:solidFill>
            <a:schemeClr val="accent3">
              <a:lumMod val="6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fr-CA" sz="1400" kern="1200" dirty="0" smtClean="0">
              <a:latin typeface="Calibri" pitchFamily="34" charset="0"/>
            </a:rPr>
            <a:t>Une fois qu’une personne est arrêtée et détenue, elle doit rapidement être amenée devant un juge pour sa comparution. À cette étape, on lit la dénonciation, un document qui explique ce dont on accuse la personne. C’est pendant la comparution que l’accusé peut plaider coupable ou non coupable. </a:t>
          </a:r>
          <a:endParaRPr lang="fr-CA" sz="1400" kern="1200" dirty="0">
            <a:latin typeface="Calibri" pitchFamily="34" charset="0"/>
          </a:endParaRPr>
        </a:p>
      </dsp:txBody>
      <dsp:txXfrm>
        <a:off x="2885603" y="1188852"/>
        <a:ext cx="2115960" cy="3413764"/>
      </dsp:txXfrm>
    </dsp:sp>
    <dsp:sp modelId="{A8DCF459-5D2D-4E5C-BB24-880B7D1EC074}">
      <dsp:nvSpPr>
        <dsp:cNvPr id="0" name=""/>
        <dsp:cNvSpPr/>
      </dsp:nvSpPr>
      <dsp:spPr>
        <a:xfrm>
          <a:off x="5076563" y="1059400"/>
          <a:ext cx="519715" cy="308755"/>
        </a:xfrm>
        <a:prstGeom prst="rightArrow">
          <a:avLst/>
        </a:prstGeom>
        <a:solidFill>
          <a:schemeClr val="accent3">
            <a:lumMod val="65000"/>
          </a:schemeClr>
        </a:solidFill>
        <a:ln>
          <a:noFill/>
        </a:ln>
        <a:effectLst/>
      </dsp:spPr>
      <dsp:style>
        <a:lnRef idx="0">
          <a:scrgbClr r="0" g="0" b="0"/>
        </a:lnRef>
        <a:fillRef idx="1">
          <a:scrgbClr r="0" g="0" b="0"/>
        </a:fillRef>
        <a:effectRef idx="0">
          <a:scrgbClr r="0" g="0" b="0"/>
        </a:effectRef>
        <a:fontRef idx="minor">
          <a:schemeClr val="lt1"/>
        </a:fontRef>
      </dsp:style>
    </dsp:sp>
    <dsp:sp modelId="{BBB488E4-A285-4B9B-864F-5677E8F7ADA3}">
      <dsp:nvSpPr>
        <dsp:cNvPr id="0" name=""/>
        <dsp:cNvSpPr/>
      </dsp:nvSpPr>
      <dsp:spPr>
        <a:xfrm>
          <a:off x="2957726" y="86668"/>
          <a:ext cx="1997886" cy="626076"/>
        </a:xfrm>
        <a:prstGeom prst="roundRect">
          <a:avLst>
            <a:gd name="adj" fmla="val 10000"/>
          </a:avLst>
        </a:prstGeom>
        <a:solidFill>
          <a:srgbClr val="CEDC1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fr-CA" sz="1600" b="1" kern="1200" dirty="0" smtClean="0">
              <a:solidFill>
                <a:schemeClr val="tx1"/>
              </a:solidFill>
              <a:latin typeface="Calibri" pitchFamily="34" charset="0"/>
            </a:rPr>
            <a:t>2. Comparution</a:t>
          </a:r>
          <a:endParaRPr lang="fr-CA" sz="1600" b="1" kern="1200" dirty="0">
            <a:solidFill>
              <a:schemeClr val="tx1"/>
            </a:solidFill>
            <a:latin typeface="Calibri" pitchFamily="34" charset="0"/>
          </a:endParaRPr>
        </a:p>
      </dsp:txBody>
      <dsp:txXfrm>
        <a:off x="2976063" y="105005"/>
        <a:ext cx="1961212" cy="589402"/>
      </dsp:txXfrm>
    </dsp:sp>
    <dsp:sp modelId="{23FBFEA2-5DFD-4578-93B0-2709310EC291}">
      <dsp:nvSpPr>
        <dsp:cNvPr id="0" name=""/>
        <dsp:cNvSpPr/>
      </dsp:nvSpPr>
      <dsp:spPr>
        <a:xfrm>
          <a:off x="5636170" y="156087"/>
          <a:ext cx="2247622" cy="4512361"/>
        </a:xfrm>
        <a:prstGeom prst="roundRect">
          <a:avLst>
            <a:gd name="adj" fmla="val 10000"/>
          </a:avLst>
        </a:prstGeom>
        <a:solidFill>
          <a:schemeClr val="accent3">
            <a:lumMod val="20000"/>
            <a:lumOff val="80000"/>
          </a:schemeClr>
        </a:soli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fr-CA" sz="1400" kern="1200" dirty="0" smtClean="0">
              <a:latin typeface="Calibri" pitchFamily="34" charset="0"/>
            </a:rPr>
            <a:t>Si les policiers ont décidé, après l’arrestation d’une personne, de la détenir jusqu’à sa comparution, il y aura une audience de mise en liberté provisoire pour déterminer si elle sera détenue en attendant la suite des procédures judiciaires.</a:t>
          </a:r>
          <a:endParaRPr lang="fr-CA" sz="1400" kern="1200" dirty="0">
            <a:latin typeface="Calibri" pitchFamily="34" charset="0"/>
          </a:endParaRPr>
        </a:p>
      </dsp:txBody>
      <dsp:txXfrm>
        <a:off x="5702001" y="221918"/>
        <a:ext cx="2115960" cy="3413764"/>
      </dsp:txXfrm>
    </dsp:sp>
    <dsp:sp modelId="{5871ED46-2B22-49DA-996E-F195B0142BAA}">
      <dsp:nvSpPr>
        <dsp:cNvPr id="0" name=""/>
        <dsp:cNvSpPr/>
      </dsp:nvSpPr>
      <dsp:spPr>
        <a:xfrm>
          <a:off x="5796641" y="3312371"/>
          <a:ext cx="1997886" cy="626076"/>
        </a:xfrm>
        <a:prstGeom prst="roundRect">
          <a:avLst>
            <a:gd name="adj" fmla="val 10000"/>
          </a:avLst>
        </a:prstGeom>
        <a:solidFill>
          <a:srgbClr val="CEDC1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fr-CA" sz="1600" b="1" kern="1200" dirty="0" smtClean="0">
              <a:solidFill>
                <a:schemeClr val="tx1"/>
              </a:solidFill>
              <a:latin typeface="Calibri" pitchFamily="34" charset="0"/>
            </a:rPr>
            <a:t>3. Audience de mise en liberté provisoire</a:t>
          </a:r>
          <a:endParaRPr lang="fr-CA" sz="1600" b="1" kern="1200" dirty="0">
            <a:solidFill>
              <a:schemeClr val="tx1"/>
            </a:solidFill>
            <a:latin typeface="Calibri" pitchFamily="34" charset="0"/>
          </a:endParaRPr>
        </a:p>
      </dsp:txBody>
      <dsp:txXfrm>
        <a:off x="5814978" y="3330708"/>
        <a:ext cx="1961212" cy="5894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CF28F5-5B7A-4F8B-82C6-DEA1A4054500}">
      <dsp:nvSpPr>
        <dsp:cNvPr id="0" name=""/>
        <dsp:cNvSpPr/>
      </dsp:nvSpPr>
      <dsp:spPr>
        <a:xfrm>
          <a:off x="16894" y="17071"/>
          <a:ext cx="1990815" cy="4128381"/>
        </a:xfrm>
        <a:prstGeom prst="roundRect">
          <a:avLst>
            <a:gd name="adj" fmla="val 10000"/>
          </a:avLst>
        </a:prstGeom>
        <a:solidFill>
          <a:schemeClr val="accent3">
            <a:lumMod val="20000"/>
            <a:lumOff val="80000"/>
          </a:schemeClr>
        </a:solidFill>
        <a:ln w="25400" cap="flat" cmpd="sng" algn="ctr">
          <a:solidFill>
            <a:schemeClr val="accent3">
              <a:lumMod val="6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fr-CA" sz="1600" kern="1200" dirty="0" smtClean="0">
              <a:latin typeface="Calibri" pitchFamily="34" charset="0"/>
            </a:rPr>
            <a:t>L’enquête préliminaire est une audience qui se déroule devant un juge. Elle permet à ce dernier de déterminer s’il y a des éléments de preuve suffisants pour justifier la tenue d’un procès</a:t>
          </a:r>
          <a:r>
            <a:rPr lang="fr-CA" sz="1400" kern="1200" dirty="0" smtClean="0">
              <a:latin typeface="Calibri" pitchFamily="34" charset="0"/>
            </a:rPr>
            <a:t>.</a:t>
          </a:r>
          <a:endParaRPr lang="fr-CA" sz="1400" kern="1200" dirty="0">
            <a:latin typeface="Calibri" pitchFamily="34" charset="0"/>
          </a:endParaRPr>
        </a:p>
      </dsp:txBody>
      <dsp:txXfrm>
        <a:off x="75203" y="75380"/>
        <a:ext cx="1874197" cy="3127110"/>
      </dsp:txXfrm>
    </dsp:sp>
    <dsp:sp modelId="{B7C5E0CC-9E57-467E-A09B-746293864017}">
      <dsp:nvSpPr>
        <dsp:cNvPr id="0" name=""/>
        <dsp:cNvSpPr/>
      </dsp:nvSpPr>
      <dsp:spPr>
        <a:xfrm>
          <a:off x="2027183" y="2736306"/>
          <a:ext cx="492884" cy="436540"/>
        </a:xfrm>
        <a:prstGeom prst="rightArrow">
          <a:avLst/>
        </a:prstGeom>
        <a:solidFill>
          <a:schemeClr val="accent3">
            <a:lumMod val="65000"/>
          </a:schemeClr>
        </a:solidFill>
        <a:ln>
          <a:noFill/>
        </a:ln>
        <a:effectLst/>
      </dsp:spPr>
      <dsp:style>
        <a:lnRef idx="0">
          <a:scrgbClr r="0" g="0" b="0"/>
        </a:lnRef>
        <a:fillRef idx="1">
          <a:scrgbClr r="0" g="0" b="0"/>
        </a:fillRef>
        <a:effectRef idx="0">
          <a:scrgbClr r="0" g="0" b="0"/>
        </a:effectRef>
        <a:fontRef idx="minor">
          <a:schemeClr val="lt1"/>
        </a:fontRef>
      </dsp:style>
    </dsp:sp>
    <dsp:sp modelId="{8F345B20-3778-494A-BB7E-3CE6DBBA42ED}">
      <dsp:nvSpPr>
        <dsp:cNvPr id="0" name=""/>
        <dsp:cNvSpPr/>
      </dsp:nvSpPr>
      <dsp:spPr>
        <a:xfrm>
          <a:off x="143799" y="3096341"/>
          <a:ext cx="1769613" cy="703717"/>
        </a:xfrm>
        <a:prstGeom prst="roundRect">
          <a:avLst>
            <a:gd name="adj" fmla="val 10000"/>
          </a:avLst>
        </a:prstGeom>
        <a:solidFill>
          <a:srgbClr val="CEDC1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fr-CA" sz="1600" b="1" kern="1200" dirty="0" smtClean="0">
              <a:solidFill>
                <a:schemeClr val="tx1"/>
              </a:solidFill>
              <a:latin typeface="Calibri" pitchFamily="34" charset="0"/>
            </a:rPr>
            <a:t>4. Enquête préliminaire</a:t>
          </a:r>
          <a:endParaRPr lang="fr-CA" sz="1600" b="1" kern="1200" dirty="0">
            <a:solidFill>
              <a:schemeClr val="tx1"/>
            </a:solidFill>
            <a:latin typeface="Calibri" pitchFamily="34" charset="0"/>
          </a:endParaRPr>
        </a:p>
      </dsp:txBody>
      <dsp:txXfrm>
        <a:off x="164410" y="3116952"/>
        <a:ext cx="1728391" cy="662495"/>
      </dsp:txXfrm>
    </dsp:sp>
    <dsp:sp modelId="{5C0A24ED-915B-4507-AA9D-A88CD75BEBD0}">
      <dsp:nvSpPr>
        <dsp:cNvPr id="0" name=""/>
        <dsp:cNvSpPr/>
      </dsp:nvSpPr>
      <dsp:spPr>
        <a:xfrm>
          <a:off x="2512100" y="17071"/>
          <a:ext cx="1990815" cy="4128381"/>
        </a:xfrm>
        <a:prstGeom prst="roundRect">
          <a:avLst>
            <a:gd name="adj" fmla="val 10000"/>
          </a:avLst>
        </a:prstGeom>
        <a:solidFill>
          <a:schemeClr val="accent3">
            <a:lumMod val="20000"/>
            <a:lumOff val="80000"/>
          </a:schemeClr>
        </a:solidFill>
        <a:ln w="25400" cap="flat" cmpd="sng" algn="ctr">
          <a:solidFill>
            <a:schemeClr val="accent3">
              <a:lumMod val="6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fr-CA" sz="1600" kern="1200" dirty="0" smtClean="0">
              <a:latin typeface="Calibri" pitchFamily="34" charset="0"/>
            </a:rPr>
            <a:t>Le procès se déroule devant un juge seul ou un juge et un jury. C’est pendant le procès que la décision (le verdict) est prise. </a:t>
          </a:r>
          <a:endParaRPr lang="fr-CA" sz="1600" kern="1200" dirty="0">
            <a:latin typeface="Calibri" pitchFamily="34" charset="0"/>
          </a:endParaRPr>
        </a:p>
      </dsp:txBody>
      <dsp:txXfrm>
        <a:off x="2570409" y="960033"/>
        <a:ext cx="1874197" cy="3127110"/>
      </dsp:txXfrm>
    </dsp:sp>
    <dsp:sp modelId="{74A9E9C5-B8FC-4679-A58C-A82762300A19}">
      <dsp:nvSpPr>
        <dsp:cNvPr id="0" name=""/>
        <dsp:cNvSpPr/>
      </dsp:nvSpPr>
      <dsp:spPr>
        <a:xfrm>
          <a:off x="4464286" y="1008113"/>
          <a:ext cx="496585" cy="341265"/>
        </a:xfrm>
        <a:prstGeom prst="rightArrow">
          <a:avLst/>
        </a:prstGeom>
        <a:solidFill>
          <a:schemeClr val="accent3">
            <a:lumMod val="65000"/>
          </a:schemeClr>
        </a:solidFill>
        <a:ln>
          <a:solidFill>
            <a:schemeClr val="accent3">
              <a:lumMod val="65000"/>
            </a:schemeClr>
          </a:solidFill>
        </a:ln>
        <a:effectLst/>
      </dsp:spPr>
      <dsp:style>
        <a:lnRef idx="0">
          <a:scrgbClr r="0" g="0" b="0"/>
        </a:lnRef>
        <a:fillRef idx="1">
          <a:scrgbClr r="0" g="0" b="0"/>
        </a:fillRef>
        <a:effectRef idx="0">
          <a:scrgbClr r="0" g="0" b="0"/>
        </a:effectRef>
        <a:fontRef idx="minor">
          <a:schemeClr val="lt1"/>
        </a:fontRef>
      </dsp:style>
    </dsp:sp>
    <dsp:sp modelId="{2605A6FA-B2DF-4E12-99D9-BF3DF23EF4BF}">
      <dsp:nvSpPr>
        <dsp:cNvPr id="0" name=""/>
        <dsp:cNvSpPr/>
      </dsp:nvSpPr>
      <dsp:spPr>
        <a:xfrm>
          <a:off x="2664083" y="144014"/>
          <a:ext cx="1769613" cy="703717"/>
        </a:xfrm>
        <a:prstGeom prst="roundRect">
          <a:avLst>
            <a:gd name="adj" fmla="val 10000"/>
          </a:avLst>
        </a:prstGeom>
        <a:solidFill>
          <a:srgbClr val="CEDC1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fr-CA" sz="1600" b="1" kern="1200" dirty="0" smtClean="0">
              <a:solidFill>
                <a:schemeClr val="tx1"/>
              </a:solidFill>
              <a:latin typeface="Calibri" pitchFamily="34" charset="0"/>
            </a:rPr>
            <a:t>5. Procès devant juge et jury ou juge seul</a:t>
          </a:r>
          <a:endParaRPr lang="fr-CA" sz="1600" b="1" kern="1200" dirty="0">
            <a:solidFill>
              <a:schemeClr val="tx1"/>
            </a:solidFill>
            <a:latin typeface="Calibri" pitchFamily="34" charset="0"/>
          </a:endParaRPr>
        </a:p>
      </dsp:txBody>
      <dsp:txXfrm>
        <a:off x="2684694" y="164625"/>
        <a:ext cx="1728391" cy="662495"/>
      </dsp:txXfrm>
    </dsp:sp>
    <dsp:sp modelId="{23FBFEA2-5DFD-4578-93B0-2709310EC291}">
      <dsp:nvSpPr>
        <dsp:cNvPr id="0" name=""/>
        <dsp:cNvSpPr/>
      </dsp:nvSpPr>
      <dsp:spPr>
        <a:xfrm>
          <a:off x="4987817" y="8984"/>
          <a:ext cx="1990815" cy="4265998"/>
        </a:xfrm>
        <a:prstGeom prst="roundRect">
          <a:avLst>
            <a:gd name="adj" fmla="val 10000"/>
          </a:avLst>
        </a:prstGeom>
        <a:solidFill>
          <a:schemeClr val="accent3">
            <a:lumMod val="20000"/>
            <a:lumOff val="80000"/>
          </a:schemeClr>
        </a:solidFill>
        <a:ln w="25400" cap="flat" cmpd="sng" algn="ctr">
          <a:solidFill>
            <a:schemeClr val="accent3">
              <a:lumMod val="6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fr-CA" sz="1600" kern="1200" dirty="0" smtClean="0">
              <a:latin typeface="Calibri" pitchFamily="34" charset="0"/>
            </a:rPr>
            <a:t>Au cours d’un procès devant jury, ce sont les jurés qui décident si la preuve est suffisante pour déclarer l’accusé coupable. Cependant, c’est toujours le juge qui décide de la peine à imposer à l’accusé. </a:t>
          </a:r>
          <a:endParaRPr lang="fr-CA" sz="1600" kern="1200" dirty="0">
            <a:latin typeface="Calibri" pitchFamily="34" charset="0"/>
          </a:endParaRPr>
        </a:p>
      </dsp:txBody>
      <dsp:txXfrm>
        <a:off x="5046126" y="67293"/>
        <a:ext cx="1874197" cy="3235237"/>
      </dsp:txXfrm>
    </dsp:sp>
    <dsp:sp modelId="{5871ED46-2B22-49DA-996E-F195B0142BAA}">
      <dsp:nvSpPr>
        <dsp:cNvPr id="0" name=""/>
        <dsp:cNvSpPr/>
      </dsp:nvSpPr>
      <dsp:spPr>
        <a:xfrm>
          <a:off x="5112362" y="3384372"/>
          <a:ext cx="1769613" cy="690937"/>
        </a:xfrm>
        <a:prstGeom prst="roundRect">
          <a:avLst>
            <a:gd name="adj" fmla="val 10000"/>
          </a:avLst>
        </a:prstGeom>
        <a:solidFill>
          <a:srgbClr val="CEDC1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fr-CA" sz="1600" b="1" kern="1200" dirty="0" smtClean="0">
              <a:solidFill>
                <a:schemeClr val="tx1"/>
              </a:solidFill>
              <a:latin typeface="Calibri" pitchFamily="34" charset="0"/>
            </a:rPr>
            <a:t>6. Détermination de la peine</a:t>
          </a:r>
          <a:endParaRPr lang="fr-CA" sz="1600" b="1" kern="1200" dirty="0">
            <a:solidFill>
              <a:schemeClr val="tx1"/>
            </a:solidFill>
            <a:latin typeface="Calibri" pitchFamily="34" charset="0"/>
          </a:endParaRPr>
        </a:p>
      </dsp:txBody>
      <dsp:txXfrm>
        <a:off x="5132599" y="3404609"/>
        <a:ext cx="1729139" cy="65046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E87A9A3-130D-48AE-AC0A-99D576CCC726}" type="datetimeFigureOut">
              <a:rPr lang="fr-CA" smtClean="0"/>
              <a:pPr/>
              <a:t>2015-11-30</a:t>
            </a:fld>
            <a:endParaRPr lang="fr-CA"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B92EFB-8A5B-4926-8D60-B60D05F9FA9D}" type="slidenum">
              <a:rPr lang="fr-CA" smtClean="0"/>
              <a:pPr/>
              <a:t>‹N°›</a:t>
            </a:fld>
            <a:endParaRPr lang="fr-CA" dirty="0"/>
          </a:p>
        </p:txBody>
      </p:sp>
    </p:spTree>
    <p:extLst>
      <p:ext uri="{BB962C8B-B14F-4D97-AF65-F5344CB8AC3E}">
        <p14:creationId xmlns:p14="http://schemas.microsoft.com/office/powerpoint/2010/main" val="1122087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275365-0529-4795-A08D-FADDFC4237C1}" type="datetimeFigureOut">
              <a:rPr lang="fr-CA" smtClean="0"/>
              <a:pPr/>
              <a:t>2015-11-30</a:t>
            </a:fld>
            <a:endParaRPr lang="fr-CA"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14F7FA-BFBA-4889-85CC-403947EFD051}" type="slidenum">
              <a:rPr lang="fr-CA" smtClean="0"/>
              <a:pPr/>
              <a:t>‹N°›</a:t>
            </a:fld>
            <a:endParaRPr lang="fr-CA" dirty="0"/>
          </a:p>
        </p:txBody>
      </p:sp>
    </p:spTree>
    <p:extLst>
      <p:ext uri="{BB962C8B-B14F-4D97-AF65-F5344CB8AC3E}">
        <p14:creationId xmlns:p14="http://schemas.microsoft.com/office/powerpoint/2010/main" val="2662852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fr-FR" altLang="fr-FR" smtClean="0"/>
              <a:t>Les professions juridiques et leurs obligations linguistiques</a:t>
            </a:r>
          </a:p>
        </p:txBody>
      </p:sp>
      <p:sp>
        <p:nvSpPr>
          <p:cNvPr id="1126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fr-FR" altLang="fr-FR" smtClean="0"/>
              <a:t>Onglet 7</a:t>
            </a:r>
          </a:p>
        </p:txBody>
      </p:sp>
      <p:sp>
        <p:nvSpPr>
          <p:cNvPr id="1126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4DD52EF-E404-41DD-B977-6E3F7C248E03}" type="slidenum">
              <a:rPr lang="fr-FR" altLang="fr-FR"/>
              <a:pPr/>
              <a:t>1</a:t>
            </a:fld>
            <a:endParaRPr lang="fr-FR" altLang="fr-FR"/>
          </a:p>
        </p:txBody>
      </p:sp>
      <p:sp>
        <p:nvSpPr>
          <p:cNvPr id="1126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7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altLang="fr-FR" smtClean="0"/>
          </a:p>
        </p:txBody>
      </p:sp>
    </p:spTree>
    <p:extLst>
      <p:ext uri="{BB962C8B-B14F-4D97-AF65-F5344CB8AC3E}">
        <p14:creationId xmlns:p14="http://schemas.microsoft.com/office/powerpoint/2010/main" val="4228343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72D7E35-274C-46F9-8EB7-AF58D0D62FA6}" type="slidenum">
              <a:rPr lang="fr-CA" altLang="fr-FR"/>
              <a:pPr/>
              <a:t>2</a:t>
            </a:fld>
            <a:endParaRPr lang="fr-CA" altLang="fr-FR"/>
          </a:p>
        </p:txBody>
      </p:sp>
      <p:sp>
        <p:nvSpPr>
          <p:cNvPr id="12291" name="Rectangle 2"/>
          <p:cNvSpPr>
            <a:spLocks noGrp="1" noRot="1" noChangeAspect="1" noChangeArrowheads="1" noTextEdit="1"/>
          </p:cNvSpPr>
          <p:nvPr>
            <p:ph type="sldImg"/>
          </p:nvPr>
        </p:nvSpPr>
        <p:spPr bwMode="auto">
          <a:xfrm>
            <a:off x="1125538" y="684213"/>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fr-CA" altLang="fr-FR" smtClean="0"/>
              <a:t>L’accusé dans un procès criminel bénéficie d’une présomption d’innocence, c’est-à-dire qu’il est présumé est innocent jusqu’à preuve du contraire.</a:t>
            </a:r>
          </a:p>
          <a:p>
            <a:pPr>
              <a:spcBef>
                <a:spcPct val="0"/>
              </a:spcBef>
            </a:pPr>
            <a:endParaRPr lang="fr-CA" altLang="fr-FR" smtClean="0"/>
          </a:p>
          <a:p>
            <a:pPr>
              <a:spcBef>
                <a:spcPct val="0"/>
              </a:spcBef>
            </a:pPr>
            <a:r>
              <a:rPr lang="fr-CA" altLang="fr-FR" smtClean="0"/>
              <a:t>Le procureur est également nommé procureur de la Couronne, la Couronne, la poursuite, le poursuivant, le ministère public ou le substitut du Procureur général. Il s’agit d’un avocat spécialisé en droit criminel qui travaille exclusivement pour le gouvernement (fédéral, provincial ou territorial). </a:t>
            </a:r>
            <a:br>
              <a:rPr lang="fr-CA" altLang="fr-FR" smtClean="0"/>
            </a:br>
            <a:r>
              <a:rPr lang="fr-CA" altLang="fr-FR" smtClean="0"/>
              <a:t/>
            </a:r>
            <a:br>
              <a:rPr lang="fr-CA" altLang="fr-FR" smtClean="0"/>
            </a:br>
            <a:r>
              <a:rPr lang="fr-CA" altLang="fr-FR" smtClean="0"/>
              <a:t>En droit criminel, ce n’est pas la victime qui peut décider de poursuivre une personne en justice; c’est plutôt le procureur qui décide, après une enquête policière, s’il existe suffisamment d’éléments pour intenter une poursuite criminelle.</a:t>
            </a:r>
            <a:br>
              <a:rPr lang="fr-CA" altLang="fr-FR" smtClean="0"/>
            </a:br>
            <a:r>
              <a:rPr lang="fr-CA" altLang="fr-FR" smtClean="0"/>
              <a:t/>
            </a:r>
            <a:br>
              <a:rPr lang="fr-CA" altLang="fr-FR" smtClean="0"/>
            </a:br>
            <a:r>
              <a:rPr lang="fr-CA" altLang="fr-FR" smtClean="0"/>
              <a:t>Le procureur agit à titre de porte-parole de la société et défend donc les intérêts de la société qui ont été violés par l’auteur de l’infraction. </a:t>
            </a:r>
            <a:br>
              <a:rPr lang="fr-CA" altLang="fr-FR" smtClean="0"/>
            </a:br>
            <a:r>
              <a:rPr lang="fr-CA" altLang="fr-FR" smtClean="0"/>
              <a:t/>
            </a:r>
            <a:br>
              <a:rPr lang="fr-CA" altLang="fr-FR" smtClean="0"/>
            </a:br>
            <a:r>
              <a:rPr lang="fr-CA" altLang="fr-FR" smtClean="0"/>
              <a:t>Les procureurs de la Couronne provinciaux sont responsables de la plupart des poursuites intentées en vertu du </a:t>
            </a:r>
            <a:r>
              <a:rPr lang="fr-CA" altLang="fr-FR" i="1" smtClean="0"/>
              <a:t>Code criminel. </a:t>
            </a:r>
            <a:r>
              <a:rPr lang="fr-CA" altLang="fr-FR" smtClean="0"/>
              <a:t>Pour les poursuites intentées en vertu de lois fédérales criminelles autres que le </a:t>
            </a:r>
            <a:r>
              <a:rPr lang="fr-CA" altLang="fr-FR" i="1" smtClean="0"/>
              <a:t>Code criminel</a:t>
            </a:r>
            <a:r>
              <a:rPr lang="fr-CA" altLang="fr-FR" smtClean="0"/>
              <a:t>, ce sont les procureurs de la Couronne fédéraux qui s’en occupent.</a:t>
            </a:r>
          </a:p>
        </p:txBody>
      </p:sp>
    </p:spTree>
    <p:extLst>
      <p:ext uri="{BB962C8B-B14F-4D97-AF65-F5344CB8AC3E}">
        <p14:creationId xmlns:p14="http://schemas.microsoft.com/office/powerpoint/2010/main" val="2912789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D89A050-B688-46A5-97CF-6F93938C77F8}" type="slidenum">
              <a:rPr lang="fr-CA" altLang="fr-FR"/>
              <a:pPr/>
              <a:t>4</a:t>
            </a:fld>
            <a:endParaRPr lang="fr-CA" altLang="fr-FR"/>
          </a:p>
        </p:txBody>
      </p:sp>
      <p:sp>
        <p:nvSpPr>
          <p:cNvPr id="133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fr-CA" altLang="fr-FR" smtClean="0"/>
              <a:t>La personne qui a le fardeau de la preuve est celle qui doit convaincre le juge ou le jury, hors de tout doute raisonnable, que l’accusé est coupable. En raison de la présomption d’innocence, tout accusé est jugé innocent jusqu’à preuve du contraire.</a:t>
            </a:r>
            <a:br>
              <a:rPr lang="fr-CA" altLang="fr-FR" smtClean="0"/>
            </a:br>
            <a:r>
              <a:rPr lang="fr-CA" altLang="fr-FR" smtClean="0"/>
              <a:t/>
            </a:r>
            <a:br>
              <a:rPr lang="fr-CA" altLang="fr-FR" smtClean="0"/>
            </a:br>
            <a:r>
              <a:rPr lang="fr-CA" altLang="fr-FR" smtClean="0"/>
              <a:t>Une preuve hors de tout doute raisonnable signifie que si le juge ou le jury a le moindre doute quant à la culpabilité de l’accusé, il doit l’acquitter. Il faut que le juge ou le jury soit certain que l’accusé a commis l’acte criminel dont il est accusé. Le procureur doit donc produire suffisamment de preuves qui démontrent la culpabilité de l’accusé.</a:t>
            </a:r>
            <a:endParaRPr lang="en-CA" altLang="fr-FR" smtClean="0"/>
          </a:p>
        </p:txBody>
      </p:sp>
    </p:spTree>
    <p:extLst>
      <p:ext uri="{BB962C8B-B14F-4D97-AF65-F5344CB8AC3E}">
        <p14:creationId xmlns:p14="http://schemas.microsoft.com/office/powerpoint/2010/main" val="3525854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p>
            <a:fld id="{24210A1F-0014-4E6E-B6AB-1115F6DBBDE2}" type="datetimeFigureOut">
              <a:rPr lang="fr-CA" smtClean="0"/>
              <a:pPr/>
              <a:t>2015-11-30</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EEDC551F-00C7-4DD1-8F1A-681617912A60}" type="slidenum">
              <a:rPr lang="fr-CA" smtClean="0"/>
              <a:pPr/>
              <a:t>‹N°›</a:t>
            </a:fld>
            <a:endParaRPr lang="fr-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24210A1F-0014-4E6E-B6AB-1115F6DBBDE2}" type="datetimeFigureOut">
              <a:rPr lang="fr-CA" smtClean="0"/>
              <a:pPr/>
              <a:t>2015-11-30</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EEDC551F-00C7-4DD1-8F1A-681617912A60}" type="slidenum">
              <a:rPr lang="fr-CA" smtClean="0"/>
              <a:pPr/>
              <a:t>‹N°›</a:t>
            </a:fld>
            <a:endParaRPr lang="fr-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24210A1F-0014-4E6E-B6AB-1115F6DBBDE2}" type="datetimeFigureOut">
              <a:rPr lang="fr-CA" smtClean="0"/>
              <a:pPr/>
              <a:t>2015-11-30</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EEDC551F-00C7-4DD1-8F1A-681617912A60}" type="slidenum">
              <a:rPr lang="fr-CA" smtClean="0"/>
              <a:pPr/>
              <a:t>‹N°›</a:t>
            </a:fld>
            <a:endParaRPr lang="fr-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691680" y="274638"/>
            <a:ext cx="6995120" cy="1143000"/>
          </a:xfrm>
          <a:solidFill>
            <a:schemeClr val="accent1">
              <a:lumMod val="75000"/>
            </a:schemeClr>
          </a:solidFill>
        </p:spPr>
        <p:txBody>
          <a:bodyPr/>
          <a:lstStyle>
            <a:lvl1pPr algn="l">
              <a:defRPr b="1">
                <a:solidFill>
                  <a:schemeClr val="bg1"/>
                </a:solidFill>
              </a:defRPr>
            </a:lvl1pPr>
          </a:lstStyle>
          <a:p>
            <a:r>
              <a:rPr lang="fr-FR" smtClean="0"/>
              <a:t>Cliquez pour modifier le style du titre</a:t>
            </a:r>
            <a:endParaRPr lang="fr-CA"/>
          </a:p>
        </p:txBody>
      </p:sp>
      <p:sp>
        <p:nvSpPr>
          <p:cNvPr id="6" name="Espace réservé du numéro de diapositive 5"/>
          <p:cNvSpPr>
            <a:spLocks noGrp="1"/>
          </p:cNvSpPr>
          <p:nvPr>
            <p:ph type="sldNum" sz="quarter" idx="12"/>
          </p:nvPr>
        </p:nvSpPr>
        <p:spPr>
          <a:xfrm>
            <a:off x="179512" y="6309320"/>
            <a:ext cx="2133600" cy="365125"/>
          </a:xfrm>
        </p:spPr>
        <p:txBody>
          <a:bodyPr/>
          <a:lstStyle>
            <a:lvl1pPr algn="l">
              <a:defRPr/>
            </a:lvl1pPr>
          </a:lstStyle>
          <a:p>
            <a:fld id="{EEDC551F-00C7-4DD1-8F1A-681617912A60}" type="slidenum">
              <a:rPr lang="fr-CA" smtClean="0"/>
              <a:pPr/>
              <a:t>‹N°›</a:t>
            </a:fld>
            <a:endParaRPr lang="fr-CA" dirty="0"/>
          </a:p>
        </p:txBody>
      </p:sp>
      <p:pic>
        <p:nvPicPr>
          <p:cNvPr id="7" name="Picture 8" descr="Logo_cliquezjustice_texte.jpg"/>
          <p:cNvPicPr>
            <a:picLocks noChangeAspect="1"/>
          </p:cNvPicPr>
          <p:nvPr userDrawn="1"/>
        </p:nvPicPr>
        <p:blipFill>
          <a:blip r:embed="rId2" cstate="print"/>
          <a:srcRect/>
          <a:stretch>
            <a:fillRect/>
          </a:stretch>
        </p:blipFill>
        <p:spPr bwMode="auto">
          <a:xfrm>
            <a:off x="6659563" y="6308725"/>
            <a:ext cx="1995487" cy="336550"/>
          </a:xfrm>
          <a:prstGeom prst="rect">
            <a:avLst/>
          </a:prstGeom>
          <a:noFill/>
          <a:ln w="9525">
            <a:noFill/>
            <a:miter lim="800000"/>
            <a:headEnd/>
            <a:tailEnd/>
          </a:ln>
        </p:spPr>
      </p:pic>
      <p:pic>
        <p:nvPicPr>
          <p:cNvPr id="8" name="Picture 8" descr="Logo AJEFO court.jpg"/>
          <p:cNvPicPr>
            <a:picLocks noChangeAspect="1"/>
          </p:cNvPicPr>
          <p:nvPr userDrawn="1"/>
        </p:nvPicPr>
        <p:blipFill>
          <a:blip r:embed="rId3" cstate="print"/>
          <a:srcRect/>
          <a:stretch>
            <a:fillRect/>
          </a:stretch>
        </p:blipFill>
        <p:spPr bwMode="auto">
          <a:xfrm>
            <a:off x="4356100" y="6381750"/>
            <a:ext cx="739775" cy="287338"/>
          </a:xfrm>
          <a:prstGeom prst="rect">
            <a:avLst/>
          </a:prstGeom>
          <a:noFill/>
          <a:ln w="9525">
            <a:noFill/>
            <a:miter lim="800000"/>
            <a:headEnd/>
            <a:tailEnd/>
          </a:ln>
        </p:spPr>
      </p:pic>
      <p:sp>
        <p:nvSpPr>
          <p:cNvPr id="9" name="Rectangle 8"/>
          <p:cNvSpPr/>
          <p:nvPr userDrawn="1"/>
        </p:nvSpPr>
        <p:spPr>
          <a:xfrm>
            <a:off x="4035425" y="6392863"/>
            <a:ext cx="333375" cy="307975"/>
          </a:xfrm>
          <a:prstGeom prst="rect">
            <a:avLst/>
          </a:prstGeom>
        </p:spPr>
        <p:txBody>
          <a:bodyPr wrap="none">
            <a:spAutoFit/>
          </a:bodyPr>
          <a:lstStyle/>
          <a:p>
            <a:pPr>
              <a:defRPr/>
            </a:pPr>
            <a:r>
              <a:rPr lang="fr-FR" sz="1400" dirty="0"/>
              <a:t>©</a:t>
            </a:r>
            <a:endParaRPr lang="fr-FR" sz="1200" dirty="0"/>
          </a:p>
        </p:txBody>
      </p:sp>
      <p:sp>
        <p:nvSpPr>
          <p:cNvPr id="10" name="Rectangular Callout 9"/>
          <p:cNvSpPr/>
          <p:nvPr userDrawn="1"/>
        </p:nvSpPr>
        <p:spPr>
          <a:xfrm>
            <a:off x="2339975" y="3068638"/>
            <a:ext cx="3168650" cy="2305050"/>
          </a:xfrm>
          <a:prstGeom prst="wedgeRectCallout">
            <a:avLst>
              <a:gd name="adj1" fmla="val -93656"/>
              <a:gd name="adj2" fmla="val 50419"/>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1" name="Content Placeholder 2"/>
          <p:cNvSpPr>
            <a:spLocks noGrp="1"/>
          </p:cNvSpPr>
          <p:nvPr>
            <p:ph idx="1"/>
          </p:nvPr>
        </p:nvSpPr>
        <p:spPr>
          <a:xfrm>
            <a:off x="1691680" y="1600200"/>
            <a:ext cx="6995120" cy="4525963"/>
          </a:xfrm>
          <a:solidFill>
            <a:schemeClr val="accent3">
              <a:lumMod val="20000"/>
              <a:lumOff val="80000"/>
            </a:schemeClr>
          </a:solidFill>
          <a:ln>
            <a:no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4210A1F-0014-4E6E-B6AB-1115F6DBBDE2}" type="datetimeFigureOut">
              <a:rPr lang="fr-CA" smtClean="0"/>
              <a:pPr/>
              <a:t>2015-11-30</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EEDC551F-00C7-4DD1-8F1A-681617912A60}" type="slidenum">
              <a:rPr lang="fr-CA" smtClean="0"/>
              <a:pPr/>
              <a:t>‹N°›</a:t>
            </a:fld>
            <a:endParaRPr lang="fr-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24210A1F-0014-4E6E-B6AB-1115F6DBBDE2}" type="datetimeFigureOut">
              <a:rPr lang="fr-CA" smtClean="0"/>
              <a:pPr/>
              <a:t>2015-11-30</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EEDC551F-00C7-4DD1-8F1A-681617912A60}" type="slidenum">
              <a:rPr lang="fr-CA" smtClean="0"/>
              <a:pPr/>
              <a:t>‹N°›</a:t>
            </a:fld>
            <a:endParaRPr lang="fr-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24210A1F-0014-4E6E-B6AB-1115F6DBBDE2}" type="datetimeFigureOut">
              <a:rPr lang="fr-CA" smtClean="0"/>
              <a:pPr/>
              <a:t>2015-11-30</a:t>
            </a:fld>
            <a:endParaRPr lang="fr-CA" dirty="0"/>
          </a:p>
        </p:txBody>
      </p:sp>
      <p:sp>
        <p:nvSpPr>
          <p:cNvPr id="8" name="Espace réservé du pied de page 7"/>
          <p:cNvSpPr>
            <a:spLocks noGrp="1"/>
          </p:cNvSpPr>
          <p:nvPr>
            <p:ph type="ftr" sz="quarter" idx="11"/>
          </p:nvPr>
        </p:nvSpPr>
        <p:spPr/>
        <p:txBody>
          <a:bodyPr/>
          <a:lstStyle/>
          <a:p>
            <a:endParaRPr lang="fr-CA" dirty="0"/>
          </a:p>
        </p:txBody>
      </p:sp>
      <p:sp>
        <p:nvSpPr>
          <p:cNvPr id="9" name="Espace réservé du numéro de diapositive 8"/>
          <p:cNvSpPr>
            <a:spLocks noGrp="1"/>
          </p:cNvSpPr>
          <p:nvPr>
            <p:ph type="sldNum" sz="quarter" idx="12"/>
          </p:nvPr>
        </p:nvSpPr>
        <p:spPr/>
        <p:txBody>
          <a:bodyPr/>
          <a:lstStyle/>
          <a:p>
            <a:fld id="{EEDC551F-00C7-4DD1-8F1A-681617912A60}" type="slidenum">
              <a:rPr lang="fr-CA" smtClean="0"/>
              <a:pPr/>
              <a:t>‹N°›</a:t>
            </a:fld>
            <a:endParaRPr lang="fr-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2"/>
          <p:cNvSpPr>
            <a:spLocks noGrp="1"/>
          </p:cNvSpPr>
          <p:nvPr>
            <p:ph type="dt" sz="half" idx="10"/>
          </p:nvPr>
        </p:nvSpPr>
        <p:spPr/>
        <p:txBody>
          <a:bodyPr/>
          <a:lstStyle/>
          <a:p>
            <a:fld id="{24210A1F-0014-4E6E-B6AB-1115F6DBBDE2}" type="datetimeFigureOut">
              <a:rPr lang="fr-CA" smtClean="0"/>
              <a:pPr/>
              <a:t>2015-11-30</a:t>
            </a:fld>
            <a:endParaRPr lang="fr-CA" dirty="0"/>
          </a:p>
        </p:txBody>
      </p:sp>
      <p:sp>
        <p:nvSpPr>
          <p:cNvPr id="4" name="Espace réservé du pied de page 3"/>
          <p:cNvSpPr>
            <a:spLocks noGrp="1"/>
          </p:cNvSpPr>
          <p:nvPr>
            <p:ph type="ftr" sz="quarter" idx="11"/>
          </p:nvPr>
        </p:nvSpPr>
        <p:spPr/>
        <p:txBody>
          <a:bodyPr/>
          <a:lstStyle/>
          <a:p>
            <a:endParaRPr lang="fr-CA" dirty="0"/>
          </a:p>
        </p:txBody>
      </p:sp>
      <p:sp>
        <p:nvSpPr>
          <p:cNvPr id="5" name="Espace réservé du numéro de diapositive 4"/>
          <p:cNvSpPr>
            <a:spLocks noGrp="1"/>
          </p:cNvSpPr>
          <p:nvPr>
            <p:ph type="sldNum" sz="quarter" idx="12"/>
          </p:nvPr>
        </p:nvSpPr>
        <p:spPr/>
        <p:txBody>
          <a:bodyPr/>
          <a:lstStyle/>
          <a:p>
            <a:fld id="{EEDC551F-00C7-4DD1-8F1A-681617912A60}" type="slidenum">
              <a:rPr lang="fr-CA" smtClean="0"/>
              <a:pPr/>
              <a:t>‹N°›</a:t>
            </a:fld>
            <a:endParaRPr lang="fr-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4210A1F-0014-4E6E-B6AB-1115F6DBBDE2}" type="datetimeFigureOut">
              <a:rPr lang="fr-CA" smtClean="0"/>
              <a:pPr/>
              <a:t>2015-11-30</a:t>
            </a:fld>
            <a:endParaRPr lang="fr-CA" dirty="0"/>
          </a:p>
        </p:txBody>
      </p:sp>
      <p:sp>
        <p:nvSpPr>
          <p:cNvPr id="3" name="Espace réservé du pied de page 2"/>
          <p:cNvSpPr>
            <a:spLocks noGrp="1"/>
          </p:cNvSpPr>
          <p:nvPr>
            <p:ph type="ftr" sz="quarter" idx="11"/>
          </p:nvPr>
        </p:nvSpPr>
        <p:spPr/>
        <p:txBody>
          <a:bodyPr/>
          <a:lstStyle/>
          <a:p>
            <a:endParaRPr lang="fr-CA" dirty="0"/>
          </a:p>
        </p:txBody>
      </p:sp>
      <p:sp>
        <p:nvSpPr>
          <p:cNvPr id="4" name="Espace réservé du numéro de diapositive 3"/>
          <p:cNvSpPr>
            <a:spLocks noGrp="1"/>
          </p:cNvSpPr>
          <p:nvPr>
            <p:ph type="sldNum" sz="quarter" idx="12"/>
          </p:nvPr>
        </p:nvSpPr>
        <p:spPr/>
        <p:txBody>
          <a:bodyPr/>
          <a:lstStyle/>
          <a:p>
            <a:fld id="{EEDC551F-00C7-4DD1-8F1A-681617912A60}" type="slidenum">
              <a:rPr lang="fr-CA" smtClean="0"/>
              <a:pPr/>
              <a:t>‹N°›</a:t>
            </a:fld>
            <a:endParaRPr lang="fr-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4210A1F-0014-4E6E-B6AB-1115F6DBBDE2}" type="datetimeFigureOut">
              <a:rPr lang="fr-CA" smtClean="0"/>
              <a:pPr/>
              <a:t>2015-11-30</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EEDC551F-00C7-4DD1-8F1A-681617912A60}" type="slidenum">
              <a:rPr lang="fr-CA" smtClean="0"/>
              <a:pPr/>
              <a:t>‹N°›</a:t>
            </a:fld>
            <a:endParaRPr lang="fr-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4210A1F-0014-4E6E-B6AB-1115F6DBBDE2}" type="datetimeFigureOut">
              <a:rPr lang="fr-CA" smtClean="0"/>
              <a:pPr/>
              <a:t>2015-11-30</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EEDC551F-00C7-4DD1-8F1A-681617912A60}" type="slidenum">
              <a:rPr lang="fr-CA" smtClean="0"/>
              <a:pPr/>
              <a:t>‹N°›</a:t>
            </a:fld>
            <a:endParaRPr lang="fr-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10A1F-0014-4E6E-B6AB-1115F6DBBDE2}" type="datetimeFigureOut">
              <a:rPr lang="fr-CA" smtClean="0"/>
              <a:pPr/>
              <a:t>2015-11-30</a:t>
            </a:fld>
            <a:endParaRPr lang="fr-CA"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DC551F-00C7-4DD1-8F1A-681617912A60}" type="slidenum">
              <a:rPr lang="fr-CA" smtClean="0"/>
              <a:pPr/>
              <a:t>‹N°›</a:t>
            </a:fld>
            <a:endParaRPr lang="fr-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tags" Target="../tags/tag3.xml"/><Relationship Id="rId7" Type="http://schemas.openxmlformats.org/officeDocument/2006/relationships/image" Target="../media/image3.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4.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image" Target="../media/image5.jpeg"/><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slideLayout" Target="../slideLayouts/slideLayout7.xml"/><Relationship Id="rId7" Type="http://schemas.openxmlformats.org/officeDocument/2006/relationships/diagramColors" Target="../diagrams/colors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slideLayout" Target="../slideLayouts/slideLayout7.xml"/><Relationship Id="rId7" Type="http://schemas.openxmlformats.org/officeDocument/2006/relationships/diagramColors" Target="../diagrams/colors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custDataLst>
              <p:tags r:id="rId1"/>
            </p:custDataLst>
          </p:nvPr>
        </p:nvSpPr>
        <p:spPr>
          <a:xfrm>
            <a:off x="971550" y="1700213"/>
            <a:ext cx="7345363" cy="2952750"/>
          </a:xfrm>
          <a:prstGeom prst="wedgeRectCallout">
            <a:avLst>
              <a:gd name="adj1" fmla="val -40670"/>
              <a:gd name="adj2" fmla="val 85345"/>
            </a:avLst>
          </a:prstGeom>
          <a:solidFill>
            <a:schemeClr val="accent3">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dirty="0"/>
          </a:p>
        </p:txBody>
      </p:sp>
      <p:pic>
        <p:nvPicPr>
          <p:cNvPr id="3075" name="Picture 5" descr="Logo AJEFO court.jpg"/>
          <p:cNvPicPr>
            <a:picLocks noChangeAspect="1"/>
          </p:cNvPicPr>
          <p:nvPr>
            <p:custDataLst>
              <p:tags r:id="rId2"/>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7380288" y="6308725"/>
            <a:ext cx="9223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4"/>
          <p:cNvSpPr>
            <a:spLocks noGrp="1" noChangeArrowheads="1"/>
          </p:cNvSpPr>
          <p:nvPr>
            <p:ph type="ctrTitle"/>
            <p:custDataLst>
              <p:tags r:id="rId3"/>
            </p:custDataLst>
          </p:nvPr>
        </p:nvSpPr>
        <p:spPr>
          <a:xfrm>
            <a:off x="1042988" y="2906713"/>
            <a:ext cx="7204075" cy="1098550"/>
          </a:xfrm>
        </p:spPr>
        <p:txBody>
          <a:bodyPr rtlCol="0">
            <a:normAutofit fontScale="90000"/>
          </a:bodyPr>
          <a:lstStyle/>
          <a:p>
            <a:pPr fontAlgn="auto">
              <a:spcAft>
                <a:spcPts val="0"/>
              </a:spcAft>
              <a:defRPr/>
            </a:pPr>
            <a:r>
              <a:rPr lang="fr-CA" sz="5400" b="1" smtClean="0">
                <a:cs typeface="Aharoni" pitchFamily="2" charset="-79"/>
              </a:rPr>
              <a:t>ÉTAPES </a:t>
            </a:r>
            <a:r>
              <a:rPr lang="fr-CA" sz="5400" b="1" smtClean="0">
                <a:cs typeface="Aharoni" pitchFamily="2" charset="-79"/>
              </a:rPr>
              <a:t>D’UN </a:t>
            </a:r>
            <a:r>
              <a:rPr lang="fr-CA" sz="5400" b="1" dirty="0" smtClean="0">
                <a:cs typeface="Aharoni" pitchFamily="2" charset="-79"/>
              </a:rPr>
              <a:t>PROCÈS CRIMINEL</a:t>
            </a:r>
            <a:r>
              <a:rPr lang="fr-CA" sz="5400" b="1" dirty="0" smtClean="0">
                <a:solidFill>
                  <a:srgbClr val="FF0000"/>
                </a:solidFill>
                <a:cs typeface="Aharoni" pitchFamily="2" charset="-79"/>
              </a:rPr>
              <a:t/>
            </a:r>
            <a:br>
              <a:rPr lang="fr-CA" sz="5400" b="1" dirty="0" smtClean="0">
                <a:solidFill>
                  <a:srgbClr val="FF0000"/>
                </a:solidFill>
                <a:cs typeface="Aharoni" pitchFamily="2" charset="-79"/>
              </a:rPr>
            </a:br>
            <a:endParaRPr lang="fr-CA" sz="5400" b="1" dirty="0" smtClean="0">
              <a:solidFill>
                <a:srgbClr val="FF0000"/>
              </a:solidFill>
              <a:cs typeface="Aharoni" pitchFamily="2" charset="-79"/>
            </a:endParaRPr>
          </a:p>
        </p:txBody>
      </p:sp>
      <p:sp>
        <p:nvSpPr>
          <p:cNvPr id="5" name="Rectangle 6"/>
          <p:cNvSpPr>
            <a:spLocks noGrp="1" noChangeArrowheads="1"/>
          </p:cNvSpPr>
          <p:nvPr>
            <p:ph type="sldNum" sz="quarter" idx="12"/>
            <p:custDataLst>
              <p:tags r:id="rId4"/>
            </p:custDataLst>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390D990-3FCE-4A00-A8D3-C4B5880848AA}" type="slidenum">
              <a:rPr lang="en-CA" altLang="en-US">
                <a:solidFill>
                  <a:srgbClr val="898989"/>
                </a:solidFill>
              </a:rPr>
              <a:pPr/>
              <a:t>1</a:t>
            </a:fld>
            <a:endParaRPr lang="en-CA" altLang="en-US">
              <a:solidFill>
                <a:srgbClr val="898989"/>
              </a:solidFill>
            </a:endParaRPr>
          </a:p>
        </p:txBody>
      </p:sp>
      <p:pic>
        <p:nvPicPr>
          <p:cNvPr id="2" name="Image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56795" y="284883"/>
            <a:ext cx="3592809" cy="800450"/>
          </a:xfrm>
          <a:prstGeom prst="rect">
            <a:avLst/>
          </a:prstGeom>
        </p:spPr>
      </p:pic>
    </p:spTree>
    <p:extLst>
      <p:ext uri="{BB962C8B-B14F-4D97-AF65-F5344CB8AC3E}">
        <p14:creationId xmlns:p14="http://schemas.microsoft.com/office/powerpoint/2010/main" val="319446101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4294967295"/>
            <p:custDataLst>
              <p:tags r:id="rId1"/>
            </p:custDataLst>
          </p:nvPr>
        </p:nvSpPr>
        <p:spPr>
          <a:xfrm>
            <a:off x="1692275" y="1628775"/>
            <a:ext cx="7056438" cy="4679950"/>
          </a:xfrm>
          <a:solidFill>
            <a:schemeClr val="accent3">
              <a:lumMod val="20000"/>
              <a:lumOff val="80000"/>
            </a:schemeClr>
          </a:solidFill>
        </p:spPr>
        <p:txBody>
          <a:bodyPr rtlCol="0">
            <a:normAutofit/>
          </a:bodyPr>
          <a:lstStyle/>
          <a:p>
            <a:pPr fontAlgn="auto">
              <a:lnSpc>
                <a:spcPct val="90000"/>
              </a:lnSpc>
              <a:spcAft>
                <a:spcPts val="0"/>
              </a:spcAft>
              <a:buFont typeface="Wingdings" pitchFamily="2" charset="2"/>
              <a:buNone/>
              <a:defRPr/>
            </a:pPr>
            <a:r>
              <a:rPr lang="fr-CA" b="1" dirty="0" smtClean="0"/>
              <a:t>LES ACTEURS</a:t>
            </a:r>
          </a:p>
          <a:p>
            <a:pPr indent="0" fontAlgn="auto">
              <a:lnSpc>
                <a:spcPct val="90000"/>
              </a:lnSpc>
              <a:spcAft>
                <a:spcPts val="0"/>
              </a:spcAft>
              <a:buClr>
                <a:srgbClr val="5F9127"/>
              </a:buClr>
              <a:buSzPct val="100000"/>
              <a:buFont typeface="Arial" panose="020B0604020202020204" pitchFamily="34" charset="0"/>
              <a:buNone/>
              <a:defRPr/>
            </a:pPr>
            <a:r>
              <a:rPr lang="fr-CA" sz="1700" b="1" dirty="0" smtClean="0">
                <a:solidFill>
                  <a:srgbClr val="5F9127"/>
                </a:solidFill>
              </a:rPr>
              <a:t>Accusé : </a:t>
            </a:r>
            <a:r>
              <a:rPr lang="fr-CA" sz="1700" b="1" dirty="0" smtClean="0">
                <a:solidFill>
                  <a:schemeClr val="bg2"/>
                </a:solidFill>
              </a:rPr>
              <a:t>:</a:t>
            </a:r>
            <a:r>
              <a:rPr lang="fr-CA" sz="1700" dirty="0" smtClean="0"/>
              <a:t>Personne contre laquelle des accusations sont portées. Elle est </a:t>
            </a:r>
            <a:r>
              <a:rPr lang="fr-CA" sz="1700" u="sng" dirty="0" smtClean="0"/>
              <a:t>soupçonnée</a:t>
            </a:r>
            <a:r>
              <a:rPr lang="fr-CA" sz="1700" dirty="0" smtClean="0"/>
              <a:t> d’avoir commis l’infraction.</a:t>
            </a:r>
          </a:p>
          <a:p>
            <a:pPr indent="0" fontAlgn="auto">
              <a:lnSpc>
                <a:spcPct val="90000"/>
              </a:lnSpc>
              <a:spcAft>
                <a:spcPts val="0"/>
              </a:spcAft>
              <a:buClr>
                <a:srgbClr val="5F9127"/>
              </a:buClr>
              <a:buSzPct val="100000"/>
              <a:buFont typeface="Arial" panose="020B0604020202020204" pitchFamily="34" charset="0"/>
              <a:buNone/>
              <a:defRPr/>
            </a:pPr>
            <a:endParaRPr lang="fr-CA" sz="1700" dirty="0" smtClean="0"/>
          </a:p>
          <a:p>
            <a:pPr indent="0" fontAlgn="auto">
              <a:lnSpc>
                <a:spcPct val="90000"/>
              </a:lnSpc>
              <a:spcAft>
                <a:spcPts val="0"/>
              </a:spcAft>
              <a:buClr>
                <a:srgbClr val="5F9127"/>
              </a:buClr>
              <a:buSzPct val="100000"/>
              <a:buFont typeface="Arial" panose="020B0604020202020204" pitchFamily="34" charset="0"/>
              <a:buNone/>
              <a:defRPr/>
            </a:pPr>
            <a:r>
              <a:rPr lang="fr-CA" sz="1700" b="1" dirty="0" smtClean="0">
                <a:solidFill>
                  <a:srgbClr val="5F9127"/>
                </a:solidFill>
              </a:rPr>
              <a:t>Procureur de la couronne </a:t>
            </a:r>
            <a:r>
              <a:rPr lang="fr-CA" sz="1700" dirty="0" smtClean="0"/>
              <a:t>: Personne qui entreprend la poursuite, au nom de la société représentée par la Reine. Il y a des procureurs de la Couronne territoriaux, provinciaux et fédéraux.</a:t>
            </a:r>
          </a:p>
          <a:p>
            <a:pPr indent="0" fontAlgn="auto">
              <a:lnSpc>
                <a:spcPct val="90000"/>
              </a:lnSpc>
              <a:spcAft>
                <a:spcPts val="0"/>
              </a:spcAft>
              <a:buClr>
                <a:srgbClr val="5F9127"/>
              </a:buClr>
              <a:buSzPct val="100000"/>
              <a:buFont typeface="Arial" panose="020B0604020202020204" pitchFamily="34" charset="0"/>
              <a:buNone/>
              <a:defRPr/>
            </a:pPr>
            <a:endParaRPr lang="fr-CA" sz="1700" dirty="0" smtClean="0"/>
          </a:p>
          <a:p>
            <a:pPr indent="0" fontAlgn="auto">
              <a:lnSpc>
                <a:spcPct val="90000"/>
              </a:lnSpc>
              <a:spcAft>
                <a:spcPts val="0"/>
              </a:spcAft>
              <a:buClr>
                <a:srgbClr val="5F9127"/>
              </a:buClr>
              <a:buSzPct val="100000"/>
              <a:buFont typeface="Arial" panose="020B0604020202020204" pitchFamily="34" charset="0"/>
              <a:buNone/>
              <a:defRPr/>
            </a:pPr>
            <a:r>
              <a:rPr lang="fr-CA" sz="1700" b="1" dirty="0" smtClean="0">
                <a:solidFill>
                  <a:srgbClr val="5F9127"/>
                </a:solidFill>
              </a:rPr>
              <a:t>Avocat de la défense </a:t>
            </a:r>
            <a:r>
              <a:rPr lang="fr-CA" sz="1700" dirty="0" smtClean="0"/>
              <a:t>: Avocat de l’accusé. </a:t>
            </a:r>
          </a:p>
          <a:p>
            <a:pPr indent="0" fontAlgn="auto">
              <a:lnSpc>
                <a:spcPct val="90000"/>
              </a:lnSpc>
              <a:spcAft>
                <a:spcPts val="0"/>
              </a:spcAft>
              <a:buClr>
                <a:srgbClr val="5F9127"/>
              </a:buClr>
              <a:buSzPct val="100000"/>
              <a:buFont typeface="Arial" panose="020B0604020202020204" pitchFamily="34" charset="0"/>
              <a:buNone/>
              <a:defRPr/>
            </a:pPr>
            <a:endParaRPr lang="fr-CA" sz="1700" dirty="0" smtClean="0"/>
          </a:p>
          <a:p>
            <a:pPr indent="0" fontAlgn="auto">
              <a:lnSpc>
                <a:spcPct val="90000"/>
              </a:lnSpc>
              <a:spcAft>
                <a:spcPts val="0"/>
              </a:spcAft>
              <a:buClr>
                <a:srgbClr val="5F9127"/>
              </a:buClr>
              <a:buSzPct val="100000"/>
              <a:buFont typeface="Arial" panose="020B0604020202020204" pitchFamily="34" charset="0"/>
              <a:buNone/>
              <a:defRPr/>
            </a:pPr>
            <a:r>
              <a:rPr lang="fr-CA" sz="1700" b="1" dirty="0" smtClean="0">
                <a:solidFill>
                  <a:srgbClr val="5F9127"/>
                </a:solidFill>
              </a:rPr>
              <a:t>Témoins</a:t>
            </a:r>
            <a:r>
              <a:rPr lang="fr-CA" sz="1700" dirty="0" smtClean="0"/>
              <a:t>: Personnes à qui l’on demande de raconter ce qu’elles ont vu ou entendu.</a:t>
            </a:r>
          </a:p>
          <a:p>
            <a:pPr lvl="1" indent="0" fontAlgn="auto">
              <a:lnSpc>
                <a:spcPct val="90000"/>
              </a:lnSpc>
              <a:spcAft>
                <a:spcPts val="0"/>
              </a:spcAft>
              <a:buFont typeface="Arial" panose="020B0604020202020204" pitchFamily="34" charset="0"/>
              <a:buNone/>
              <a:defRPr/>
            </a:pPr>
            <a:r>
              <a:rPr lang="fr-CA" sz="1700" b="1" dirty="0" smtClean="0">
                <a:solidFill>
                  <a:srgbClr val="5F9127"/>
                </a:solidFill>
              </a:rPr>
              <a:t>Témoins de la Couronne </a:t>
            </a:r>
            <a:r>
              <a:rPr lang="fr-CA" sz="1700" dirty="0" smtClean="0"/>
              <a:t>: Personnes qui témoignent de choses qui confirment la culpabilité de l’accusé.</a:t>
            </a:r>
          </a:p>
          <a:p>
            <a:pPr lvl="1" indent="0" fontAlgn="auto">
              <a:lnSpc>
                <a:spcPct val="90000"/>
              </a:lnSpc>
              <a:spcAft>
                <a:spcPts val="0"/>
              </a:spcAft>
              <a:buFont typeface="Arial" panose="020B0604020202020204" pitchFamily="34" charset="0"/>
              <a:buNone/>
              <a:defRPr/>
            </a:pPr>
            <a:r>
              <a:rPr lang="fr-CA" sz="1700" b="1" dirty="0" smtClean="0">
                <a:solidFill>
                  <a:srgbClr val="5F9127"/>
                </a:solidFill>
              </a:rPr>
              <a:t>Témoins de la défense </a:t>
            </a:r>
            <a:r>
              <a:rPr lang="fr-CA" sz="1700" dirty="0" smtClean="0"/>
              <a:t>: Personnes qui témoignent de choses qui permettent d’innocenter l’accusé.</a:t>
            </a:r>
          </a:p>
          <a:p>
            <a:pPr fontAlgn="auto">
              <a:lnSpc>
                <a:spcPct val="90000"/>
              </a:lnSpc>
              <a:spcAft>
                <a:spcPts val="0"/>
              </a:spcAft>
              <a:buClr>
                <a:srgbClr val="5F9127"/>
              </a:buClr>
              <a:buSzPct val="100000"/>
              <a:buFont typeface="Arial" panose="020B0604020202020204" pitchFamily="34" charset="0"/>
              <a:buNone/>
              <a:defRPr/>
            </a:pPr>
            <a:endParaRPr lang="fr-CA" sz="1700" dirty="0" smtClean="0"/>
          </a:p>
        </p:txBody>
      </p:sp>
      <p:sp>
        <p:nvSpPr>
          <p:cNvPr id="15363" name="Rectangle 5"/>
          <p:cNvSpPr>
            <a:spLocks noChangeArrowheads="1"/>
          </p:cNvSpPr>
          <p:nvPr>
            <p:custDataLst>
              <p:tags r:id="rId2"/>
            </p:custDataLst>
          </p:nvPr>
        </p:nvSpPr>
        <p:spPr bwMode="auto">
          <a:xfrm>
            <a:off x="1692275" y="260350"/>
            <a:ext cx="7019925" cy="1200150"/>
          </a:xfrm>
          <a:prstGeom prst="rect">
            <a:avLst/>
          </a:prstGeom>
          <a:solidFill>
            <a:schemeClr val="accent1">
              <a:lumMod val="75000"/>
            </a:schemeClr>
          </a:solidFill>
          <a:ln w="9525">
            <a:noFill/>
            <a:miter lim="800000"/>
            <a:headEnd/>
            <a:tailEnd/>
          </a:ln>
        </p:spPr>
        <p:txBody>
          <a:bodyPr>
            <a:spAutoFit/>
          </a:bodyPr>
          <a:lstStyle/>
          <a:p>
            <a:pPr fontAlgn="auto">
              <a:spcBef>
                <a:spcPts val="0"/>
              </a:spcBef>
              <a:spcAft>
                <a:spcPts val="0"/>
              </a:spcAft>
              <a:defRPr/>
            </a:pPr>
            <a:r>
              <a:rPr lang="fr-CA" sz="3600" b="1" dirty="0">
                <a:solidFill>
                  <a:schemeClr val="bg1"/>
                </a:solidFill>
                <a:latin typeface="Calibri" pitchFamily="34" charset="0"/>
              </a:rPr>
              <a:t>Déroulement d’une poursuite criminelle</a:t>
            </a:r>
            <a:endParaRPr lang="fr-CA" sz="3600" dirty="0">
              <a:solidFill>
                <a:schemeClr val="bg1"/>
              </a:solidFill>
              <a:latin typeface="Calibri" pitchFamily="34" charset="0"/>
            </a:endParaRPr>
          </a:p>
        </p:txBody>
      </p:sp>
      <p:pic>
        <p:nvPicPr>
          <p:cNvPr id="4" name="Imag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81274" y="6301224"/>
            <a:ext cx="2263477" cy="504285"/>
          </a:xfrm>
          <a:prstGeom prst="rect">
            <a:avLst/>
          </a:prstGeom>
        </p:spPr>
      </p:pic>
    </p:spTree>
    <p:extLst>
      <p:ext uri="{BB962C8B-B14F-4D97-AF65-F5344CB8AC3E}">
        <p14:creationId xmlns:p14="http://schemas.microsoft.com/office/powerpoint/2010/main" val="2534430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2275" y="274638"/>
            <a:ext cx="6994525" cy="1143000"/>
          </a:xfrm>
        </p:spPr>
        <p:txBody>
          <a:bodyPr rtlCol="0">
            <a:normAutofit fontScale="90000"/>
          </a:bodyPr>
          <a:lstStyle/>
          <a:p>
            <a:pPr fontAlgn="auto">
              <a:spcAft>
                <a:spcPts val="0"/>
              </a:spcAft>
              <a:defRPr/>
            </a:pPr>
            <a:r>
              <a:rPr lang="fr-CA" dirty="0" smtClean="0"/>
              <a:t>Déroulement d’une poursuite criminelle (suite)</a:t>
            </a:r>
            <a:endParaRPr lang="fr-CA" dirty="0"/>
          </a:p>
        </p:txBody>
      </p:sp>
      <p:sp>
        <p:nvSpPr>
          <p:cNvPr id="3" name="Content Placeholder 2"/>
          <p:cNvSpPr>
            <a:spLocks noGrp="1"/>
          </p:cNvSpPr>
          <p:nvPr>
            <p:ph idx="1"/>
          </p:nvPr>
        </p:nvSpPr>
        <p:spPr>
          <a:xfrm>
            <a:off x="1692275" y="1600200"/>
            <a:ext cx="6994525" cy="4525963"/>
          </a:xfrm>
        </p:spPr>
        <p:txBody>
          <a:bodyPr rtlCol="0">
            <a:normAutofit lnSpcReduction="10000"/>
          </a:bodyPr>
          <a:lstStyle/>
          <a:p>
            <a:pPr indent="0" fontAlgn="auto">
              <a:lnSpc>
                <a:spcPct val="90000"/>
              </a:lnSpc>
              <a:spcAft>
                <a:spcPts val="0"/>
              </a:spcAft>
              <a:buClr>
                <a:srgbClr val="5F9127"/>
              </a:buClr>
              <a:buSzPct val="100000"/>
              <a:buFont typeface="Arial" panose="020B0604020202020204" pitchFamily="34" charset="0"/>
              <a:buNone/>
              <a:defRPr/>
            </a:pPr>
            <a:r>
              <a:rPr lang="fr-CA" b="1" dirty="0" smtClean="0">
                <a:solidFill>
                  <a:srgbClr val="5F9127"/>
                </a:solidFill>
              </a:rPr>
              <a:t/>
            </a:r>
            <a:br>
              <a:rPr lang="fr-CA" b="1" dirty="0" smtClean="0">
                <a:solidFill>
                  <a:srgbClr val="5F9127"/>
                </a:solidFill>
              </a:rPr>
            </a:br>
            <a:r>
              <a:rPr lang="fr-CA" b="1" dirty="0" smtClean="0">
                <a:solidFill>
                  <a:srgbClr val="5F9127"/>
                </a:solidFill>
              </a:rPr>
              <a:t> </a:t>
            </a:r>
            <a:r>
              <a:rPr lang="fr-CA" sz="2600" b="1" dirty="0" smtClean="0">
                <a:solidFill>
                  <a:srgbClr val="5F9127"/>
                </a:solidFill>
              </a:rPr>
              <a:t>Juge </a:t>
            </a:r>
            <a:r>
              <a:rPr lang="fr-CA" sz="2600" dirty="0" smtClean="0"/>
              <a:t>: Chef du tribunal. Il veille à ce que toutes les procédures soient respectées et explique les notions difficiles au jury.</a:t>
            </a:r>
          </a:p>
          <a:p>
            <a:pPr indent="0" fontAlgn="auto">
              <a:lnSpc>
                <a:spcPct val="90000"/>
              </a:lnSpc>
              <a:spcAft>
                <a:spcPts val="0"/>
              </a:spcAft>
              <a:buClr>
                <a:srgbClr val="5F9127"/>
              </a:buClr>
              <a:buSzPct val="100000"/>
              <a:buFont typeface="Wingdings" pitchFamily="2" charset="2"/>
              <a:buChar char="þ"/>
              <a:defRPr/>
            </a:pPr>
            <a:endParaRPr lang="fr-CA" sz="2600" dirty="0" smtClean="0"/>
          </a:p>
          <a:p>
            <a:pPr indent="0" fontAlgn="auto">
              <a:lnSpc>
                <a:spcPct val="90000"/>
              </a:lnSpc>
              <a:spcAft>
                <a:spcPts val="0"/>
              </a:spcAft>
              <a:buClr>
                <a:srgbClr val="5F9127"/>
              </a:buClr>
              <a:buSzPct val="100000"/>
              <a:buFont typeface="Arial" panose="020B0604020202020204" pitchFamily="34" charset="0"/>
              <a:buNone/>
              <a:defRPr/>
            </a:pPr>
            <a:r>
              <a:rPr lang="fr-CA" sz="2600" b="1" dirty="0" smtClean="0">
                <a:solidFill>
                  <a:srgbClr val="5F9127"/>
                </a:solidFill>
              </a:rPr>
              <a:t> Juré </a:t>
            </a:r>
            <a:r>
              <a:rPr lang="fr-CA" sz="2600" dirty="0" smtClean="0"/>
              <a:t>: Citoyen qui doit décide, avec d’autres jurés, si l’accusé est coupable en vertu de la preuve présentée.</a:t>
            </a:r>
          </a:p>
          <a:p>
            <a:pPr indent="0" fontAlgn="auto">
              <a:lnSpc>
                <a:spcPct val="90000"/>
              </a:lnSpc>
              <a:spcAft>
                <a:spcPts val="0"/>
              </a:spcAft>
              <a:buClr>
                <a:srgbClr val="5F9127"/>
              </a:buClr>
              <a:buSzPct val="100000"/>
              <a:buFont typeface="Wingdings" pitchFamily="2" charset="2"/>
              <a:buChar char="þ"/>
              <a:defRPr/>
            </a:pPr>
            <a:endParaRPr lang="fr-CA" sz="2600" dirty="0" smtClean="0"/>
          </a:p>
          <a:p>
            <a:pPr indent="0" fontAlgn="auto">
              <a:lnSpc>
                <a:spcPct val="90000"/>
              </a:lnSpc>
              <a:spcAft>
                <a:spcPts val="0"/>
              </a:spcAft>
              <a:buClr>
                <a:srgbClr val="5F9127"/>
              </a:buClr>
              <a:buSzPct val="100000"/>
              <a:buFont typeface="Arial" panose="020B0604020202020204" pitchFamily="34" charset="0"/>
              <a:buNone/>
              <a:defRPr/>
            </a:pPr>
            <a:r>
              <a:rPr lang="fr-CA" sz="2600" b="1" dirty="0" smtClean="0">
                <a:solidFill>
                  <a:srgbClr val="5F9127"/>
                </a:solidFill>
              </a:rPr>
              <a:t> Jury </a:t>
            </a:r>
            <a:r>
              <a:rPr lang="fr-CA" sz="2600" dirty="0" smtClean="0"/>
              <a:t>: Ensemble des jurés (12) qui doit déterminer si l’accusé est innocent ou coupable selon la preuve présentée.</a:t>
            </a:r>
          </a:p>
          <a:p>
            <a:pPr indent="0" fontAlgn="auto">
              <a:lnSpc>
                <a:spcPct val="90000"/>
              </a:lnSpc>
              <a:spcAft>
                <a:spcPts val="0"/>
              </a:spcAft>
              <a:buClr>
                <a:srgbClr val="5F9127"/>
              </a:buClr>
              <a:buSzPct val="100000"/>
              <a:buFont typeface="Arial" panose="020B0604020202020204" pitchFamily="34" charset="0"/>
              <a:buNone/>
              <a:defRPr/>
            </a:pPr>
            <a:endParaRPr lang="fr-CA" sz="260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81274" y="6301224"/>
            <a:ext cx="2263477" cy="504285"/>
          </a:xfrm>
          <a:prstGeom prst="rect">
            <a:avLst/>
          </a:prstGeom>
        </p:spPr>
      </p:pic>
    </p:spTree>
    <p:extLst>
      <p:ext uri="{BB962C8B-B14F-4D97-AF65-F5344CB8AC3E}">
        <p14:creationId xmlns:p14="http://schemas.microsoft.com/office/powerpoint/2010/main" val="1687761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92275" y="274638"/>
            <a:ext cx="6994525" cy="1143000"/>
          </a:xfrm>
        </p:spPr>
        <p:txBody>
          <a:bodyPr rtlCol="0">
            <a:noAutofit/>
          </a:bodyPr>
          <a:lstStyle/>
          <a:p>
            <a:pPr fontAlgn="auto">
              <a:spcAft>
                <a:spcPts val="0"/>
              </a:spcAft>
              <a:defRPr/>
            </a:pPr>
            <a:r>
              <a:rPr lang="fr-CA" sz="3600" dirty="0" smtClean="0"/>
              <a:t>LE FARDEAU DE LA PREUVE (procès criminel)</a:t>
            </a:r>
            <a:endParaRPr lang="fr-CA" sz="3600" dirty="0"/>
          </a:p>
        </p:txBody>
      </p:sp>
      <p:sp>
        <p:nvSpPr>
          <p:cNvPr id="16386" name="Rectangle 3"/>
          <p:cNvSpPr>
            <a:spLocks noGrp="1" noChangeArrowheads="1"/>
          </p:cNvSpPr>
          <p:nvPr>
            <p:ph idx="1"/>
            <p:custDataLst>
              <p:tags r:id="rId1"/>
            </p:custDataLst>
          </p:nvPr>
        </p:nvSpPr>
        <p:spPr>
          <a:xfrm>
            <a:off x="1692275" y="1600200"/>
            <a:ext cx="6994525" cy="4525963"/>
          </a:xfrm>
        </p:spPr>
        <p:txBody>
          <a:bodyPr rtlCol="0">
            <a:normAutofit fontScale="92500" lnSpcReduction="20000"/>
          </a:bodyPr>
          <a:lstStyle/>
          <a:p>
            <a:pPr fontAlgn="auto">
              <a:lnSpc>
                <a:spcPct val="90000"/>
              </a:lnSpc>
              <a:spcAft>
                <a:spcPts val="0"/>
              </a:spcAft>
              <a:buFont typeface="Wingdings" pitchFamily="2" charset="2"/>
              <a:buNone/>
              <a:defRPr/>
            </a:pPr>
            <a:endParaRPr lang="fr-CA" sz="1200" dirty="0" smtClean="0"/>
          </a:p>
          <a:p>
            <a:pPr fontAlgn="auto">
              <a:lnSpc>
                <a:spcPct val="90000"/>
              </a:lnSpc>
              <a:spcAft>
                <a:spcPts val="0"/>
              </a:spcAft>
              <a:buClr>
                <a:srgbClr val="5F9127"/>
              </a:buClr>
              <a:buFont typeface="Wingdings" pitchFamily="2" charset="2"/>
              <a:buChar char="q"/>
              <a:defRPr/>
            </a:pPr>
            <a:r>
              <a:rPr lang="fr-CA" sz="2800" dirty="0" smtClean="0"/>
              <a:t>Puisque l’accusé est présumé innocent, le fardeau de la preuve incombe au procureur de la Couronne. </a:t>
            </a:r>
            <a:br>
              <a:rPr lang="fr-CA" sz="2800" dirty="0" smtClean="0"/>
            </a:br>
            <a:endParaRPr lang="fr-CA" sz="2800" dirty="0" smtClean="0"/>
          </a:p>
          <a:p>
            <a:pPr fontAlgn="auto">
              <a:lnSpc>
                <a:spcPct val="90000"/>
              </a:lnSpc>
              <a:spcAft>
                <a:spcPts val="0"/>
              </a:spcAft>
              <a:buClr>
                <a:srgbClr val="5F9127"/>
              </a:buClr>
              <a:buFont typeface="Wingdings" pitchFamily="2" charset="2"/>
              <a:buChar char="q"/>
              <a:defRPr/>
            </a:pPr>
            <a:r>
              <a:rPr lang="fr-CA" sz="2800" dirty="0" smtClean="0"/>
              <a:t>Le procureur de la Couronne doit présenter une preuve qui convainc le juge ou le jury que l’accusé est coupable.</a:t>
            </a:r>
            <a:br>
              <a:rPr lang="fr-CA" sz="2800" dirty="0" smtClean="0"/>
            </a:br>
            <a:endParaRPr lang="fr-CA" sz="2800" dirty="0" smtClean="0"/>
          </a:p>
          <a:p>
            <a:pPr fontAlgn="auto">
              <a:lnSpc>
                <a:spcPct val="90000"/>
              </a:lnSpc>
              <a:spcAft>
                <a:spcPts val="0"/>
              </a:spcAft>
              <a:buClr>
                <a:srgbClr val="5F9127"/>
              </a:buClr>
              <a:buFont typeface="Wingdings" pitchFamily="2" charset="2"/>
              <a:buChar char="q"/>
              <a:defRPr/>
            </a:pPr>
            <a:r>
              <a:rPr lang="fr-CA" sz="2800" dirty="0" smtClean="0"/>
              <a:t>La preuve doit démontrer la culpabilité de l’accusé </a:t>
            </a:r>
            <a:r>
              <a:rPr lang="fr-CA" sz="2800" b="1" dirty="0" smtClean="0">
                <a:solidFill>
                  <a:srgbClr val="5F9127"/>
                </a:solidFill>
              </a:rPr>
              <a:t>hors de tout doute raisonnable</a:t>
            </a:r>
            <a:r>
              <a:rPr lang="fr-CA" sz="2800" dirty="0" smtClean="0"/>
              <a:t>.</a:t>
            </a:r>
            <a:br>
              <a:rPr lang="fr-CA" sz="2800" dirty="0" smtClean="0"/>
            </a:br>
            <a:endParaRPr lang="fr-CA" sz="2800" dirty="0" smtClean="0"/>
          </a:p>
          <a:p>
            <a:pPr fontAlgn="auto">
              <a:lnSpc>
                <a:spcPct val="90000"/>
              </a:lnSpc>
              <a:spcAft>
                <a:spcPts val="0"/>
              </a:spcAft>
              <a:buClr>
                <a:srgbClr val="5F9127"/>
              </a:buClr>
              <a:buFont typeface="Wingdings" pitchFamily="2" charset="2"/>
              <a:buChar char="q"/>
              <a:defRPr/>
            </a:pPr>
            <a:r>
              <a:rPr lang="fr-CA" sz="2800" dirty="0" smtClean="0"/>
              <a:t>Contrairement aux procès civils, l’accusé </a:t>
            </a:r>
            <a:r>
              <a:rPr lang="fr-CA" sz="2800" u="sng" dirty="0" smtClean="0"/>
              <a:t>n’a pas à</a:t>
            </a:r>
            <a:r>
              <a:rPr lang="fr-CA" sz="2800" dirty="0" smtClean="0"/>
              <a:t> démontrer qu’il est innocent.</a:t>
            </a:r>
          </a:p>
        </p:txBody>
      </p:sp>
      <p:pic>
        <p:nvPicPr>
          <p:cNvPr id="4" name="Imag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81274" y="6301224"/>
            <a:ext cx="2263477" cy="504285"/>
          </a:xfrm>
          <a:prstGeom prst="rect">
            <a:avLst/>
          </a:prstGeom>
        </p:spPr>
      </p:pic>
    </p:spTree>
    <p:extLst>
      <p:ext uri="{BB962C8B-B14F-4D97-AF65-F5344CB8AC3E}">
        <p14:creationId xmlns:p14="http://schemas.microsoft.com/office/powerpoint/2010/main" val="2640542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idx="4294967295"/>
            <p:custDataLst>
              <p:tags r:id="rId1"/>
            </p:custDataLst>
          </p:nvPr>
        </p:nvSpPr>
        <p:spPr>
          <a:xfrm>
            <a:off x="396875" y="260350"/>
            <a:ext cx="8207375" cy="792163"/>
          </a:xfrm>
        </p:spPr>
        <p:txBody>
          <a:bodyPr rtlCol="0">
            <a:normAutofit/>
          </a:bodyPr>
          <a:lstStyle/>
          <a:p>
            <a:pPr fontAlgn="auto">
              <a:spcAft>
                <a:spcPts val="0"/>
              </a:spcAft>
              <a:defRPr/>
            </a:pPr>
            <a:r>
              <a:rPr lang="fr-CA" b="1" dirty="0" smtClean="0">
                <a:solidFill>
                  <a:schemeClr val="accent3">
                    <a:lumMod val="50000"/>
                  </a:schemeClr>
                </a:solidFill>
                <a:sym typeface="Webdings"/>
              </a:rPr>
              <a:t></a:t>
            </a:r>
            <a:r>
              <a:rPr lang="fr-CA" b="1" dirty="0" smtClean="0">
                <a:sym typeface="Webdings"/>
              </a:rPr>
              <a:t> </a:t>
            </a:r>
            <a:r>
              <a:rPr lang="fr-CA" b="1" dirty="0" smtClean="0"/>
              <a:t>Étapes d’une affaire criminelle</a:t>
            </a:r>
          </a:p>
        </p:txBody>
      </p:sp>
      <p:graphicFrame>
        <p:nvGraphicFramePr>
          <p:cNvPr id="4" name="Diagramme 3"/>
          <p:cNvGraphicFramePr/>
          <p:nvPr>
            <p:custDataLst>
              <p:tags r:id="rId2"/>
            </p:custDataLst>
          </p:nvPr>
        </p:nvGraphicFramePr>
        <p:xfrm>
          <a:off x="503548" y="1412776"/>
          <a:ext cx="8136904" cy="48245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53041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e 4"/>
          <p:cNvGraphicFramePr/>
          <p:nvPr>
            <p:custDataLst>
              <p:tags r:id="rId1"/>
            </p:custDataLst>
          </p:nvPr>
        </p:nvGraphicFramePr>
        <p:xfrm>
          <a:off x="971808" y="1988840"/>
          <a:ext cx="7200384" cy="42839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8435" name="Titre 1"/>
          <p:cNvSpPr>
            <a:spLocks noGrp="1"/>
          </p:cNvSpPr>
          <p:nvPr>
            <p:ph type="title" idx="4294967295"/>
            <p:custDataLst>
              <p:tags r:id="rId2"/>
            </p:custDataLst>
          </p:nvPr>
        </p:nvSpPr>
        <p:spPr>
          <a:xfrm>
            <a:off x="539750" y="133350"/>
            <a:ext cx="8229600" cy="1495425"/>
          </a:xfrm>
        </p:spPr>
        <p:txBody>
          <a:bodyPr rtlCol="0">
            <a:normAutofit/>
          </a:bodyPr>
          <a:lstStyle/>
          <a:p>
            <a:pPr fontAlgn="auto">
              <a:spcAft>
                <a:spcPts val="0"/>
              </a:spcAft>
              <a:defRPr/>
            </a:pPr>
            <a:r>
              <a:rPr lang="fr-CA" sz="3600" b="1" dirty="0" smtClean="0">
                <a:solidFill>
                  <a:schemeClr val="accent3">
                    <a:lumMod val="50000"/>
                  </a:schemeClr>
                </a:solidFill>
                <a:sym typeface="Webdings"/>
              </a:rPr>
              <a:t> </a:t>
            </a:r>
            <a:r>
              <a:rPr lang="fr-CA" sz="3600" b="1" dirty="0" smtClean="0"/>
              <a:t>Étapes d’une affaire criminelle (suite)</a:t>
            </a:r>
          </a:p>
        </p:txBody>
      </p:sp>
    </p:spTree>
    <p:extLst>
      <p:ext uri="{BB962C8B-B14F-4D97-AF65-F5344CB8AC3E}">
        <p14:creationId xmlns:p14="http://schemas.microsoft.com/office/powerpoint/2010/main" val="3151940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3" y="1556792"/>
            <a:ext cx="4667559" cy="3024336"/>
          </a:xfrm>
          <a:prstGeom prst="rect">
            <a:avLst/>
          </a:prstGeom>
        </p:spPr>
      </p:pic>
    </p:spTree>
    <p:extLst>
      <p:ext uri="{BB962C8B-B14F-4D97-AF65-F5344CB8AC3E}">
        <p14:creationId xmlns:p14="http://schemas.microsoft.com/office/powerpoint/2010/main" val="42871804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0DCA37E11D1248B4B2CB0FEC758BBD" ma:contentTypeVersion="2" ma:contentTypeDescription="Crée un document." ma:contentTypeScope="" ma:versionID="9cf3726424cd10a6c4924607cbafeedf">
  <xsd:schema xmlns:xsd="http://www.w3.org/2001/XMLSchema" xmlns:xs="http://www.w3.org/2001/XMLSchema" xmlns:p="http://schemas.microsoft.com/office/2006/metadata/properties" xmlns:ns2="f32d96e7-13d9-4f18-bdf0-ee3eec613f8c" targetNamespace="http://schemas.microsoft.com/office/2006/metadata/properties" ma:root="true" ma:fieldsID="fb4699d72d0a4678c0fd26197fd302bd" ns2:_="">
    <xsd:import namespace="f32d96e7-13d9-4f18-bdf0-ee3eec613f8c"/>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d96e7-13d9-4f18-bdf0-ee3eec613f8c" elementFormDefault="qualified">
    <xsd:import namespace="http://schemas.microsoft.com/office/2006/documentManagement/types"/>
    <xsd:import namespace="http://schemas.microsoft.com/office/infopath/2007/PartnerControls"/>
    <xsd:element name="SharedWithUsers" ma:index="8" nillable="true" ma:displayName="Partagé avec"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7FC75EF-4645-477F-8A2F-3CA215717225}"/>
</file>

<file path=customXml/itemProps2.xml><?xml version="1.0" encoding="utf-8"?>
<ds:datastoreItem xmlns:ds="http://schemas.openxmlformats.org/officeDocument/2006/customXml" ds:itemID="{051514E4-57A3-45EF-A200-D655ADF6AE64}"/>
</file>

<file path=customXml/itemProps3.xml><?xml version="1.0" encoding="utf-8"?>
<ds:datastoreItem xmlns:ds="http://schemas.openxmlformats.org/officeDocument/2006/customXml" ds:itemID="{B13865DD-38FE-4F91-937C-75F6FDF7BF51}"/>
</file>

<file path=docProps/app.xml><?xml version="1.0" encoding="utf-8"?>
<Properties xmlns="http://schemas.openxmlformats.org/officeDocument/2006/extended-properties" xmlns:vt="http://schemas.openxmlformats.org/officeDocument/2006/docPropsVTypes">
  <TotalTime>552</TotalTime>
  <Words>469</Words>
  <Application>Microsoft Office PowerPoint</Application>
  <PresentationFormat>Affichage à l'écran (4:3)</PresentationFormat>
  <Paragraphs>48</Paragraphs>
  <Slides>7</Slides>
  <Notes>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Aharoni</vt:lpstr>
      <vt:lpstr>Arial</vt:lpstr>
      <vt:lpstr>Calibri</vt:lpstr>
      <vt:lpstr>Webdings</vt:lpstr>
      <vt:lpstr>Wingdings</vt:lpstr>
      <vt:lpstr>Thème Office</vt:lpstr>
      <vt:lpstr>ÉTAPES D’UN PROCÈS CRIMINEL </vt:lpstr>
      <vt:lpstr>Présentation PowerPoint</vt:lpstr>
      <vt:lpstr>Déroulement d’une poursuite criminelle (suite)</vt:lpstr>
      <vt:lpstr>LE FARDEAU DE LA PREUVE (procès criminel)</vt:lpstr>
      <vt:lpstr> Étapes d’une affaire criminelle</vt:lpstr>
      <vt:lpstr> Étapes d’une affaire criminelle (suite)</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COMBAT DES DROITS Notes de l’élève</dc:title>
  <dc:creator>HP Authorized Customer</dc:creator>
  <cp:lastModifiedBy>Safiatou Diallo</cp:lastModifiedBy>
  <cp:revision>38</cp:revision>
  <dcterms:created xsi:type="dcterms:W3CDTF">2010-09-24T12:53:57Z</dcterms:created>
  <dcterms:modified xsi:type="dcterms:W3CDTF">2015-11-30T15:31:20Z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0x010100FC0DCA37E11D1248B4B2CB0FEC758BBD</vt:lpwstr>
  </property>
</Properties>
</file>