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94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106.xml" ContentType="application/vnd.openxmlformats-officedocument.presentationml.tags+xml"/>
  <Override PartName="/ppt/tags/tag23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00.xml" ContentType="application/vnd.openxmlformats-officedocument.presentationml.tags+xml"/>
  <Override PartName="/ppt/tags/tag95.xml" ContentType="application/vnd.openxmlformats-officedocument.presentationml.tags+xml"/>
  <Override PartName="/ppt/tags/tag99.xml" ContentType="application/vnd.openxmlformats-officedocument.presentationml.tags+xml"/>
  <Override PartName="/ppt/tags/tag103.xml" ContentType="application/vnd.openxmlformats-officedocument.presentationml.tags+xml"/>
  <Override PartName="/ppt/tags/tag101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93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07.xml" ContentType="application/vnd.openxmlformats-officedocument.presentationml.tags+xml"/>
  <Override PartName="/ppt/tags/tag22.xml" ContentType="application/vnd.openxmlformats-officedocument.presentationml.tags+xml"/>
  <Override PartName="/ppt/tags/tag91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21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9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FF"/>
    <a:srgbClr val="6600FF"/>
    <a:srgbClr val="0099FF"/>
    <a:srgbClr val="CC99FF"/>
    <a:srgbClr val="66FF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22F2-C951-4E7B-B2C6-558793E19126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9E7E-A41D-4CC1-80CB-F99C1F36A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4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136971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alt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5273BAF-D818-4B0F-A856-1E94FCC28DFA}" type="slidenum">
              <a:rPr lang="fr-CA" altLang="fr-FR">
                <a:latin typeface="Calibri" panose="020F0502020204030204" pitchFamily="34" charset="0"/>
              </a:rPr>
              <a:pPr/>
              <a:t>18</a:t>
            </a:fld>
            <a:endParaRPr lang="fr-CA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CB242D-0D83-4A02-8C51-43959CA5A98E}" type="datetimeFigureOut">
              <a:rPr lang="fr-CA" smtClean="0"/>
              <a:t>2015-11-30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357287-370C-4AFD-9F9E-6F4143D696FC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http://youtu.be/8T3Mu-fFygM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8.xml"/><Relationship Id="rId7" Type="http://schemas.openxmlformats.org/officeDocument/2006/relationships/image" Target="../media/image1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jpe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15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4.jpeg"/><Relationship Id="rId5" Type="http://schemas.openxmlformats.org/officeDocument/2006/relationships/tags" Target="../tags/tag100.xml"/><Relationship Id="rId10" Type="http://schemas.openxmlformats.org/officeDocument/2006/relationships/image" Target="../media/image4.png"/><Relationship Id="rId4" Type="http://schemas.openxmlformats.org/officeDocument/2006/relationships/tags" Target="../tags/tag99.xml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05.xml"/><Relationship Id="rId7" Type="http://schemas.openxmlformats.org/officeDocument/2006/relationships/image" Target="../media/image17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04900" y="765175"/>
            <a:ext cx="6911975" cy="29511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500" b="1" dirty="0" smtClean="0">
                <a:solidFill>
                  <a:srgbClr val="CC00FF"/>
                </a:solidFill>
                <a:latin typeface="Calibri" panose="020F0502020204030204" pitchFamily="34" charset="0"/>
              </a:rPr>
              <a:t>VIOLENCE FAITE AUX FEMMES: PROFIL </a:t>
            </a:r>
            <a:r>
              <a:rPr lang="fr-CA" sz="3500" b="1" dirty="0">
                <a:solidFill>
                  <a:srgbClr val="CC00FF"/>
                </a:solidFill>
                <a:latin typeface="Calibri" panose="020F0502020204030204" pitchFamily="34" charset="0"/>
              </a:rPr>
              <a:t>DE LA VICTIME ET DE </a:t>
            </a:r>
            <a:r>
              <a:rPr lang="fr-CA" sz="3500" b="1" dirty="0" smtClean="0">
                <a:solidFill>
                  <a:srgbClr val="CC00FF"/>
                </a:solidFill>
                <a:latin typeface="Calibri" panose="020F0502020204030204" pitchFamily="34" charset="0"/>
              </a:rPr>
              <a:t>L’AGRESSEUR</a:t>
            </a:r>
            <a:r>
              <a:rPr lang="fr-CA" sz="3500" b="1" dirty="0">
                <a:solidFill>
                  <a:srgbClr val="CC00FF"/>
                </a:solidFill>
                <a:latin typeface="Calibri" panose="020F0502020204030204" pitchFamily="34" charset="0"/>
              </a:rPr>
              <a:t/>
            </a:r>
            <a:br>
              <a:rPr lang="fr-CA" sz="3500" b="1" dirty="0">
                <a:solidFill>
                  <a:srgbClr val="CC00FF"/>
                </a:solidFill>
                <a:latin typeface="Calibri" panose="020F0502020204030204" pitchFamily="34" charset="0"/>
              </a:rPr>
            </a:br>
            <a:endParaRPr lang="fr-CA" sz="3500" b="1" dirty="0" smtClean="0">
              <a:solidFill>
                <a:srgbClr val="CC00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Espace réservé du pied de page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 bwMode="auto">
          <a:xfrm>
            <a:off x="827088" y="4724400"/>
            <a:ext cx="74168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300" b="1" dirty="0" err="1" smtClean="0">
                <a:latin typeface="Calibri" panose="020F0502020204030204" pitchFamily="34" charset="0"/>
              </a:rPr>
              <a:t>Une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partie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de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cette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présentation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est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tirée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d’une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présentation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d’Action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ontarienne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contre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la violence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faite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aux femmes </a:t>
            </a:r>
            <a:r>
              <a:rPr lang="en-US" altLang="fr-FR" sz="1300" b="1" dirty="0" err="1" smtClean="0">
                <a:latin typeface="Calibri" panose="020F0502020204030204" pitchFamily="34" charset="0"/>
              </a:rPr>
              <a:t>intitulée</a:t>
            </a:r>
            <a:r>
              <a:rPr lang="en-US" altLang="fr-FR" sz="1300" b="1" dirty="0" smtClean="0">
                <a:latin typeface="Calibri" panose="020F0502020204030204" pitchFamily="34" charset="0"/>
              </a:rPr>
              <a:t>  </a:t>
            </a:r>
            <a:r>
              <a:rPr lang="fr-CA" altLang="fr-FR" sz="1300" b="1" i="1" dirty="0" smtClean="0">
                <a:latin typeface="Calibri" panose="020F0502020204030204" pitchFamily="34" charset="0"/>
              </a:rPr>
              <a:t>Analyse des mythes dans le cas de Steubenville _ PPT de </a:t>
            </a:r>
            <a:r>
              <a:rPr lang="fr-CA" altLang="fr-FR" sz="1300" b="1" i="1" dirty="0" err="1" smtClean="0">
                <a:latin typeface="Calibri" panose="020F0502020204030204" pitchFamily="34" charset="0"/>
              </a:rPr>
              <a:t>AocVF</a:t>
            </a:r>
            <a:r>
              <a:rPr lang="en-US" altLang="fr-FR" sz="1300" b="1" i="1" dirty="0" smtClean="0">
                <a:latin typeface="Calibri" panose="020F0502020204030204" pitchFamily="34" charset="0"/>
              </a:rPr>
              <a:t> Copyright 2013</a:t>
            </a:r>
          </a:p>
        </p:txBody>
      </p:sp>
      <p:pic>
        <p:nvPicPr>
          <p:cNvPr id="9220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2857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6453188"/>
            <a:ext cx="1441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femmes qui restent avec un conjoint violent sont </a:t>
            </a:r>
            <a:r>
              <a:rPr lang="fr-CA" altLang="fr-FR" sz="2400" b="1" smtClean="0">
                <a:solidFill>
                  <a:srgbClr val="CC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masochistes.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femmes sont aussi violentes que les hommes lorsqu’on parle de </a:t>
            </a:r>
            <a:r>
              <a:rPr lang="fr-CA" altLang="fr-FR" sz="2400" b="1" smtClean="0">
                <a:solidFill>
                  <a:srgbClr val="CC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 conjugale.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b="1" smtClean="0"/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CA" altLang="fr-FR" sz="2400" smtClean="0"/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CA" altLang="fr-FR" sz="2400" smtClean="0"/>
          </a:p>
        </p:txBody>
      </p:sp>
      <p:pic>
        <p:nvPicPr>
          <p:cNvPr id="18436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000" b="1" cap="none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Dénonçons</a:t>
            </a:r>
            <a:r>
              <a:rPr lang="en-CA" sz="2000" b="1" cap="none" dirty="0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CA" sz="2000" b="1" cap="none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agressions</a:t>
            </a:r>
            <a:r>
              <a:rPr lang="en-CA" sz="2000" b="1" cap="none" dirty="0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b="1" cap="none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sexuelles</a:t>
            </a:r>
            <a:endParaRPr lang="fr-CA" sz="2000" b="1" cap="none" dirty="0">
              <a:solidFill>
                <a:srgbClr val="CC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24075" y="2420938"/>
            <a:ext cx="4927600" cy="1350962"/>
          </a:xfrm>
        </p:spPr>
        <p:txBody>
          <a:bodyPr/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fr-CA" altLang="fr-FR" sz="2000" b="1" smtClean="0">
                <a:solidFill>
                  <a:srgbClr val="0099FF"/>
                </a:solidFill>
                <a:latin typeface="Calibri" panose="020F0502020204030204" pitchFamily="34" charset="0"/>
                <a:hlinkClick r:id="rId6"/>
              </a:rPr>
              <a:t>http://youtu.be/8T3Mu-fFygM</a:t>
            </a:r>
            <a:endParaRPr lang="fr-CA" altLang="fr-FR" sz="2000" b="1" smtClean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pic>
        <p:nvPicPr>
          <p:cNvPr id="19460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2800" b="1" cap="none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</a:t>
            </a:r>
            <a:r>
              <a:rPr lang="en-CA" sz="2800" b="1" cap="none" dirty="0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800" b="1" cap="none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l’agresseur</a:t>
            </a:r>
            <a:endParaRPr lang="fr-CA" sz="2800" b="1" cap="none" dirty="0">
              <a:solidFill>
                <a:srgbClr val="CC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9632" y="2348880"/>
            <a:ext cx="6552728" cy="3384376"/>
          </a:xfrm>
        </p:spPr>
        <p:txBody>
          <a:bodyPr numCol="2" rtlCol="0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la famille d’origine </a:t>
            </a:r>
            <a:endParaRPr lang="fr-CA" sz="1700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subie pendant l’enfance </a:t>
            </a:r>
            <a:endParaRPr lang="fr-CA" sz="1700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l’alcool ou de drogues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Chômage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criminel </a:t>
            </a: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antécédents de crimes violents</a:t>
            </a:r>
            <a:endParaRPr lang="fr-CA" sz="1700" b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s’affirmer dans ses rapports avec la victime </a:t>
            </a:r>
            <a:endParaRPr lang="fr-CA" sz="1700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degré de colère et </a:t>
            </a: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d’hostilité</a:t>
            </a:r>
          </a:p>
          <a:p>
            <a:pPr marL="541338" indent="-363538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Troubles </a:t>
            </a:r>
            <a:r>
              <a:rPr lang="fr-CA" sz="17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CA" sz="17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personnalité </a:t>
            </a:r>
            <a:endParaRPr lang="fr-CA" sz="1700" b="1" dirty="0"/>
          </a:p>
        </p:txBody>
      </p:sp>
      <p:pic>
        <p:nvPicPr>
          <p:cNvPr id="20484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2800" b="1" cap="none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</a:t>
            </a:r>
            <a:r>
              <a:rPr lang="en-CA" sz="2800" b="1" cap="none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800" b="1" cap="none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CA" sz="2800" b="1" cap="none" dirty="0" err="1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victime</a:t>
            </a:r>
            <a:endParaRPr lang="fr-CA" sz="2800" b="1" dirty="0">
              <a:solidFill>
                <a:srgbClr val="0099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numCol="2"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15 à 24 ans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 le partenaire abuse </a:t>
            </a:r>
            <a:r>
              <a:rPr lang="fr-CA" b="1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l’alcool</a:t>
            </a:r>
            <a:endParaRPr lang="fr-CA" b="1" dirty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séparées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minorités visibles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vivent avec leur conjoint sans être mariées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autochtones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ayant un handicap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francophones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lesbiennes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b="1" dirty="0"/>
          </a:p>
        </p:txBody>
      </p:sp>
      <p:pic>
        <p:nvPicPr>
          <p:cNvPr id="21508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b="1" cap="none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faire pour se </a:t>
            </a:r>
            <a:r>
              <a:rPr lang="en-CA" sz="2800" b="1" cap="none" dirty="0" err="1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protéger</a:t>
            </a:r>
            <a:r>
              <a:rPr lang="en-CA" sz="2800" b="1" cap="none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violence</a:t>
            </a:r>
            <a:endParaRPr lang="fr-CA" sz="2800" b="1" dirty="0">
              <a:solidFill>
                <a:srgbClr val="66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75656" y="2492896"/>
            <a:ext cx="6400800" cy="3366864"/>
          </a:xfrm>
        </p:spPr>
        <p:txBody>
          <a:bodyPr numCol="2" rtlCol="0">
            <a:normAutofit/>
          </a:bodyPr>
          <a:lstStyle/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Laisser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personne </a:t>
            </a: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abusive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police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Accusation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 </a:t>
            </a: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l’agresseur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Tenir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l’agresseur responsable </a:t>
            </a: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b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b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 à un </a:t>
            </a: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</a:t>
            </a: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l’aide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 dans un refuge 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b="1" dirty="0"/>
          </a:p>
        </p:txBody>
      </p:sp>
      <p:pic>
        <p:nvPicPr>
          <p:cNvPr id="22532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b="1" cap="none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choses à </a:t>
            </a:r>
            <a:r>
              <a:rPr lang="en-CA" sz="2800" b="1" cap="none" dirty="0" err="1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</a:t>
            </a:r>
            <a:r>
              <a:rPr lang="en-CA" sz="2800" b="1" cap="none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se </a:t>
            </a:r>
            <a:r>
              <a:rPr lang="en-CA" sz="2800" b="1" cap="none" dirty="0" err="1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protéger</a:t>
            </a:r>
            <a:r>
              <a:rPr lang="en-CA" sz="2800" b="1" cap="none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violence</a:t>
            </a:r>
            <a:endParaRPr lang="fr-CA" sz="2800" b="1" dirty="0">
              <a:solidFill>
                <a:srgbClr val="66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91680" y="2420888"/>
            <a:ext cx="6400800" cy="3048001"/>
          </a:xfrm>
        </p:spPr>
        <p:txBody>
          <a:bodyPr numCol="2"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Boire ou se droguer 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renfermer</a:t>
            </a:r>
            <a:endParaRPr lang="fr-CA" sz="2400" b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Cacher </a:t>
            </a: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l’abus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</a:t>
            </a:r>
            <a:r>
              <a:rPr lang="fr-CA" sz="2400" b="1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excuses </a:t>
            </a:r>
            <a:endParaRPr lang="fr-CA" sz="2400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blâmer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2400" b="1" dirty="0" smtClean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S'en prendre aux autres 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Tentative de suicide</a:t>
            </a:r>
            <a:endParaRPr lang="fr-CA" sz="2400" b="1" dirty="0">
              <a:solidFill>
                <a:srgbClr val="66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dirty="0"/>
          </a:p>
        </p:txBody>
      </p:sp>
      <p:pic>
        <p:nvPicPr>
          <p:cNvPr id="23556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03350" y="2205038"/>
            <a:ext cx="6400800" cy="3048000"/>
          </a:xfrm>
        </p:spPr>
        <p:txBody>
          <a:bodyPr/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fr-CA" altLang="fr-FR" sz="3200" b="1" smtClean="0">
                <a:latin typeface="Calibri" panose="020F0502020204030204" pitchFamily="34" charset="0"/>
              </a:rPr>
              <a:t>Le blâme des victimes de violence faite aux femmes </a:t>
            </a:r>
          </a:p>
          <a:p>
            <a:pPr indent="0" algn="ctr">
              <a:buFont typeface="Wingdings" panose="05000000000000000000" pitchFamily="2" charset="2"/>
              <a:buNone/>
            </a:pPr>
            <a:r>
              <a:rPr lang="fr-CA" altLang="fr-FR" sz="3200" b="1" smtClean="0">
                <a:solidFill>
                  <a:schemeClr val="bg1"/>
                </a:solidFill>
                <a:latin typeface="Calibri" panose="020F0502020204030204" pitchFamily="34" charset="0"/>
              </a:rPr>
              <a:t>CAS RÉELS</a:t>
            </a:r>
            <a:endParaRPr lang="fr-CA" altLang="fr-FR" sz="3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60500" y="2205038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FR" altLang="fr-FR" sz="2700" b="1" smtClean="0">
                <a:solidFill>
                  <a:srgbClr val="6600FF"/>
                </a:solidFill>
                <a:latin typeface="Calibri" panose="020F0502020204030204" pitchFamily="34" charset="0"/>
              </a:rPr>
              <a:t>Cas du viol d’une jeune fille à Steubenville à l’Ohio par deux joueurs de football </a:t>
            </a:r>
            <a:endParaRPr lang="fr-CA" altLang="fr-FR" sz="2700" smtClean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pic>
        <p:nvPicPr>
          <p:cNvPr id="25603" name="Picture 2" descr="Ma'lik Richmond et Trent Mays, les deux jeunes... (Photos Keith Srakocic, Reuters)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24828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9F87D82-9389-460F-B3B8-8370AC8AB6A2}" type="slidenum">
              <a:rPr lang="fr-CA" altLang="fr-FR">
                <a:solidFill>
                  <a:srgbClr val="C6BC9C"/>
                </a:solidFill>
              </a:rPr>
              <a:pPr/>
              <a:t>18</a:t>
            </a:fld>
            <a:endParaRPr lang="fr-CA" altLang="fr-FR">
              <a:solidFill>
                <a:srgbClr val="C6BC9C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47385" r="30608" b="36551"/>
          <a:stretch>
            <a:fillRect/>
          </a:stretch>
        </p:blipFill>
        <p:spPr bwMode="auto">
          <a:xfrm>
            <a:off x="323850" y="1268413"/>
            <a:ext cx="791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ZoneText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7813" y="4292600"/>
            <a:ext cx="37449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fr-CA" altLang="fr-FR"/>
          </a:p>
        </p:txBody>
      </p:sp>
      <p:sp>
        <p:nvSpPr>
          <p:cNvPr id="26629" name="ZoneTexte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338" y="3524250"/>
            <a:ext cx="79343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fr-CA" altLang="fr-FR" sz="2500" b="1"/>
              <a:t>« </a:t>
            </a:r>
            <a:r>
              <a:rPr lang="fr-CA" altLang="fr-FR" sz="2500" b="1">
                <a:latin typeface="Calibri" panose="020F0502020204030204" pitchFamily="34" charset="0"/>
              </a:rPr>
              <a:t>Verdict dégueulasse à Steubenville. Souvenez-vous les jeunes, si vous êtes saoules et agissez comme des salopes à une soirée, et qu’après vous êtes embarrassées, dites juste que vous avez été violées ».</a:t>
            </a:r>
          </a:p>
          <a:p>
            <a:endParaRPr lang="fr-CA" altLang="fr-FR"/>
          </a:p>
        </p:txBody>
      </p:sp>
      <p:sp>
        <p:nvSpPr>
          <p:cNvPr id="26630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4184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50285" r="29576" b="32172"/>
          <a:stretch>
            <a:fillRect/>
          </a:stretch>
        </p:blipFill>
        <p:spPr bwMode="auto">
          <a:xfrm>
            <a:off x="395288" y="1341438"/>
            <a:ext cx="8248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3875" y="3357563"/>
            <a:ext cx="75596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fr-CA" altLang="fr-FR" sz="2500" b="1">
                <a:latin typeface="Calibri" panose="020F0502020204030204" pitchFamily="34" charset="0"/>
              </a:rPr>
              <a:t>« Je ne dis pas que ce qu’ils ont fait n’est pas mal, mais ce n’est pas un viol. C’est de la faute des filles ».</a:t>
            </a:r>
          </a:p>
        </p:txBody>
      </p:sp>
      <p:sp>
        <p:nvSpPr>
          <p:cNvPr id="276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13078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450" y="1268413"/>
            <a:ext cx="723265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 smtClean="0">
                <a:latin typeface="Calibri" panose="020F0502020204030204" pitchFamily="34" charset="0"/>
              </a:rPr>
              <a:t>Définition: </a:t>
            </a:r>
            <a:br>
              <a:rPr lang="fr-CA" b="1" dirty="0" smtClean="0">
                <a:latin typeface="Calibri" panose="020F0502020204030204" pitchFamily="34" charset="0"/>
              </a:rPr>
            </a:br>
            <a:r>
              <a:rPr lang="fr-CA" b="1" dirty="0" smtClean="0">
                <a:latin typeface="Calibri" panose="020F0502020204030204" pitchFamily="34" charset="0"/>
              </a:rPr>
              <a:t>violence faite aux femmes</a:t>
            </a:r>
            <a:endParaRPr lang="fr-CA" b="1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6013" y="2276475"/>
            <a:ext cx="7056437" cy="3048000"/>
          </a:xfrm>
        </p:spPr>
        <p:txBody>
          <a:bodyPr rtlCol="0">
            <a:normAutofit lnSpcReduction="10000"/>
          </a:bodyPr>
          <a:lstStyle/>
          <a:p>
            <a:pPr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200" dirty="0">
                <a:latin typeface="Calibri" panose="020F0502020204030204" pitchFamily="34" charset="0"/>
              </a:rPr>
              <a:t>« Tout acte de violence fondé sur </a:t>
            </a:r>
            <a:r>
              <a:rPr lang="fr-CA" sz="2200" b="1" dirty="0">
                <a:latin typeface="Calibri" panose="020F0502020204030204" pitchFamily="34" charset="0"/>
              </a:rPr>
              <a:t>l’appartenance au sexe féminin</a:t>
            </a:r>
            <a:r>
              <a:rPr lang="fr-CA" sz="2200" dirty="0">
                <a:latin typeface="Calibri" panose="020F0502020204030204" pitchFamily="34" charset="0"/>
              </a:rPr>
              <a:t>, causant ou susceptible de causer aux femmes des </a:t>
            </a:r>
            <a:r>
              <a:rPr lang="fr-CA" sz="2200" b="1" dirty="0">
                <a:latin typeface="Calibri" panose="020F0502020204030204" pitchFamily="34" charset="0"/>
              </a:rPr>
              <a:t>dommages ou des souffrances </a:t>
            </a:r>
            <a:r>
              <a:rPr lang="fr-C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physiques</a:t>
            </a:r>
            <a:r>
              <a:rPr lang="fr-CA" sz="2200" dirty="0">
                <a:latin typeface="Calibri" panose="020F0502020204030204" pitchFamily="34" charset="0"/>
              </a:rPr>
              <a:t>, </a:t>
            </a:r>
            <a:r>
              <a:rPr lang="fr-C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sexuelles</a:t>
            </a:r>
            <a:r>
              <a:rPr lang="fr-CA" sz="2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CA" sz="2200" dirty="0">
                <a:latin typeface="Calibri" panose="020F0502020204030204" pitchFamily="34" charset="0"/>
              </a:rPr>
              <a:t>ou </a:t>
            </a:r>
            <a:r>
              <a:rPr lang="fr-C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psychologiques</a:t>
            </a:r>
            <a:r>
              <a:rPr lang="fr-CA" sz="2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CA" sz="2200" dirty="0">
                <a:latin typeface="Calibri" panose="020F0502020204030204" pitchFamily="34" charset="0"/>
              </a:rPr>
              <a:t>et comprenant la menace de tels actes, la contrainte ou la privation arbitraire de liberté, que ce soit dans la vie publique ou la vie privée ».</a:t>
            </a:r>
          </a:p>
          <a:p>
            <a:pPr indent="-274320" fontAlgn="auto">
              <a:spcAft>
                <a:spcPts val="0"/>
              </a:spcAft>
              <a:defRPr/>
            </a:pPr>
            <a:endParaRPr lang="fr-CA" dirty="0"/>
          </a:p>
        </p:txBody>
      </p:sp>
      <p:pic>
        <p:nvPicPr>
          <p:cNvPr id="10244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158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http://iyms.info/iyms/wp-content/uploads/2012/02/Violence-image_1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5" y="4894188"/>
            <a:ext cx="2704352" cy="185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fr-CA" dirty="0">
              <a:latin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r-CA" dirty="0">
              <a:latin typeface="Calibri" panose="020F050202020403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r-CA" dirty="0" smtClean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dirty="0" smtClean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500" b="1" dirty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500" b="1" dirty="0" smtClean="0">
              <a:latin typeface="Calibri" panose="020F0502020204030204" pitchFamily="34" charset="0"/>
            </a:endParaRPr>
          </a:p>
          <a:p>
            <a:pPr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500" b="1" dirty="0" smtClean="0">
                <a:latin typeface="Calibri" panose="020F0502020204030204" pitchFamily="34" charset="0"/>
              </a:rPr>
              <a:t>«</a:t>
            </a:r>
            <a:r>
              <a:rPr lang="fr-CA" sz="2500" b="1" dirty="0">
                <a:latin typeface="Calibri" panose="020F0502020204030204" pitchFamily="34" charset="0"/>
              </a:rPr>
              <a:t> Les femmes devraient faire attention peu importe à quel point elles sont saoules. Le verdict était trop </a:t>
            </a:r>
            <a:r>
              <a:rPr lang="fr-CA" sz="2500" b="1" dirty="0" smtClean="0">
                <a:latin typeface="Calibri" panose="020F0502020204030204" pitchFamily="34" charset="0"/>
              </a:rPr>
              <a:t>sévère ».</a:t>
            </a:r>
            <a:endParaRPr lang="fr-CA" sz="2500" b="1" dirty="0">
              <a:latin typeface="Calibri" panose="020F0502020204030204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80283" r="29576"/>
          <a:stretch>
            <a:fillRect/>
          </a:stretch>
        </p:blipFill>
        <p:spPr bwMode="auto">
          <a:xfrm>
            <a:off x="730250" y="981075"/>
            <a:ext cx="73453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3747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25388" r="31792" b="55495"/>
          <a:stretch>
            <a:fillRect/>
          </a:stretch>
        </p:blipFill>
        <p:spPr bwMode="auto">
          <a:xfrm>
            <a:off x="323850" y="1052513"/>
            <a:ext cx="7920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2911475"/>
            <a:ext cx="79930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fr-CA" altLang="fr-FR" sz="2500" b="1">
                <a:latin typeface="Calibri" panose="020F0502020204030204" pitchFamily="34" charset="0"/>
              </a:rPr>
              <a:t>« Logique d’une salope : j’étais saoule et j’ai permis à des gars de me baiser. Maintenant je me sens coupable, donc je porte plainte ».</a:t>
            </a:r>
          </a:p>
        </p:txBody>
      </p:sp>
      <p:sp>
        <p:nvSpPr>
          <p:cNvPr id="2970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498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fr-CA" sz="2800" b="1" dirty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800" b="1" dirty="0" smtClean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800" b="1" dirty="0">
              <a:latin typeface="Calibri" panose="020F0502020204030204" pitchFamily="34" charset="0"/>
            </a:endParaRP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800" b="1" dirty="0" smtClean="0">
              <a:latin typeface="Calibri" panose="020F0502020204030204" pitchFamily="34" charset="0"/>
            </a:endParaRPr>
          </a:p>
          <a:p>
            <a:pPr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800" b="1" dirty="0" smtClean="0">
                <a:latin typeface="Calibri" panose="020F0502020204030204" pitchFamily="34" charset="0"/>
              </a:rPr>
              <a:t>«</a:t>
            </a:r>
            <a:r>
              <a:rPr lang="fr-CA" sz="2800" b="1" dirty="0">
                <a:latin typeface="Calibri" panose="020F0502020204030204" pitchFamily="34" charset="0"/>
              </a:rPr>
              <a:t> C’est une honte. La salope a eu ce qu’elle </a:t>
            </a:r>
            <a:r>
              <a:rPr lang="fr-CA" sz="2800" b="1" dirty="0" smtClean="0">
                <a:latin typeface="Calibri" panose="020F0502020204030204" pitchFamily="34" charset="0"/>
              </a:rPr>
              <a:t>méritait</a:t>
            </a:r>
            <a:r>
              <a:rPr lang="fr-CA" sz="2800" b="1" dirty="0">
                <a:latin typeface="Calibri" panose="020F0502020204030204" pitchFamily="34" charset="0"/>
              </a:rPr>
              <a:t> </a:t>
            </a:r>
            <a:r>
              <a:rPr lang="fr-CA" sz="2800" b="1" dirty="0" smtClean="0">
                <a:latin typeface="Calibri" panose="020F0502020204030204" pitchFamily="34" charset="0"/>
              </a:rPr>
              <a:t>».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64458" r="38493" b="24207"/>
          <a:stretch>
            <a:fillRect/>
          </a:stretch>
        </p:blipFill>
        <p:spPr bwMode="auto">
          <a:xfrm>
            <a:off x="250825" y="1844675"/>
            <a:ext cx="8450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26687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" y="947738"/>
            <a:ext cx="8102600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968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708025" y="3068638"/>
            <a:ext cx="1944688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708025" y="4508500"/>
            <a:ext cx="194468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175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3765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/>
          </a:bodyPr>
          <a:lstStyle/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500" b="1" dirty="0" smtClean="0">
                <a:latin typeface="Calibri" panose="020F0502020204030204" pitchFamily="34" charset="0"/>
              </a:rPr>
              <a:t>« Ce verdict devrait servir de leçon pour tous les ados et leurs parents qui leur permettent de boire de l’alcool. Il y a une raison pour laquelle l’âge légal pour boire est de 21 ans».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500" b="1" dirty="0" smtClean="0">
              <a:latin typeface="Calibri" panose="020F0502020204030204" pitchFamily="34" charset="0"/>
            </a:endParaRP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500" b="1" dirty="0" smtClean="0">
                <a:latin typeface="Calibri" panose="020F0502020204030204" pitchFamily="34" charset="0"/>
              </a:rPr>
              <a:t>«</a:t>
            </a:r>
            <a:r>
              <a:rPr lang="fr-CA" sz="2500" b="1" dirty="0">
                <a:latin typeface="Calibri" panose="020F0502020204030204" pitchFamily="34" charset="0"/>
              </a:rPr>
              <a:t> Elle a bu alors qu’elle n’a pas l’âge légal. Elle devrait aussi être </a:t>
            </a:r>
            <a:r>
              <a:rPr lang="fr-CA" sz="2500" b="1" dirty="0" smtClean="0">
                <a:latin typeface="Calibri" panose="020F0502020204030204" pitchFamily="34" charset="0"/>
              </a:rPr>
              <a:t>poursuivie</a:t>
            </a:r>
            <a:r>
              <a:rPr lang="fr-CA" sz="2500" b="1" dirty="0">
                <a:latin typeface="Calibri" panose="020F0502020204030204" pitchFamily="34" charset="0"/>
              </a:rPr>
              <a:t> </a:t>
            </a:r>
            <a:r>
              <a:rPr lang="fr-CA" sz="2500" b="1" dirty="0" smtClean="0">
                <a:latin typeface="Calibri" panose="020F0502020204030204" pitchFamily="34" charset="0"/>
              </a:rPr>
              <a:t>».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sz="2500" b="1" dirty="0">
              <a:latin typeface="Calibri" panose="020F0502020204030204" pitchFamily="34" charset="0"/>
            </a:endParaRP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sz="2500" b="1" dirty="0" smtClean="0">
                <a:latin typeface="Calibri" panose="020F0502020204030204" pitchFamily="34" charset="0"/>
              </a:rPr>
              <a:t>«</a:t>
            </a:r>
            <a:r>
              <a:rPr lang="fr-CA" sz="2500" b="1" dirty="0">
                <a:latin typeface="Calibri" panose="020F0502020204030204" pitchFamily="34" charset="0"/>
              </a:rPr>
              <a:t> Cette fille devrait être tenue en partie responsable de ce qui est </a:t>
            </a:r>
            <a:r>
              <a:rPr lang="fr-CA" sz="2500" b="1" dirty="0" smtClean="0">
                <a:latin typeface="Calibri" panose="020F0502020204030204" pitchFamily="34" charset="0"/>
              </a:rPr>
              <a:t>arrivé</a:t>
            </a:r>
            <a:r>
              <a:rPr lang="fr-CA" sz="2500" b="1" dirty="0">
                <a:latin typeface="Calibri" panose="020F0502020204030204" pitchFamily="34" charset="0"/>
              </a:rPr>
              <a:t> </a:t>
            </a:r>
            <a:r>
              <a:rPr lang="fr-CA" sz="2500" b="1" dirty="0" smtClean="0">
                <a:latin typeface="Calibri" panose="020F0502020204030204" pitchFamily="34" charset="0"/>
              </a:rPr>
              <a:t>».</a:t>
            </a:r>
            <a:endParaRPr lang="fr-CA" sz="2500" b="1" dirty="0">
              <a:latin typeface="Calibri" panose="020F0502020204030204" pitchFamily="34" charset="0"/>
            </a:endParaRPr>
          </a:p>
          <a:p>
            <a:pPr indent="-274320" algn="ctr" fontAlgn="auto"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3277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31285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42857" r="30606" b="28024"/>
          <a:stretch>
            <a:fillRect/>
          </a:stretch>
        </p:blipFill>
        <p:spPr>
          <a:xfrm>
            <a:off x="611188" y="620713"/>
            <a:ext cx="7993062" cy="2862262"/>
          </a:xfrm>
        </p:spPr>
      </p:pic>
      <p:sp>
        <p:nvSpPr>
          <p:cNvPr id="3379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188" y="4151313"/>
            <a:ext cx="75612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fr-CA" altLang="fr-FR" sz="25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L’histoire de Steubenville est tellement familière. Les filles, soyez responsables de vos actes avant que vos décisions lorsque vous étiez saoules ne ruinent des vies innocentes ».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61610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fr-FR" sz="1200" b="1">
                <a:latin typeface="Calibri" panose="020F0502020204030204" pitchFamily="34" charset="0"/>
              </a:rPr>
              <a:t>Présentation tirée d’Action ontarienne contre la violence faite aux femmes intitulée  </a:t>
            </a:r>
            <a:r>
              <a:rPr lang="fr-CA" altLang="fr-FR" sz="1200" b="1" i="1">
                <a:latin typeface="Calibri" panose="020F0502020204030204" pitchFamily="34" charset="0"/>
              </a:rPr>
              <a:t>Analyse des mythes dans le cas de Steubenville _ PPT de AocVF</a:t>
            </a:r>
            <a:r>
              <a:rPr lang="en-US" altLang="fr-FR" sz="1200" b="1" i="1">
                <a:latin typeface="Calibri" panose="020F0502020204030204" pitchFamily="34" charset="0"/>
              </a:rPr>
              <a:t> Copyright 2013</a:t>
            </a:r>
          </a:p>
        </p:txBody>
      </p:sp>
    </p:spTree>
    <p:extLst>
      <p:ext uri="{BB962C8B-B14F-4D97-AF65-F5344CB8AC3E}">
        <p14:creationId xmlns:p14="http://schemas.microsoft.com/office/powerpoint/2010/main" val="33977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30325" y="1196975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rgbClr val="CC00FF"/>
                </a:solidFill>
                <a:latin typeface="Calibri" panose="020F0502020204030204" pitchFamily="34" charset="0"/>
              </a:rPr>
              <a:t>Cas du viol et suicide de Rehteah Parsons en Nouvelle Écosse </a:t>
            </a:r>
            <a:r>
              <a:rPr lang="fr-FR" altLang="fr-FR" sz="2700" b="1" smtClean="0">
                <a:solidFill>
                  <a:srgbClr val="CC00FF"/>
                </a:solidFill>
                <a:latin typeface="Calibri" panose="020F0502020204030204" pitchFamily="34" charset="0"/>
              </a:rPr>
              <a:t> </a:t>
            </a:r>
            <a:endParaRPr lang="fr-CA" altLang="fr-FR" sz="2700" smtClean="0">
              <a:solidFill>
                <a:srgbClr val="CC00FF"/>
              </a:solidFill>
              <a:latin typeface="Calibri" panose="020F0502020204030204" pitchFamily="34" charset="0"/>
            </a:endParaRPr>
          </a:p>
        </p:txBody>
      </p:sp>
      <p:pic>
        <p:nvPicPr>
          <p:cNvPr id="34819" name="Picture 2" descr="http://img.src.ca/2013/04/11/635x357/130411_7v9wy_parsons-rehtaeh-intimidation_sn63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303463"/>
            <a:ext cx="27336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ZoneText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4822" name="Picture 2" descr="http://images.lpcdn.ca/641x427/201304/11/673403-rehtaeh-parsons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252663"/>
            <a:ext cx="277336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http://assets.nydailynews.com/polopoly_fs/1.1312077.1365547961!/img/httpImage/image.jpg_gen/derivatives/landscape_635/rehtaeh-4-0409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35450"/>
            <a:ext cx="18653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 descr="http://img.src.ca/2013/08/23/635x357/130823_3j0ho_rehtaeh-parsons-famille_sn635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49700"/>
            <a:ext cx="30241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43038" y="1125538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rgbClr val="0099FF"/>
                </a:solidFill>
                <a:latin typeface="Calibri" panose="020F0502020204030204" pitchFamily="34" charset="0"/>
              </a:rPr>
              <a:t>Cas du viol d’une jeune fille de 11 ans par 20 hommes au Texas</a:t>
            </a:r>
            <a:endParaRPr lang="fr-CA" altLang="fr-FR" sz="2700" smtClean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pic>
        <p:nvPicPr>
          <p:cNvPr id="35843" name="Picture 2" descr="http://graphics8.nytimes.com/images/2011/03/09/us/TEXAS-1/TEXAS-1-popup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708275"/>
            <a:ext cx="26701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graphics8.nytimes.com/images/2011/03/09/us/TEXAS-2/TEXAS-2-popup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28400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29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ZoneTexte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0113" y="2438400"/>
            <a:ext cx="7343775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b="1" smtClean="0">
                <a:solidFill>
                  <a:srgbClr val="FF66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L'apparence physique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peut provoquer ou encourager le harcèlement et l'agression sexuelle. </a:t>
            </a: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hommes qui violentent les femmes sont violents dans </a:t>
            </a:r>
            <a:r>
              <a:rPr lang="fr-CA" altLang="fr-FR" sz="2400" b="1" smtClean="0">
                <a:solidFill>
                  <a:srgbClr val="FF66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leurs relations.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158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majorité des agresseurs </a:t>
            </a:r>
            <a:r>
              <a:rPr lang="fr-CA" altLang="fr-FR" sz="24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connaissent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leurs victimes. 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hommes sont violents parce qu'ils ne peuvent pas </a:t>
            </a:r>
            <a:r>
              <a:rPr lang="fr-CA" altLang="fr-FR" sz="24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retenir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	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b="1" smtClean="0"/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CA" altLang="fr-FR" smtClean="0"/>
          </a:p>
        </p:txBody>
      </p:sp>
      <p:pic>
        <p:nvPicPr>
          <p:cNvPr id="12292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158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0113" y="2438400"/>
            <a:ext cx="7343775" cy="30480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consommation d'alcool et de drogue est la </a:t>
            </a:r>
            <a:r>
              <a:rPr lang="fr-CA" altLang="fr-FR" sz="2400" b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 cause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violence faite aux femmes dans les relations amoureuses.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possible qu'une fille ou une femme se fasse agresser sexuellement par son «</a:t>
            </a:r>
            <a:r>
              <a:rPr lang="fr-CA" altLang="fr-FR" sz="2400" b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chum » ou son mari.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7938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plupart des agresseurs ont des </a:t>
            </a:r>
            <a:r>
              <a:rPr lang="fr-CA" altLang="fr-FR" sz="2400" b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problèmes de santé mentale.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plupart des agressions sexuelles sont commises dans des </a:t>
            </a:r>
            <a:r>
              <a:rPr lang="fr-CA" altLang="fr-FR" sz="2400" b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lieux publics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(rues, parcs, stationnements).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1588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 une fille dit </a:t>
            </a:r>
            <a:r>
              <a:rPr lang="fr-CA" altLang="fr-FR" sz="2400" b="1" smtClean="0">
                <a:solidFill>
                  <a:srgbClr val="0099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non »,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veut des fois dire « peut-être ».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Près de </a:t>
            </a:r>
            <a:r>
              <a:rPr lang="fr-CA" altLang="fr-FR" sz="2400" b="1" smtClean="0">
                <a:solidFill>
                  <a:srgbClr val="0099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50 %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accusations d’agression sexuelle sont de fausses accusations faites dans le but de nuire à un homme.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51588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peut facilement reconnaître une </a:t>
            </a:r>
            <a:r>
              <a:rPr lang="fr-CA" altLang="fr-FR" sz="2400" b="1" smtClean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violente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selon son attitude ou son apparence physique.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Seulement les filles </a:t>
            </a:r>
            <a:r>
              <a:rPr lang="fr-CA" altLang="fr-FR" sz="2400" b="1" smtClean="0">
                <a:solidFill>
                  <a:srgbClr val="FF66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faciles »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font agresser. 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1588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VRAI OU FAUX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38400"/>
            <a:ext cx="6400800" cy="30480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femmes </a:t>
            </a:r>
            <a:r>
              <a:rPr lang="fr-CA" altLang="fr-FR" sz="2400" b="1" smtClean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cherchent l’agresseur ».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 provoquent leur agresseur. 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CA" altLang="fr-FR" sz="2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meurtre conjugal est un </a:t>
            </a:r>
            <a:r>
              <a:rPr lang="fr-CA" altLang="fr-FR" sz="2400" b="1" smtClean="0">
                <a:solidFill>
                  <a:srgbClr val="66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drame passionnel, un acte de désespoir, un geste d’amour. </a:t>
            </a:r>
            <a:r>
              <a:rPr lang="fr-CA" altLang="fr-FR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un acte isolé et désespéré.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fr-FR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</a:t>
            </a:r>
            <a:endParaRPr lang="fr-CA" altLang="fr-FR" sz="24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6" descr="http://www.documentationcapitale.ca/images/Logo_AJEF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1588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64754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fr-CA" alt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Copyright AJEFO 2015</a:t>
            </a:r>
            <a:endParaRPr lang="fr-CA" alt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DCA37E11D1248B4B2CB0FEC758BBD" ma:contentTypeVersion="2" ma:contentTypeDescription="Crée un document." ma:contentTypeScope="" ma:versionID="9cf3726424cd10a6c4924607cbafeedf">
  <xsd:schema xmlns:xsd="http://www.w3.org/2001/XMLSchema" xmlns:xs="http://www.w3.org/2001/XMLSchema" xmlns:p="http://schemas.microsoft.com/office/2006/metadata/properties" xmlns:ns2="f32d96e7-13d9-4f18-bdf0-ee3eec613f8c" targetNamespace="http://schemas.microsoft.com/office/2006/metadata/properties" ma:root="true" ma:fieldsID="fb4699d72d0a4678c0fd26197fd302bd" ns2:_="">
    <xsd:import namespace="f32d96e7-13d9-4f18-bdf0-ee3eec613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d96e7-13d9-4f18-bdf0-ee3eec613f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39DFD8-2308-4892-9EC3-656CA67A3313}"/>
</file>

<file path=customXml/itemProps2.xml><?xml version="1.0" encoding="utf-8"?>
<ds:datastoreItem xmlns:ds="http://schemas.openxmlformats.org/officeDocument/2006/customXml" ds:itemID="{D853DEEE-D380-47CD-9A34-D415357ACBBB}"/>
</file>

<file path=customXml/itemProps3.xml><?xml version="1.0" encoding="utf-8"?>
<ds:datastoreItem xmlns:ds="http://schemas.openxmlformats.org/officeDocument/2006/customXml" ds:itemID="{BFD1FB0E-D41A-45BB-9885-7F56C118A4F7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554</TotalTime>
  <Words>650</Words>
  <Application>Microsoft Office PowerPoint</Application>
  <PresentationFormat>Affichage à l'écran (4:3)</PresentationFormat>
  <Paragraphs>150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Couture</vt:lpstr>
      <vt:lpstr>VIOLENCE FAITE AUX FEMMES: PROFIL DE LA VICTIME ET DE L’AGRESSEUR </vt:lpstr>
      <vt:lpstr>Définition:  violence faite aux femmes</vt:lpstr>
      <vt:lpstr>VRAI OU FAUX</vt:lpstr>
      <vt:lpstr>VRAI OU FAUX</vt:lpstr>
      <vt:lpstr>VRAI OU FAUX</vt:lpstr>
      <vt:lpstr>VRAI OU FAUX</vt:lpstr>
      <vt:lpstr>VRAI OU FAUX</vt:lpstr>
      <vt:lpstr>VRAI OU FAUX</vt:lpstr>
      <vt:lpstr>VRAI OU FAUX</vt:lpstr>
      <vt:lpstr>VRAI OU FAUX</vt:lpstr>
      <vt:lpstr>Dénonçons les agressions sexuelles</vt:lpstr>
      <vt:lpstr>Profil de l’agresseur</vt:lpstr>
      <vt:lpstr>Profil de la victime</vt:lpstr>
      <vt:lpstr>Comment faire pour se protéger de la violence</vt:lpstr>
      <vt:lpstr>Les choses à éviter pour se protéger de la violence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violence  faite aux femmes Le viol et le jugement des victimes</dc:title>
  <dc:creator>Marie-Renee Sirois</dc:creator>
  <cp:lastModifiedBy>Safiatou Diallo</cp:lastModifiedBy>
  <cp:revision>35</cp:revision>
  <dcterms:created xsi:type="dcterms:W3CDTF">2013-10-11T14:47:32Z</dcterms:created>
  <dcterms:modified xsi:type="dcterms:W3CDTF">2015-11-30T18:16:49Z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0x010100FC0DCA37E11D1248B4B2CB0FEC758BBD</vt:lpwstr>
  </property>
</Properties>
</file>